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8"/>
  </p:notesMasterIdLst>
  <p:sldIdLst>
    <p:sldId id="257" r:id="rId5"/>
    <p:sldId id="269" r:id="rId6"/>
    <p:sldId id="1379" r:id="rId7"/>
    <p:sldId id="1343" r:id="rId8"/>
    <p:sldId id="282" r:id="rId9"/>
    <p:sldId id="261" r:id="rId10"/>
    <p:sldId id="1334" r:id="rId11"/>
    <p:sldId id="277" r:id="rId12"/>
    <p:sldId id="1340" r:id="rId13"/>
    <p:sldId id="285" r:id="rId14"/>
    <p:sldId id="1385" r:id="rId15"/>
    <p:sldId id="1383" r:id="rId16"/>
    <p:sldId id="1382" r:id="rId17"/>
  </p:sldIdLst>
  <p:sldSz cx="12192000" cy="6858000"/>
  <p:notesSz cx="6889750" cy="10018713"/>
  <p:embeddedFontLst>
    <p:embeddedFont>
      <p:font typeface="Bahnschrift Light" panose="020B0502040204020203" pitchFamily="3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iscobold" panose="020B0604020202020204"/>
      <p:regular r:id="rId24"/>
    </p:embeddedFont>
    <p:embeddedFont>
      <p:font typeface="Ciscolight" panose="020B0604020202020204"/>
      <p:regular r:id="rId25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CFF3"/>
    <a:srgbClr val="20D3F4"/>
    <a:srgbClr val="15BAF0"/>
    <a:srgbClr val="F6DD0F"/>
    <a:srgbClr val="1E3159"/>
    <a:srgbClr val="56C5F2"/>
    <a:srgbClr val="4A9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 autoAdjust="0"/>
  </p:normalViewPr>
  <p:slideViewPr>
    <p:cSldViewPr snapToGrid="0">
      <p:cViewPr varScale="1">
        <p:scale>
          <a:sx n="62" d="100"/>
          <a:sy n="62" d="100"/>
        </p:scale>
        <p:origin x="64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876"/>
    </p:cViewPr>
  </p:sorterViewPr>
  <p:notesViewPr>
    <p:cSldViewPr snapToGrid="0">
      <p:cViewPr varScale="1">
        <p:scale>
          <a:sx n="50" d="100"/>
          <a:sy n="50" d="100"/>
        </p:scale>
        <p:origin x="29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cinante\OneDrive%20-%20NetConsulting%20cube\Documenti\COMPETITORS%20CAP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039389482888826E-2"/>
          <c:y val="4.0167515430972842E-2"/>
          <c:w val="0.96535603186947483"/>
          <c:h val="0.8001907162528924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Spesa GDM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FFAD-4473-935C-0837C1DD9916}"/>
              </c:ext>
            </c:extLst>
          </c:dPt>
          <c:dLbls>
            <c:dLbl>
              <c:idx val="0"/>
              <c:layout>
                <c:manualLayout>
                  <c:x val="-8.7090541590019756E-3"/>
                  <c:y val="-5.7132060532992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D2-431F-8154-57D43B22111C}"/>
                </c:ext>
              </c:extLst>
            </c:dLbl>
            <c:dLbl>
              <c:idx val="1"/>
              <c:layout>
                <c:manualLayout>
                  <c:x val="-4.8758080426668314E-2"/>
                  <c:y val="-5.55952780493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A9-42F2-9DE7-D081B9F7B371}"/>
                </c:ext>
              </c:extLst>
            </c:dLbl>
            <c:dLbl>
              <c:idx val="2"/>
              <c:layout>
                <c:manualLayout>
                  <c:x val="-5.1626202804707512E-2"/>
                  <c:y val="-4.8182574309436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53061438343047E-2"/>
                      <c:h val="7.44606090674293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FAD-4473-935C-0837C1DD9916}"/>
                </c:ext>
              </c:extLst>
            </c:dLbl>
            <c:dLbl>
              <c:idx val="3"/>
              <c:layout>
                <c:manualLayout>
                  <c:x val="-6.939641797288193E-2"/>
                  <c:y val="-7.2492355047573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AD-4473-935C-0837C1DD9916}"/>
                </c:ext>
              </c:extLst>
            </c:dLbl>
            <c:dLbl>
              <c:idx val="4"/>
              <c:layout>
                <c:manualLayout>
                  <c:x val="-1.5966414846116818E-16"/>
                  <c:y val="5.7132060532992641E-2"/>
                </c:manualLayout>
              </c:layout>
              <c:numFmt formatCode="0.0%" sourceLinked="0"/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0D-4BCF-A654-68FEA7454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Foglio1!$B$2:$B$6</c:f>
              <c:numCache>
                <c:formatCode>0.0%</c:formatCode>
                <c:ptCount val="5"/>
                <c:pt idx="0">
                  <c:v>2.3E-2</c:v>
                </c:pt>
                <c:pt idx="1">
                  <c:v>2.5000000000000001E-2</c:v>
                </c:pt>
                <c:pt idx="2">
                  <c:v>2.1000000000000001E-2</c:v>
                </c:pt>
                <c:pt idx="3">
                  <c:v>-6.0000000000000001E-3</c:v>
                </c:pt>
                <c:pt idx="4">
                  <c:v>5.2999999999999999E-2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AD-4473-935C-0837C1DD991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PIL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7575539901354527E-2"/>
                  <c:y val="2.5716572055198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AD-4473-935C-0837C1DD9916}"/>
                </c:ext>
              </c:extLst>
            </c:dLbl>
            <c:dLbl>
              <c:idx val="1"/>
              <c:layout>
                <c:manualLayout>
                  <c:x val="-2.3501010265870445E-3"/>
                  <c:y val="2.7616170028627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AD-4473-935C-0837C1DD9916}"/>
                </c:ext>
              </c:extLst>
            </c:dLbl>
            <c:dLbl>
              <c:idx val="2"/>
              <c:layout>
                <c:manualLayout>
                  <c:x val="-2.5954352898417798E-2"/>
                  <c:y val="-1.9342338270488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AD-4473-935C-0837C1DD9916}"/>
                </c:ext>
              </c:extLst>
            </c:dLbl>
            <c:dLbl>
              <c:idx val="3"/>
              <c:layout>
                <c:manualLayout>
                  <c:x val="-3.5251515398805666E-2"/>
                  <c:y val="6.55884038179898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/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FFAD-4473-935C-0837C1DD9916}"/>
                </c:ext>
              </c:extLst>
            </c:dLbl>
            <c:dLbl>
              <c:idx val="4"/>
              <c:layout>
                <c:manualLayout>
                  <c:x val="-2.3949898937255538E-2"/>
                  <c:y val="-1.6803547215586075E-2"/>
                </c:manualLayout>
              </c:layout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0D-4BCF-A654-68FEA74542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Foglio1!$C$2:$C$6</c:f>
              <c:numCache>
                <c:formatCode>0.0%</c:formatCode>
                <c:ptCount val="5"/>
                <c:pt idx="0">
                  <c:v>1.6E-2</c:v>
                </c:pt>
                <c:pt idx="1">
                  <c:v>8.9999999999999993E-3</c:v>
                </c:pt>
                <c:pt idx="2">
                  <c:v>3.0000000000000001E-3</c:v>
                </c:pt>
                <c:pt idx="3">
                  <c:v>-0.09</c:v>
                </c:pt>
                <c:pt idx="4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AD-4473-935C-0837C1DD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93088"/>
        <c:axId val="8394624"/>
      </c:lineChart>
      <c:catAx>
        <c:axId val="839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94624"/>
        <c:crosses val="autoZero"/>
        <c:auto val="1"/>
        <c:lblAlgn val="ctr"/>
        <c:lblOffset val="100"/>
        <c:noMultiLvlLbl val="0"/>
      </c:catAx>
      <c:valAx>
        <c:axId val="8394624"/>
        <c:scaling>
          <c:orientation val="minMax"/>
          <c:max val="8.0000000000000016E-2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it-IT"/>
          </a:p>
        </c:txPr>
        <c:crossAx val="8393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148739672999017"/>
          <c:y val="0.73173732271596126"/>
          <c:w val="0.59471953588284598"/>
          <c:h val="6.2696044907806572E-2"/>
        </c:manualLayout>
      </c:layout>
      <c:overlay val="0"/>
      <c:txPr>
        <a:bodyPr/>
        <a:lstStyle/>
        <a:p>
          <a:pPr>
            <a:defRPr sz="1600" b="1">
              <a:solidFill>
                <a:schemeClr val="tx1"/>
              </a:solidFill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CA-4AB9-8F88-2E7EE0BEE1B3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DCA-4AB9-8F88-2E7EE0BEE1B3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CA-4AB9-8F88-2E7EE0BEE1B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D22-489F-8BCF-88F3D79D06B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DCA-4AB9-8F88-2E7EE0BEE1B3}"/>
              </c:ext>
            </c:extLst>
          </c:dPt>
          <c:dLbls>
            <c:dLbl>
              <c:idx val="4"/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DCA-4AB9-8F88-2E7EE0BEE1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Foglio1!$B$2:$B$6</c:f>
              <c:numCache>
                <c:formatCode>General</c:formatCode>
                <c:ptCount val="5"/>
                <c:pt idx="0">
                  <c:v>68.7</c:v>
                </c:pt>
                <c:pt idx="1">
                  <c:v>70.5</c:v>
                </c:pt>
                <c:pt idx="2">
                  <c:v>71.900000000000006</c:v>
                </c:pt>
                <c:pt idx="3">
                  <c:v>71.5</c:v>
                </c:pt>
                <c:pt idx="4" formatCode="0.0">
                  <c:v>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9-420B-A71D-96F6D0FFB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27"/>
        <c:axId val="456358600"/>
        <c:axId val="456357616"/>
      </c:barChart>
      <c:catAx>
        <c:axId val="45635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56357616"/>
        <c:crosses val="autoZero"/>
        <c:auto val="1"/>
        <c:lblAlgn val="ctr"/>
        <c:lblOffset val="100"/>
        <c:noMultiLvlLbl val="0"/>
      </c:catAx>
      <c:valAx>
        <c:axId val="456357616"/>
        <c:scaling>
          <c:orientation val="minMax"/>
          <c:min val="5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63586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309029839596368E-2"/>
          <c:y val="7.3093552519586616E-2"/>
          <c:w val="0.96535603186947483"/>
          <c:h val="0.8001907162528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1E315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68B0D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B1B-4255-A602-3BB42239477D}"/>
              </c:ext>
            </c:extLst>
          </c:dPt>
          <c:dPt>
            <c:idx val="1"/>
            <c:invertIfNegative val="0"/>
            <c:bubble3D val="0"/>
            <c:spPr>
              <a:solidFill>
                <a:srgbClr val="6E8C9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B1B-4255-A602-3BB42239477D}"/>
              </c:ext>
            </c:extLst>
          </c:dPt>
          <c:dPt>
            <c:idx val="2"/>
            <c:invertIfNegative val="0"/>
            <c:bubble3D val="0"/>
            <c:spPr>
              <a:solidFill>
                <a:srgbClr val="D9902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B1B-4255-A602-3BB42239477D}"/>
              </c:ext>
            </c:extLst>
          </c:dPt>
          <c:dPt>
            <c:idx val="3"/>
            <c:invertIfNegative val="0"/>
            <c:bubble3D val="0"/>
            <c:spPr>
              <a:solidFill>
                <a:srgbClr val="41667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B1B-4255-A602-3BB42239477D}"/>
              </c:ext>
            </c:extLst>
          </c:dPt>
          <c:dLbls>
            <c:dLbl>
              <c:idx val="3"/>
              <c:layout>
                <c:manualLayout>
                  <c:x val="2.4554395720186358E-3"/>
                  <c:y val="-6.721418886234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1B-4255-A602-3BB42239477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Grandi</c:v>
                </c:pt>
                <c:pt idx="1">
                  <c:v>Medie</c:v>
                </c:pt>
                <c:pt idx="2">
                  <c:v>Piccole</c:v>
                </c:pt>
                <c:pt idx="3">
                  <c:v>Consumer</c:v>
                </c:pt>
              </c:strCache>
            </c:strRef>
          </c:cat>
          <c:val>
            <c:numRef>
              <c:f>Foglio1!$B$2:$B$5</c:f>
              <c:numCache>
                <c:formatCode>0.0%</c:formatCode>
                <c:ptCount val="4"/>
                <c:pt idx="0">
                  <c:v>8.5960378718485719E-2</c:v>
                </c:pt>
                <c:pt idx="1">
                  <c:v>6.3011125748346775E-2</c:v>
                </c:pt>
                <c:pt idx="2">
                  <c:v>5.1162212413886632E-2</c:v>
                </c:pt>
                <c:pt idx="3">
                  <c:v>2.3268608756893849E-2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1B-4255-A602-3BB422394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7"/>
        <c:axId val="8481792"/>
        <c:axId val="8487680"/>
      </c:barChart>
      <c:catAx>
        <c:axId val="8481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487680"/>
        <c:crosses val="autoZero"/>
        <c:auto val="1"/>
        <c:lblAlgn val="ctr"/>
        <c:lblOffset val="100"/>
        <c:noMultiLvlLbl val="0"/>
      </c:catAx>
      <c:valAx>
        <c:axId val="8487680"/>
        <c:scaling>
          <c:orientation val="minMax"/>
        </c:scaling>
        <c:delete val="0"/>
        <c:axPos val="l"/>
        <c:numFmt formatCode="0.0%" sourceLinked="0"/>
        <c:majorTickMark val="out"/>
        <c:minorTickMark val="none"/>
        <c:tickLblPos val="nextTo"/>
        <c:crossAx val="848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69196622102593"/>
          <c:y val="5.0096662778018421E-2"/>
          <c:w val="0.53192738598752309"/>
          <c:h val="0.75406782069506373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68B0DD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6F-4261-88B9-63582142C075}"/>
              </c:ext>
            </c:extLst>
          </c:dPt>
          <c:dPt>
            <c:idx val="1"/>
            <c:bubble3D val="0"/>
            <c:spPr>
              <a:solidFill>
                <a:srgbClr val="6E8C9D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A6F-4261-88B9-63582142C075}"/>
              </c:ext>
            </c:extLst>
          </c:dPt>
          <c:dPt>
            <c:idx val="2"/>
            <c:bubble3D val="0"/>
            <c:spPr>
              <a:solidFill>
                <a:srgbClr val="D88C1C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A6F-4261-88B9-63582142C075}"/>
              </c:ext>
            </c:extLst>
          </c:dPt>
          <c:dPt>
            <c:idx val="3"/>
            <c:bubble3D val="0"/>
            <c:spPr>
              <a:solidFill>
                <a:srgbClr val="41667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A6F-4261-88B9-63582142C075}"/>
              </c:ext>
            </c:extLst>
          </c:dPt>
          <c:dLbls>
            <c:dLbl>
              <c:idx val="0"/>
              <c:layout>
                <c:manualLayout>
                  <c:x val="-1.249784862957704E-2"/>
                  <c:y val="-6.2926746860758526E-2"/>
                </c:manualLayout>
              </c:layout>
              <c:tx>
                <c:rich>
                  <a:bodyPr/>
                  <a:lstStyle/>
                  <a:p>
                    <a:fld id="{EE75F430-A7B9-4E46-86B5-425540C4CC79}" type="CATEGORYNAME">
                      <a:rPr lang="en-US"/>
                      <a:pPr/>
                      <a:t>[NOME CATEGORIA]</a:t>
                    </a:fld>
                    <a:r>
                      <a:rPr lang="en-US" baseline="0" dirty="0"/>
                      <a:t>
</a:t>
                    </a:r>
                    <a:fld id="{6C205758-D262-4046-8096-062FE313B497}" type="VALUE">
                      <a:rPr lang="en-US" baseline="0" smtClean="0"/>
                      <a:pPr/>
                      <a:t>[VALORE]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A6F-4261-88B9-63582142C075}"/>
                </c:ext>
              </c:extLst>
            </c:dLbl>
            <c:dLbl>
              <c:idx val="1"/>
              <c:layout>
                <c:manualLayout>
                  <c:x val="9.6484553160363154E-2"/>
                  <c:y val="-3.38098412575622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6F-4261-88B9-63582142C075}"/>
                </c:ext>
              </c:extLst>
            </c:dLbl>
            <c:dLbl>
              <c:idx val="2"/>
              <c:layout>
                <c:manualLayout>
                  <c:x val="-0.21065907097315115"/>
                  <c:y val="-2.45109361517813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6F-4261-88B9-63582142C075}"/>
                </c:ext>
              </c:extLst>
            </c:dLbl>
            <c:dLbl>
              <c:idx val="3"/>
              <c:layout>
                <c:manualLayout>
                  <c:x val="5.2730227335218378E-2"/>
                  <c:y val="-8.22965087143507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548348744431926"/>
                      <c:h val="0.173491252494700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A6F-4261-88B9-63582142C0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4"/>
                <c:pt idx="0">
                  <c:v>Grandi imprese (250+)</c:v>
                </c:pt>
                <c:pt idx="1">
                  <c:v>Medie imprese (50-249 addetti)</c:v>
                </c:pt>
                <c:pt idx="2">
                  <c:v>Piccole imprese (1-49 addetti)</c:v>
                </c:pt>
                <c:pt idx="3">
                  <c:v>Consumer</c:v>
                </c:pt>
              </c:strCache>
            </c:strRef>
          </c:cat>
          <c:val>
            <c:numRef>
              <c:f>Foglio1!$B$2:$B$5</c:f>
              <c:numCache>
                <c:formatCode>0.0%</c:formatCode>
                <c:ptCount val="4"/>
                <c:pt idx="0">
                  <c:v>0.36058941688263374</c:v>
                </c:pt>
                <c:pt idx="1">
                  <c:v>0.10825236699462976</c:v>
                </c:pt>
                <c:pt idx="2">
                  <c:v>0.12352724086503762</c:v>
                </c:pt>
                <c:pt idx="3">
                  <c:v>0.40763097525769887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F-4261-88B9-63582142C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923530977885268E-2"/>
          <c:y val="3.8038296001100834E-2"/>
          <c:w val="0.76363304805841248"/>
          <c:h val="0.839164415104361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Dispositivi e sistemi</c:v>
                </c:pt>
              </c:strCache>
            </c:strRef>
          </c:tx>
          <c:spPr>
            <a:solidFill>
              <a:srgbClr val="41667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strCache>
            </c:strRef>
          </c:cat>
          <c:val>
            <c:numRef>
              <c:f>Foglio1!$B$2:$D$2</c:f>
              <c:numCache>
                <c:formatCode>_-* #,##0.0_-;\-* #,##0.0_-;_-* "-"??_-;_-@_-</c:formatCode>
                <c:ptCount val="3"/>
                <c:pt idx="0">
                  <c:v>19124.860499999999</c:v>
                </c:pt>
                <c:pt idx="1">
                  <c:v>19368.046951573473</c:v>
                </c:pt>
                <c:pt idx="2">
                  <c:v>21137.546464622283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2-4AD9-BA68-7C847C73626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Software e soluzioni ICT 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strCache>
            </c:strRef>
          </c:cat>
          <c:val>
            <c:numRef>
              <c:f>Foglio1!$B$3:$D$3</c:f>
              <c:numCache>
                <c:formatCode>_-* #,##0.0_-;\-* #,##0.0_-;_-* "-"??_-;_-@_-</c:formatCode>
                <c:ptCount val="3"/>
                <c:pt idx="0">
                  <c:v>7694.3516666666674</c:v>
                </c:pt>
                <c:pt idx="1">
                  <c:v>7517.147116666667</c:v>
                </c:pt>
                <c:pt idx="2">
                  <c:v>8115.7651948922585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B2-4AD9-BA68-7C847C73626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Servizi ICT</c:v>
                </c:pt>
              </c:strCache>
            </c:strRef>
          </c:tx>
          <c:spPr>
            <a:solidFill>
              <a:srgbClr val="6E8C9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strCache>
            </c:strRef>
          </c:cat>
          <c:val>
            <c:numRef>
              <c:f>Foglio1!$B$4:$D$4</c:f>
              <c:numCache>
                <c:formatCode>_-* #,##0.0_-;\-* #,##0.0_-;_-* "-"??_-;_-@_-</c:formatCode>
                <c:ptCount val="3"/>
                <c:pt idx="0">
                  <c:v>12302.048000000001</c:v>
                </c:pt>
                <c:pt idx="1">
                  <c:v>12701.900995841916</c:v>
                </c:pt>
                <c:pt idx="2">
                  <c:v>13672.435597439613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B2-4AD9-BA68-7C847C73626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Servizi di rete TLC</c:v>
                </c:pt>
              </c:strCache>
            </c:strRef>
          </c:tx>
          <c:spPr>
            <a:solidFill>
              <a:srgbClr val="D8D9D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strCache>
            </c:strRef>
          </c:cat>
          <c:val>
            <c:numRef>
              <c:f>Foglio1!$B$5:$D$5</c:f>
              <c:numCache>
                <c:formatCode>_-* #,##0.0_-;\-* #,##0.0_-;_-* "-"??_-;_-@_-</c:formatCode>
                <c:ptCount val="3"/>
                <c:pt idx="0">
                  <c:v>20718.289999999997</c:v>
                </c:pt>
                <c:pt idx="1">
                  <c:v>19391.426039999998</c:v>
                </c:pt>
                <c:pt idx="2">
                  <c:v>18745.534607142858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B2-4AD9-BA68-7C847C736263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Contenuti e Pubblicità Digitali</c:v>
                </c:pt>
              </c:strCache>
            </c:strRef>
          </c:tx>
          <c:spPr>
            <a:solidFill>
              <a:srgbClr val="D99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C4B2-4AD9-BA68-7C847C73626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Ciscolight" panose="020B0604020202020204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strCache>
            </c:strRef>
          </c:cat>
          <c:val>
            <c:numRef>
              <c:f>Foglio1!$B$6:$D$6</c:f>
              <c:numCache>
                <c:formatCode>_-* #,##0.0_-;\-* #,##0.0_-;_-* "-"??_-;_-@_-</c:formatCode>
                <c:ptCount val="3"/>
                <c:pt idx="0">
                  <c:v>12092.5</c:v>
                </c:pt>
                <c:pt idx="1">
                  <c:v>12526</c:v>
                </c:pt>
                <c:pt idx="2">
                  <c:v>13615.755512224845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B2-4AD9-BA68-7C847C736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100"/>
        <c:axId val="8361472"/>
        <c:axId val="8363008"/>
      </c:barChart>
      <c:catAx>
        <c:axId val="8361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/>
                </a:solidFill>
                <a:latin typeface="Ciscolight" panose="020B0604020202020204"/>
              </a:defRPr>
            </a:pPr>
            <a:endParaRPr lang="it-IT"/>
          </a:p>
        </c:txPr>
        <c:crossAx val="8363008"/>
        <c:crosses val="autoZero"/>
        <c:auto val="1"/>
        <c:lblAlgn val="ctr"/>
        <c:lblOffset val="100"/>
        <c:noMultiLvlLbl val="0"/>
      </c:catAx>
      <c:valAx>
        <c:axId val="8363008"/>
        <c:scaling>
          <c:orientation val="minMax"/>
        </c:scaling>
        <c:delete val="1"/>
        <c:axPos val="l"/>
        <c:numFmt formatCode="_-* #,##0.0_-;\-* #,##0.0_-;_-* &quot;-&quot;??_-;_-@_-" sourceLinked="1"/>
        <c:majorTickMark val="out"/>
        <c:minorTickMark val="none"/>
        <c:tickLblPos val="none"/>
        <c:crossAx val="83614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348392808851206"/>
          <c:y val="7.6752226375484123E-2"/>
          <c:w val="0.22986005952326879"/>
          <c:h val="0.83965545609090175"/>
        </c:manualLayout>
      </c:layout>
      <c:overlay val="0"/>
      <c:txPr>
        <a:bodyPr/>
        <a:lstStyle/>
        <a:p>
          <a:pPr>
            <a:defRPr sz="1600" b="1"/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191529108388"/>
          <c:y val="0.14220822120283522"/>
          <c:w val="0.72735416502597938"/>
          <c:h val="0.68315112112004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282844480078394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7F-4F78-B60F-F62054840FCB}"/>
                </c:ext>
              </c:extLst>
            </c:dLbl>
            <c:dLbl>
              <c:idx val="1"/>
              <c:layout>
                <c:manualLayout>
                  <c:x val="-6.7850397886488065E-3"/>
                  <c:y val="-0.3287108515611221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00489377672946"/>
                      <c:h val="0.260561222677879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E7F-4F78-B60F-F62054840FC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2021</c:v>
                </c:pt>
              </c:numCache>
            </c:numRef>
          </c:cat>
          <c:val>
            <c:numRef>
              <c:f>Foglio1!$B$2:$B$3</c:f>
              <c:numCache>
                <c:formatCode>0.00%</c:formatCode>
                <c:ptCount val="2"/>
                <c:pt idx="0">
                  <c:v>0.17299999999999999</c:v>
                </c:pt>
                <c:pt idx="1">
                  <c:v>0.22700000000000001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F-4F78-B60F-F62054840F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79144088"/>
        <c:axId val="379133920"/>
      </c:barChart>
      <c:catAx>
        <c:axId val="37914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9133920"/>
        <c:crosses val="autoZero"/>
        <c:auto val="1"/>
        <c:lblAlgn val="ctr"/>
        <c:lblOffset val="100"/>
        <c:noMultiLvlLbl val="0"/>
      </c:catAx>
      <c:valAx>
        <c:axId val="37913392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379144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3">
        <a:lumMod val="20000"/>
        <a:lumOff val="80000"/>
      </a:schemeClr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039389482888826E-2"/>
          <c:y val="4.0167515430972842E-2"/>
          <c:w val="0.96535603186947483"/>
          <c:h val="0.8001907162528924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Spesa GDM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FFAD-4473-935C-0837C1DD9916}"/>
              </c:ext>
            </c:extLst>
          </c:dPt>
          <c:dLbls>
            <c:dLbl>
              <c:idx val="0"/>
              <c:layout>
                <c:manualLayout>
                  <c:x val="-8.7090541590019756E-3"/>
                  <c:y val="-5.7132060532992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D2-431F-8154-57D43B22111C}"/>
                </c:ext>
              </c:extLst>
            </c:dLbl>
            <c:dLbl>
              <c:idx val="1"/>
              <c:layout>
                <c:manualLayout>
                  <c:x val="-4.8758080426668314E-2"/>
                  <c:y val="-5.55952780493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A9-42F2-9DE7-D081B9F7B371}"/>
                </c:ext>
              </c:extLst>
            </c:dLbl>
            <c:dLbl>
              <c:idx val="2"/>
              <c:layout>
                <c:manualLayout>
                  <c:x val="-7.231017947851974E-2"/>
                  <c:y val="-8.683080865549394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12597783991456"/>
                      <c:h val="0.111428423239808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FAD-4473-935C-0837C1DD9916}"/>
                </c:ext>
              </c:extLst>
            </c:dLbl>
            <c:dLbl>
              <c:idx val="3"/>
              <c:layout>
                <c:manualLayout>
                  <c:x val="-3.2382937797123694E-2"/>
                  <c:y val="7.033753166211692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82251873389553"/>
                      <c:h val="9.69061891036802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FAD-4473-935C-0837C1DD9916}"/>
                </c:ext>
              </c:extLst>
            </c:dLbl>
            <c:dLbl>
              <c:idx val="4"/>
              <c:layout>
                <c:manualLayout>
                  <c:x val="0"/>
                  <c:y val="-3.3607094431172109E-2"/>
                </c:manualLayout>
              </c:layout>
              <c:numFmt formatCode="0.0%" sourceLinked="0"/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0D-4BCF-A654-68FEA7454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2022E</c:v>
                </c:pt>
              </c:strCache>
            </c:strRef>
          </c:cat>
          <c:val>
            <c:numRef>
              <c:f>Foglio1!$B$2:$B$6</c:f>
              <c:numCache>
                <c:formatCode>0.0%</c:formatCode>
                <c:ptCount val="5"/>
                <c:pt idx="0">
                  <c:v>2.5000000000000001E-2</c:v>
                </c:pt>
                <c:pt idx="1">
                  <c:v>2.1000000000000001E-2</c:v>
                </c:pt>
                <c:pt idx="2">
                  <c:v>-6.0000000000000001E-3</c:v>
                </c:pt>
                <c:pt idx="3">
                  <c:v>5.2999999999999999E-2</c:v>
                </c:pt>
                <c:pt idx="4">
                  <c:v>3.5999999999999997E-2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AD-4473-935C-0837C1DD991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PIL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7575539901354527E-2"/>
                  <c:y val="2.5716572055198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AD-4473-935C-0837C1DD9916}"/>
                </c:ext>
              </c:extLst>
            </c:dLbl>
            <c:dLbl>
              <c:idx val="1"/>
              <c:layout>
                <c:manualLayout>
                  <c:x val="-2.3501010265870445E-3"/>
                  <c:y val="2.7616170028627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AD-4473-935C-0837C1DD9916}"/>
                </c:ext>
              </c:extLst>
            </c:dLbl>
            <c:dLbl>
              <c:idx val="2"/>
              <c:layout>
                <c:manualLayout>
                  <c:x val="1.7280957858807031E-4"/>
                  <c:y val="-1.9342338270488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AD-4473-935C-0837C1DD9916}"/>
                </c:ext>
              </c:extLst>
            </c:dLbl>
            <c:dLbl>
              <c:idx val="3"/>
              <c:layout>
                <c:manualLayout>
                  <c:x val="-9.6214818764240151E-2"/>
                  <c:y val="-1.17079707560061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/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FFAD-4473-935C-0837C1DD9916}"/>
                </c:ext>
              </c:extLst>
            </c:dLbl>
            <c:dLbl>
              <c:idx val="4"/>
              <c:layout>
                <c:manualLayout>
                  <c:x val="-8.7090541590019565E-3"/>
                  <c:y val="5.7132060532992641E-2"/>
                </c:manualLayout>
              </c:layout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0D-4BCF-A654-68FEA74542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Foglio1!$A$2:$A$6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2022E</c:v>
                </c:pt>
              </c:strCache>
            </c:strRef>
          </c:cat>
          <c:val>
            <c:numRef>
              <c:f>Foglio1!$C$2:$C$6</c:f>
              <c:numCache>
                <c:formatCode>0.0%</c:formatCode>
                <c:ptCount val="5"/>
                <c:pt idx="0">
                  <c:v>8.9999999999999993E-3</c:v>
                </c:pt>
                <c:pt idx="1">
                  <c:v>3.0000000000000001E-3</c:v>
                </c:pt>
                <c:pt idx="2">
                  <c:v>-0.09</c:v>
                </c:pt>
                <c:pt idx="3">
                  <c:v>6.6000000000000003E-2</c:v>
                </c:pt>
                <c:pt idx="4">
                  <c:v>2.8000000000000001E-2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AD-4473-935C-0837C1DD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93088"/>
        <c:axId val="8394624"/>
      </c:lineChart>
      <c:catAx>
        <c:axId val="839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94624"/>
        <c:crosses val="autoZero"/>
        <c:auto val="1"/>
        <c:lblAlgn val="ctr"/>
        <c:lblOffset val="100"/>
        <c:noMultiLvlLbl val="0"/>
      </c:catAx>
      <c:valAx>
        <c:axId val="8394624"/>
        <c:scaling>
          <c:orientation val="minMax"/>
          <c:max val="8.0000000000000016E-2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it-IT"/>
          </a:p>
        </c:txPr>
        <c:crossAx val="8393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720993106475042"/>
          <c:y val="0.87624782877000151"/>
          <c:w val="0.59471953588284598"/>
          <c:h val="6.2696044907806572E-2"/>
        </c:manualLayout>
      </c:layout>
      <c:overlay val="0"/>
      <c:txPr>
        <a:bodyPr/>
        <a:lstStyle/>
        <a:p>
          <a:pPr>
            <a:defRPr sz="1600" b="1">
              <a:solidFill>
                <a:schemeClr val="tx1"/>
              </a:solidFill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51496405248304E-2"/>
          <c:y val="1.7981061835974959E-2"/>
          <c:w val="0.94135900608342593"/>
          <c:h val="0.895040860901148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CA-4AB9-8F88-2E7EE0BEE1B3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DCA-4AB9-8F88-2E7EE0BEE1B3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CA-4AB9-8F88-2E7EE0BEE1B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D22-489F-8BCF-88F3D79D06B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DCA-4AB9-8F88-2E7EE0BEE1B3}"/>
              </c:ext>
            </c:extLst>
          </c:dPt>
          <c:dLbls>
            <c:dLbl>
              <c:idx val="4"/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DCA-4AB9-8F88-2E7EE0BEE1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2022E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70.5</c:v>
                </c:pt>
                <c:pt idx="1">
                  <c:v>71.900000000000006</c:v>
                </c:pt>
                <c:pt idx="2">
                  <c:v>71.5</c:v>
                </c:pt>
                <c:pt idx="3">
                  <c:v>75.3</c:v>
                </c:pt>
                <c:pt idx="4" formatCode="0.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9-420B-A71D-96F6D0FFB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27"/>
        <c:axId val="456358600"/>
        <c:axId val="456357616"/>
      </c:barChart>
      <c:catAx>
        <c:axId val="45635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56357616"/>
        <c:crosses val="autoZero"/>
        <c:auto val="1"/>
        <c:lblAlgn val="ctr"/>
        <c:lblOffset val="100"/>
        <c:noMultiLvlLbl val="0"/>
      </c:catAx>
      <c:valAx>
        <c:axId val="456357616"/>
        <c:scaling>
          <c:orientation val="minMax"/>
          <c:min val="5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63586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1419557984874E-2"/>
          <c:y val="3.8038296001100834E-2"/>
          <c:w val="0.76363304805841248"/>
          <c:h val="0.839164415104361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Dispositivi e sistemi</c:v>
                </c:pt>
              </c:strCache>
            </c:strRef>
          </c:tx>
          <c:spPr>
            <a:solidFill>
              <a:srgbClr val="496F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2022E</c:v>
                </c:pt>
              </c:strCache>
            </c:strRef>
          </c:cat>
          <c:val>
            <c:numRef>
              <c:f>Foglio1!$B$2:$D$2</c:f>
              <c:numCache>
                <c:formatCode>_-* #,##0.0_-;\-* #,##0.0_-;_-* "-"??_-;_-@_-</c:formatCode>
                <c:ptCount val="3"/>
                <c:pt idx="0">
                  <c:v>19368.046951573473</c:v>
                </c:pt>
                <c:pt idx="1">
                  <c:v>21137.546464622283</c:v>
                </c:pt>
                <c:pt idx="2">
                  <c:v>21923.16330043949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2-4AD9-BA68-7C847C73626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Software e soluzioni ICT </c:v>
                </c:pt>
              </c:strCache>
            </c:strRef>
          </c:tx>
          <c:spPr>
            <a:solidFill>
              <a:srgbClr val="71BCE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2022E</c:v>
                </c:pt>
              </c:strCache>
            </c:strRef>
          </c:cat>
          <c:val>
            <c:numRef>
              <c:f>Foglio1!$B$3:$D$3</c:f>
              <c:numCache>
                <c:formatCode>_-* #,##0.0_-;\-* #,##0.0_-;_-* "-"??_-;_-@_-</c:formatCode>
                <c:ptCount val="3"/>
                <c:pt idx="0">
                  <c:v>7517.147116666667</c:v>
                </c:pt>
                <c:pt idx="1">
                  <c:v>8115.7651948922585</c:v>
                </c:pt>
                <c:pt idx="2">
                  <c:v>8533.3176222541006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B2-4AD9-BA68-7C847C73626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Servizi ICT</c:v>
                </c:pt>
              </c:strCache>
            </c:strRef>
          </c:tx>
          <c:spPr>
            <a:solidFill>
              <a:srgbClr val="7796A8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bg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2022E</c:v>
                </c:pt>
              </c:strCache>
            </c:strRef>
          </c:cat>
          <c:val>
            <c:numRef>
              <c:f>Foglio1!$B$4:$D$4</c:f>
              <c:numCache>
                <c:formatCode>_-* #,##0.0_-;\-* #,##0.0_-;_-* "-"??_-;_-@_-</c:formatCode>
                <c:ptCount val="3"/>
                <c:pt idx="0">
                  <c:v>12701.900995841916</c:v>
                </c:pt>
                <c:pt idx="1">
                  <c:v>13672.435597439613</c:v>
                </c:pt>
                <c:pt idx="2">
                  <c:v>14552.711863449198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B2-4AD9-BA68-7C847C73626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Servizi di rete TLC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it-IT" sz="1600" b="1" i="0" u="none" strike="noStrike" kern="1200" baseline="0">
                    <a:solidFill>
                      <a:schemeClr val="tx1"/>
                    </a:solidFill>
                    <a:latin typeface="Ciscolight" panose="020B0604020202020204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2022E</c:v>
                </c:pt>
              </c:strCache>
            </c:strRef>
          </c:cat>
          <c:val>
            <c:numRef>
              <c:f>Foglio1!$B$5:$D$5</c:f>
              <c:numCache>
                <c:formatCode>_-* #,##0.0_-;\-* #,##0.0_-;_-* "-"??_-;_-@_-</c:formatCode>
                <c:ptCount val="3"/>
                <c:pt idx="0">
                  <c:v>19391.426039999998</c:v>
                </c:pt>
                <c:pt idx="1">
                  <c:v>18745.534607142858</c:v>
                </c:pt>
                <c:pt idx="2">
                  <c:v>18362.239047279283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B2-4AD9-BA68-7C847C736263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Contenuti e Pubblicità Digitali</c:v>
                </c:pt>
              </c:strCache>
            </c:strRef>
          </c:tx>
          <c:spPr>
            <a:solidFill>
              <a:srgbClr val="D99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ED3-4EF3-9123-B4DE0E4C79B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Ciscolight" panose="020B0604020202020204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Foglio1!$B$1:$D$1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2022E</c:v>
                </c:pt>
              </c:strCache>
            </c:strRef>
          </c:cat>
          <c:val>
            <c:numRef>
              <c:f>Foglio1!$B$6:$D$6</c:f>
              <c:numCache>
                <c:formatCode>_-* #,##0.0_-;\-* #,##0.0_-;_-* "-"??_-;_-@_-</c:formatCode>
                <c:ptCount val="3"/>
                <c:pt idx="0">
                  <c:v>12526</c:v>
                </c:pt>
                <c:pt idx="1">
                  <c:v>13615.755512224845</c:v>
                </c:pt>
                <c:pt idx="2">
                  <c:v>14608.610070811912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B2-4AD9-BA68-7C847C736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100"/>
        <c:axId val="8361472"/>
        <c:axId val="8363008"/>
      </c:barChart>
      <c:catAx>
        <c:axId val="8361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/>
                </a:solidFill>
                <a:latin typeface="+mn-lt"/>
              </a:defRPr>
            </a:pPr>
            <a:endParaRPr lang="it-IT"/>
          </a:p>
        </c:txPr>
        <c:crossAx val="8363008"/>
        <c:crosses val="autoZero"/>
        <c:auto val="1"/>
        <c:lblAlgn val="ctr"/>
        <c:lblOffset val="100"/>
        <c:noMultiLvlLbl val="0"/>
      </c:catAx>
      <c:valAx>
        <c:axId val="8363008"/>
        <c:scaling>
          <c:orientation val="minMax"/>
        </c:scaling>
        <c:delete val="1"/>
        <c:axPos val="l"/>
        <c:numFmt formatCode="_-* #,##0.0_-;\-* #,##0.0_-;_-* &quot;-&quot;??_-;_-@_-" sourceLinked="1"/>
        <c:majorTickMark val="out"/>
        <c:minorTickMark val="none"/>
        <c:tickLblPos val="none"/>
        <c:crossAx val="83614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348392808851206"/>
          <c:y val="7.6752226375484123E-2"/>
          <c:w val="0.22986005952326879"/>
          <c:h val="0.83965545609090175"/>
        </c:manualLayout>
      </c:layout>
      <c:overlay val="0"/>
      <c:txPr>
        <a:bodyPr/>
        <a:lstStyle/>
        <a:p>
          <a:pPr>
            <a:defRPr sz="1600" b="1"/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89372258299332E-3"/>
          <c:y val="1.5823491381018143E-2"/>
          <c:w val="0.9555555555555556"/>
          <c:h val="0.8181098716827062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'ANALISI COMPETITION'!$J$48:$J$52</c:f>
              <c:strCache>
                <c:ptCount val="5"/>
                <c:pt idx="0">
                  <c:v>2021</c:v>
                </c:pt>
                <c:pt idx="1">
                  <c:v>2022E</c:v>
                </c:pt>
                <c:pt idx="2">
                  <c:v>2023E</c:v>
                </c:pt>
                <c:pt idx="3">
                  <c:v>2024E</c:v>
                </c:pt>
                <c:pt idx="4">
                  <c:v>2025E</c:v>
                </c:pt>
              </c:strCache>
            </c:strRef>
          </c:cat>
          <c:val>
            <c:numRef>
              <c:f>'ANALISI COMPETITION'!$K$48:$K$52</c:f>
              <c:numCache>
                <c:formatCode>General</c:formatCode>
                <c:ptCount val="5"/>
                <c:pt idx="0">
                  <c:v>328.6</c:v>
                </c:pt>
                <c:pt idx="1">
                  <c:v>421.7</c:v>
                </c:pt>
                <c:pt idx="2">
                  <c:v>514.1</c:v>
                </c:pt>
                <c:pt idx="3">
                  <c:v>607.70000000000005</c:v>
                </c:pt>
                <c:pt idx="4">
                  <c:v>701.2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98-4547-B5DA-E9890AEF0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1103881264"/>
        <c:axId val="1103890416"/>
      </c:barChart>
      <c:catAx>
        <c:axId val="110388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03890416"/>
        <c:crosses val="autoZero"/>
        <c:auto val="1"/>
        <c:lblAlgn val="ctr"/>
        <c:lblOffset val="100"/>
        <c:noMultiLvlLbl val="0"/>
      </c:catAx>
      <c:valAx>
        <c:axId val="1103890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0388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bg1">
          <a:lumMod val="9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36029039620144E-2"/>
          <c:y val="7.1483606926467574E-2"/>
          <c:w val="0.96703906537617823"/>
          <c:h val="0.709034911692724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Foglio1!$A$2:$A$8</c:f>
              <c:strCache>
                <c:ptCount val="7"/>
                <c:pt idx="0">
                  <c:v>Diminuire necessità di spostamento</c:v>
                </c:pt>
                <c:pt idx="1">
                  <c:v>Dematerializzazione processi</c:v>
                </c:pt>
                <c:pt idx="2">
                  <c:v>Abilitare gestione più efficiente Operations</c:v>
                </c:pt>
                <c:pt idx="3">
                  <c:v>Modelli/dashboard per monitoraggio/simulazione impatti</c:v>
                </c:pt>
                <c:pt idx="4">
                  <c:v>Abilitare scambio dati nella Supply Chain</c:v>
                </c:pt>
                <c:pt idx="5">
                  <c:v>Abilitare comunicazione performance non-finanziarie</c:v>
                </c:pt>
                <c:pt idx="6">
                  <c:v>Misurare impatto prodotti/servizi venduti</c:v>
                </c:pt>
              </c:strCache>
            </c:strRef>
          </c:cat>
          <c:val>
            <c:numRef>
              <c:f>Foglio1!$B$2:$B$8</c:f>
              <c:numCache>
                <c:formatCode>0.00%</c:formatCode>
                <c:ptCount val="7"/>
                <c:pt idx="0">
                  <c:v>0.71199999999999997</c:v>
                </c:pt>
                <c:pt idx="1">
                  <c:v>0.68400000000000005</c:v>
                </c:pt>
                <c:pt idx="2">
                  <c:v>0.50900000000000001</c:v>
                </c:pt>
                <c:pt idx="3">
                  <c:v>0.49099999999999999</c:v>
                </c:pt>
                <c:pt idx="4">
                  <c:v>0.36299999999999999</c:v>
                </c:pt>
                <c:pt idx="5">
                  <c:v>0.29699999999999999</c:v>
                </c:pt>
                <c:pt idx="6">
                  <c:v>0.27800000000000002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7B-45A7-8A9A-2698E530F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538394368"/>
        <c:axId val="538401912"/>
      </c:barChart>
      <c:catAx>
        <c:axId val="53839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8401912"/>
        <c:crosses val="autoZero"/>
        <c:auto val="1"/>
        <c:lblAlgn val="ctr"/>
        <c:lblOffset val="100"/>
        <c:noMultiLvlLbl val="0"/>
      </c:catAx>
      <c:valAx>
        <c:axId val="5384019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538394368"/>
        <c:crosses val="autoZero"/>
        <c:crossBetween val="between"/>
      </c:valAx>
      <c:spPr>
        <a:solidFill>
          <a:sysClr val="window" lastClr="FFFFFF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516399535593775E-2"/>
          <c:y val="1.3220393998465238E-2"/>
          <c:w val="0.96391574520228385"/>
          <c:h val="0.68138604541936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'Missione 1'!$I$2</c:f>
              <c:strCache>
                <c:ptCount val="1"/>
                <c:pt idx="0">
                  <c:v>Risorse complessive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'Missione 1'!$H$3:$H$10</c:f>
              <c:strCache>
                <c:ptCount val="8"/>
                <c:pt idx="0">
                  <c:v>M1 -C1. Digitalizzazione, innovazione e sicurezza nella Pa</c:v>
                </c:pt>
                <c:pt idx="1">
                  <c:v>M1- C2. Digitalizzazione, innovazione, competitività del sistema produttivo</c:v>
                </c:pt>
                <c:pt idx="2">
                  <c:v>M1 - C3 Turismo e cultura 4.0</c:v>
                </c:pt>
                <c:pt idx="3">
                  <c:v>M 2 - C4. Tutela del territorio e della risorsa idrica</c:v>
                </c:pt>
                <c:pt idx="4">
                  <c:v>M3 - C2. Intermodalità e logistica integrata</c:v>
                </c:pt>
                <c:pt idx="5">
                  <c:v>M4 - C1. Potenziamento offerta dei servizi di istruzione: dagli asili nido alle università</c:v>
                </c:pt>
                <c:pt idx="6">
                  <c:v>M6 - C1. Reti di prossimità, strutture e telemedicina per l'assistenza sanitaria territoriale</c:v>
                </c:pt>
                <c:pt idx="7">
                  <c:v>M6 -C2. Innovazione, ricerca e digitalizzazione del servizio sanitario nazionale</c:v>
                </c:pt>
              </c:strCache>
            </c:strRef>
          </c:cat>
          <c:val>
            <c:numRef>
              <c:f>'Missione 1'!$I$3:$I$10</c:f>
              <c:numCache>
                <c:formatCode>#,##0</c:formatCode>
                <c:ptCount val="8"/>
                <c:pt idx="0">
                  <c:v>5866.0999999999995</c:v>
                </c:pt>
                <c:pt idx="1">
                  <c:v>20813</c:v>
                </c:pt>
                <c:pt idx="2">
                  <c:v>769</c:v>
                </c:pt>
                <c:pt idx="3">
                  <c:v>600</c:v>
                </c:pt>
                <c:pt idx="4">
                  <c:v>140</c:v>
                </c:pt>
                <c:pt idx="5">
                  <c:v>2900</c:v>
                </c:pt>
                <c:pt idx="6">
                  <c:v>4000</c:v>
                </c:pt>
                <c:pt idx="7">
                  <c:v>5724.9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D-4411-89B6-FC7B762C6762}"/>
            </c:ext>
          </c:extLst>
        </c:ser>
        <c:ser>
          <c:idx val="1"/>
          <c:order val="1"/>
          <c:tx>
            <c:strRef>
              <c:f>'Missione 1'!$J$2</c:f>
              <c:strCache>
                <c:ptCount val="1"/>
                <c:pt idx="0">
                  <c:v>Risorse 2021-2022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'Missione 1'!$H$3:$H$10</c:f>
              <c:strCache>
                <c:ptCount val="8"/>
                <c:pt idx="0">
                  <c:v>M1 -C1. Digitalizzazione, innovazione e sicurezza nella Pa</c:v>
                </c:pt>
                <c:pt idx="1">
                  <c:v>M1- C2. Digitalizzazione, innovazione, competitività del sistema produttivo</c:v>
                </c:pt>
                <c:pt idx="2">
                  <c:v>M1 - C3 Turismo e cultura 4.0</c:v>
                </c:pt>
                <c:pt idx="3">
                  <c:v>M 2 - C4. Tutela del territorio e della risorsa idrica</c:v>
                </c:pt>
                <c:pt idx="4">
                  <c:v>M3 - C2. Intermodalità e logistica integrata</c:v>
                </c:pt>
                <c:pt idx="5">
                  <c:v>M4 - C1. Potenziamento offerta dei servizi di istruzione: dagli asili nido alle università</c:v>
                </c:pt>
                <c:pt idx="6">
                  <c:v>M6 - C1. Reti di prossimità, strutture e telemedicina per l'assistenza sanitaria territoriale</c:v>
                </c:pt>
                <c:pt idx="7">
                  <c:v>M6 -C2. Innovazione, ricerca e digitalizzazione del servizio sanitario nazionale</c:v>
                </c:pt>
              </c:strCache>
            </c:strRef>
          </c:cat>
          <c:val>
            <c:numRef>
              <c:f>'Missione 1'!$J$3:$J$10</c:f>
              <c:numCache>
                <c:formatCode>#,##0</c:formatCode>
                <c:ptCount val="8"/>
                <c:pt idx="0" formatCode="General">
                  <c:v>1386.6</c:v>
                </c:pt>
                <c:pt idx="1">
                  <c:v>6841</c:v>
                </c:pt>
                <c:pt idx="2">
                  <c:v>116.1</c:v>
                </c:pt>
                <c:pt idx="3">
                  <c:v>176</c:v>
                </c:pt>
                <c:pt idx="4" formatCode="General">
                  <c:v>78.899999999999991</c:v>
                </c:pt>
                <c:pt idx="5">
                  <c:v>900</c:v>
                </c:pt>
                <c:pt idx="6">
                  <c:v>268.2</c:v>
                </c:pt>
                <c:pt idx="7">
                  <c:v>1463.4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D-4411-89B6-FC7B762C67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8171151"/>
        <c:axId val="248171567"/>
      </c:barChart>
      <c:catAx>
        <c:axId val="248171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8171567"/>
        <c:crosses val="autoZero"/>
        <c:auto val="1"/>
        <c:lblAlgn val="ctr"/>
        <c:lblOffset val="100"/>
        <c:noMultiLvlLbl val="0"/>
      </c:catAx>
      <c:valAx>
        <c:axId val="24817156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48171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175478828605411"/>
          <c:y val="8.0452582727016331E-2"/>
          <c:w val="0.31014303117340764"/>
          <c:h val="5.72621693939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0.23335</cdr:x>
      <cdr:y>0</cdr:y>
    </cdr:from>
    <cdr:to>
      <cdr:x>0.304</cdr:x>
      <cdr:y>0.11004</cdr:y>
    </cdr:to>
    <cdr:sp macro="" textlink="">
      <cdr:nvSpPr>
        <cdr:cNvPr id="14" name="CasellaDiTesto 19">
          <a:extLst xmlns:a="http://schemas.openxmlformats.org/drawingml/2006/main">
            <a:ext uri="{FF2B5EF4-FFF2-40B4-BE49-F238E27FC236}">
              <a16:creationId xmlns:a16="http://schemas.microsoft.com/office/drawing/2014/main" id="{78872210-2A6C-4859-B41D-F03163251E7F}"/>
            </a:ext>
          </a:extLst>
        </cdr:cNvPr>
        <cdr:cNvSpPr txBox="1"/>
      </cdr:nvSpPr>
      <cdr:spPr>
        <a:xfrm xmlns:a="http://schemas.openxmlformats.org/drawingml/2006/main">
          <a:off x="2671460" y="0"/>
          <a:ext cx="808867" cy="40862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4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29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4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592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4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88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03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18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b="1" dirty="0"/>
            <a:t>-0,6</a:t>
          </a:r>
          <a:r>
            <a:rPr lang="it-IT" sz="18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0.35827</cdr:x>
      <cdr:y>0.01553</cdr:y>
    </cdr:from>
    <cdr:to>
      <cdr:x>0.4333</cdr:x>
      <cdr:y>0.11499</cdr:y>
    </cdr:to>
    <cdr:sp macro="" textlink="">
      <cdr:nvSpPr>
        <cdr:cNvPr id="16" name="CasellaDiTesto 22">
          <a:extLst xmlns:a="http://schemas.openxmlformats.org/drawingml/2006/main">
            <a:ext uri="{FF2B5EF4-FFF2-40B4-BE49-F238E27FC236}">
              <a16:creationId xmlns:a16="http://schemas.microsoft.com/office/drawing/2014/main" id="{731FA3C2-1D08-4544-8AA3-3227A8A48F5B}"/>
            </a:ext>
          </a:extLst>
        </cdr:cNvPr>
        <cdr:cNvSpPr txBox="1"/>
      </cdr:nvSpPr>
      <cdr:spPr>
        <a:xfrm xmlns:a="http://schemas.openxmlformats.org/drawingml/2006/main">
          <a:off x="4101604" y="57684"/>
          <a:ext cx="8588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4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29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4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592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4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88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03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18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b="1" dirty="0"/>
            <a:t>71.504</a:t>
          </a:r>
          <a:endParaRPr lang="it-IT" sz="1800" b="1" dirty="0">
            <a:solidFill>
              <a:schemeClr val="tx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0.23795</cdr:x>
      <cdr:y>0.72586</cdr:y>
    </cdr:from>
    <cdr:to>
      <cdr:x>0.30648</cdr:x>
      <cdr:y>0.82673</cdr:y>
    </cdr:to>
    <cdr:sp macro="" textlink="">
      <cdr:nvSpPr>
        <cdr:cNvPr id="17" name="CasellaDiTesto 33">
          <a:extLst xmlns:a="http://schemas.openxmlformats.org/drawingml/2006/main">
            <a:ext uri="{FF2B5EF4-FFF2-40B4-BE49-F238E27FC236}">
              <a16:creationId xmlns:a16="http://schemas.microsoft.com/office/drawing/2014/main" id="{37267924-8B73-42FC-8A39-F13F68068587}"/>
            </a:ext>
          </a:extLst>
        </cdr:cNvPr>
        <cdr:cNvSpPr txBox="1"/>
      </cdr:nvSpPr>
      <cdr:spPr>
        <a:xfrm xmlns:a="http://schemas.openxmlformats.org/drawingml/2006/main">
          <a:off x="2724122" y="2695515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1,3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0.23753</cdr:x>
      <cdr:y>0.59935</cdr:y>
    </cdr:from>
    <cdr:to>
      <cdr:x>0.30259</cdr:x>
      <cdr:y>0.70022</cdr:y>
    </cdr:to>
    <cdr:sp macro="" textlink="">
      <cdr:nvSpPr>
        <cdr:cNvPr id="18" name="CasellaDiTesto 34">
          <a:extLst xmlns:a="http://schemas.openxmlformats.org/drawingml/2006/main">
            <a:ext uri="{FF2B5EF4-FFF2-40B4-BE49-F238E27FC236}">
              <a16:creationId xmlns:a16="http://schemas.microsoft.com/office/drawing/2014/main" id="{2D91C128-AB33-402A-A1C5-020CEFA34AA2}"/>
            </a:ext>
          </a:extLst>
        </cdr:cNvPr>
        <cdr:cNvSpPr txBox="1"/>
      </cdr:nvSpPr>
      <cdr:spPr>
        <a:xfrm xmlns:a="http://schemas.openxmlformats.org/drawingml/2006/main">
          <a:off x="2719314" y="2225714"/>
          <a:ext cx="74480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-2,3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0.23929</cdr:x>
      <cdr:y>0.32519</cdr:y>
    </cdr:from>
    <cdr:to>
      <cdr:x>0.30435</cdr:x>
      <cdr:y>0.42606</cdr:y>
    </cdr:to>
    <cdr:sp macro="" textlink="">
      <cdr:nvSpPr>
        <cdr:cNvPr id="19" name="CasellaDiTesto 35">
          <a:extLst xmlns:a="http://schemas.openxmlformats.org/drawingml/2006/main">
            <a:ext uri="{FF2B5EF4-FFF2-40B4-BE49-F238E27FC236}">
              <a16:creationId xmlns:a16="http://schemas.microsoft.com/office/drawing/2014/main" id="{204F3A34-51F4-4AAB-A2DF-2C1E5EEE7522}"/>
            </a:ext>
          </a:extLst>
        </cdr:cNvPr>
        <cdr:cNvSpPr txBox="1"/>
      </cdr:nvSpPr>
      <cdr:spPr>
        <a:xfrm xmlns:a="http://schemas.openxmlformats.org/drawingml/2006/main">
          <a:off x="2739463" y="1207608"/>
          <a:ext cx="74480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-</a:t>
          </a:r>
          <a:r>
            <a:rPr lang="it-IT" sz="1600" b="1" dirty="0">
              <a:solidFill>
                <a:schemeClr val="tx1"/>
              </a:solidFill>
            </a:rPr>
            <a:t>6,4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0.23276</cdr:x>
      <cdr:y>0.15701</cdr:y>
    </cdr:from>
    <cdr:to>
      <cdr:x>0.30129</cdr:x>
      <cdr:y>0.25788</cdr:y>
    </cdr:to>
    <cdr:sp macro="" textlink="">
      <cdr:nvSpPr>
        <cdr:cNvPr id="20" name="CasellaDiTesto 36">
          <a:extLst xmlns:a="http://schemas.openxmlformats.org/drawingml/2006/main">
            <a:ext uri="{FF2B5EF4-FFF2-40B4-BE49-F238E27FC236}">
              <a16:creationId xmlns:a16="http://schemas.microsoft.com/office/drawing/2014/main" id="{8EAA4F05-3E4D-4754-A57E-2FB5FC0EC715}"/>
            </a:ext>
          </a:extLst>
        </cdr:cNvPr>
        <cdr:cNvSpPr txBox="1"/>
      </cdr:nvSpPr>
      <cdr:spPr>
        <a:xfrm xmlns:a="http://schemas.openxmlformats.org/drawingml/2006/main">
          <a:off x="2664705" y="583064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3,6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0.23668</cdr:x>
      <cdr:y>0.48385</cdr:y>
    </cdr:from>
    <cdr:to>
      <cdr:x>0.30521</cdr:x>
      <cdr:y>0.58472</cdr:y>
    </cdr:to>
    <cdr:sp macro="" textlink="">
      <cdr:nvSpPr>
        <cdr:cNvPr id="21" name="CasellaDiTesto 38">
          <a:extLst xmlns:a="http://schemas.openxmlformats.org/drawingml/2006/main">
            <a:ext uri="{FF2B5EF4-FFF2-40B4-BE49-F238E27FC236}">
              <a16:creationId xmlns:a16="http://schemas.microsoft.com/office/drawing/2014/main" id="{0B786A9F-3982-47BB-ACBE-D20325173148}"/>
            </a:ext>
          </a:extLst>
        </cdr:cNvPr>
        <cdr:cNvSpPr txBox="1"/>
      </cdr:nvSpPr>
      <cdr:spPr>
        <a:xfrm xmlns:a="http://schemas.openxmlformats.org/drawingml/2006/main">
          <a:off x="2709583" y="1796800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3,3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0.10277</cdr:x>
      <cdr:y>0.03681</cdr:y>
    </cdr:from>
    <cdr:to>
      <cdr:x>0.17981</cdr:x>
      <cdr:y>0.13627</cdr:y>
    </cdr:to>
    <cdr:sp macro="" textlink="">
      <cdr:nvSpPr>
        <cdr:cNvPr id="22" name="CasellaDiTesto 32">
          <a:extLst xmlns:a="http://schemas.openxmlformats.org/drawingml/2006/main">
            <a:ext uri="{FF2B5EF4-FFF2-40B4-BE49-F238E27FC236}">
              <a16:creationId xmlns:a16="http://schemas.microsoft.com/office/drawing/2014/main" id="{11CA9879-2C49-44F7-AF06-E8CC3B778DC4}"/>
            </a:ext>
          </a:extLst>
        </cdr:cNvPr>
        <cdr:cNvSpPr txBox="1"/>
      </cdr:nvSpPr>
      <cdr:spPr>
        <a:xfrm xmlns:a="http://schemas.openxmlformats.org/drawingml/2006/main">
          <a:off x="1176541" y="136696"/>
          <a:ext cx="88197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</a:rPr>
            <a:t>71.932</a:t>
          </a:r>
          <a:endParaRPr lang="it-IT" sz="1800" b="1" dirty="0">
            <a:solidFill>
              <a:schemeClr val="tx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0.61811</cdr:x>
      <cdr:y>0</cdr:y>
    </cdr:from>
    <cdr:to>
      <cdr:x>0.69515</cdr:x>
      <cdr:y>0.09946</cdr:y>
    </cdr:to>
    <cdr:sp macro="" textlink="">
      <cdr:nvSpPr>
        <cdr:cNvPr id="23" name="CasellaDiTesto 22">
          <a:extLst xmlns:a="http://schemas.openxmlformats.org/drawingml/2006/main">
            <a:ext uri="{FF2B5EF4-FFF2-40B4-BE49-F238E27FC236}">
              <a16:creationId xmlns:a16="http://schemas.microsoft.com/office/drawing/2014/main" id="{770509F1-A537-4D5B-8002-BADE1BF1091C}"/>
            </a:ext>
          </a:extLst>
        </cdr:cNvPr>
        <cdr:cNvSpPr txBox="1"/>
      </cdr:nvSpPr>
      <cdr:spPr>
        <a:xfrm xmlns:a="http://schemas.openxmlformats.org/drawingml/2006/main">
          <a:off x="7076306" y="0"/>
          <a:ext cx="881973" cy="36933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60000"/>
            <a:lumOff val="40000"/>
          </a:schemeClr>
        </a:solidFill>
        <a:ln xmlns:a="http://schemas.openxmlformats.org/drawingml/2006/main">
          <a:noFill/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  <a:latin typeface="+mn-lt"/>
            </a:rPr>
            <a:t>75.287</a:t>
          </a:r>
        </a:p>
      </cdr:txBody>
    </cdr:sp>
  </cdr:relSizeAnchor>
  <cdr:relSizeAnchor xmlns:cdr="http://schemas.openxmlformats.org/drawingml/2006/chartDrawing">
    <cdr:from>
      <cdr:x>0.5</cdr:x>
      <cdr:y>0</cdr:y>
    </cdr:from>
    <cdr:to>
      <cdr:x>0.57493</cdr:x>
      <cdr:y>0.11004</cdr:y>
    </cdr:to>
    <cdr:sp macro="" textlink="">
      <cdr:nvSpPr>
        <cdr:cNvPr id="24" name="CasellaDiTesto 19">
          <a:extLst xmlns:a="http://schemas.openxmlformats.org/drawingml/2006/main">
            <a:ext uri="{FF2B5EF4-FFF2-40B4-BE49-F238E27FC236}">
              <a16:creationId xmlns:a16="http://schemas.microsoft.com/office/drawing/2014/main" id="{AA42B299-4DF8-4F55-A618-7C4CD52BE06A}"/>
            </a:ext>
          </a:extLst>
        </cdr:cNvPr>
        <cdr:cNvSpPr txBox="1"/>
      </cdr:nvSpPr>
      <cdr:spPr>
        <a:xfrm xmlns:a="http://schemas.openxmlformats.org/drawingml/2006/main">
          <a:off x="5724148" y="0"/>
          <a:ext cx="857816" cy="408623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4">
            <a:lumMod val="60000"/>
            <a:lumOff val="40000"/>
          </a:schemeClr>
        </a:solidFill>
        <a:ln xmlns:a="http://schemas.openxmlformats.org/drawingml/2006/main" w="19050">
          <a:noFill/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</a:rPr>
            <a:t>+5,3</a:t>
          </a:r>
          <a:r>
            <a:rPr lang="it-IT" sz="18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0.5012</cdr:x>
      <cdr:y>0.73385</cdr:y>
    </cdr:from>
    <cdr:to>
      <cdr:x>0.56973</cdr:x>
      <cdr:y>0.83472</cdr:y>
    </cdr:to>
    <cdr:sp macro="" textlink="">
      <cdr:nvSpPr>
        <cdr:cNvPr id="25" name="CasellaDiTesto 33">
          <a:extLst xmlns:a="http://schemas.openxmlformats.org/drawingml/2006/main">
            <a:ext uri="{FF2B5EF4-FFF2-40B4-BE49-F238E27FC236}">
              <a16:creationId xmlns:a16="http://schemas.microsoft.com/office/drawing/2014/main" id="{17B84225-2B42-4E58-9F5E-8E0D61E44B25}"/>
            </a:ext>
          </a:extLst>
        </cdr:cNvPr>
        <cdr:cNvSpPr txBox="1"/>
      </cdr:nvSpPr>
      <cdr:spPr>
        <a:xfrm xmlns:a="http://schemas.openxmlformats.org/drawingml/2006/main">
          <a:off x="5737886" y="2725186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9,1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0.50078</cdr:x>
      <cdr:y>0.60734</cdr:y>
    </cdr:from>
    <cdr:to>
      <cdr:x>0.56931</cdr:x>
      <cdr:y>0.70821</cdr:y>
    </cdr:to>
    <cdr:sp macro="" textlink="">
      <cdr:nvSpPr>
        <cdr:cNvPr id="26" name="CasellaDiTesto 34">
          <a:extLst xmlns:a="http://schemas.openxmlformats.org/drawingml/2006/main">
            <a:ext uri="{FF2B5EF4-FFF2-40B4-BE49-F238E27FC236}">
              <a16:creationId xmlns:a16="http://schemas.microsoft.com/office/drawing/2014/main" id="{C208B122-5970-42DC-BB8A-80D4577C6A50}"/>
            </a:ext>
          </a:extLst>
        </cdr:cNvPr>
        <cdr:cNvSpPr txBox="1"/>
      </cdr:nvSpPr>
      <cdr:spPr>
        <a:xfrm xmlns:a="http://schemas.openxmlformats.org/drawingml/2006/main">
          <a:off x="5733078" y="2255386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+8,0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0.5</cdr:x>
      <cdr:y>0.30349</cdr:y>
    </cdr:from>
    <cdr:to>
      <cdr:x>0.56506</cdr:x>
      <cdr:y>0.40436</cdr:y>
    </cdr:to>
    <cdr:sp macro="" textlink="">
      <cdr:nvSpPr>
        <cdr:cNvPr id="27" name="CasellaDiTesto 35">
          <a:extLst xmlns:a="http://schemas.openxmlformats.org/drawingml/2006/main">
            <a:ext uri="{FF2B5EF4-FFF2-40B4-BE49-F238E27FC236}">
              <a16:creationId xmlns:a16="http://schemas.microsoft.com/office/drawing/2014/main" id="{078F3425-FCAF-48F6-8131-FA70394480DD}"/>
            </a:ext>
          </a:extLst>
        </cdr:cNvPr>
        <cdr:cNvSpPr txBox="1"/>
      </cdr:nvSpPr>
      <cdr:spPr>
        <a:xfrm xmlns:a="http://schemas.openxmlformats.org/drawingml/2006/main">
          <a:off x="5724148" y="1127024"/>
          <a:ext cx="74480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-</a:t>
          </a:r>
          <a:r>
            <a:rPr lang="it-IT" sz="1600" b="1" dirty="0">
              <a:solidFill>
                <a:schemeClr val="tx1"/>
              </a:solidFill>
            </a:rPr>
            <a:t>3,3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0.5</cdr:x>
      <cdr:y>0.15316</cdr:y>
    </cdr:from>
    <cdr:to>
      <cdr:x>0.56853</cdr:x>
      <cdr:y>0.25403</cdr:y>
    </cdr:to>
    <cdr:sp macro="" textlink="">
      <cdr:nvSpPr>
        <cdr:cNvPr id="28" name="CasellaDiTesto 36">
          <a:extLst xmlns:a="http://schemas.openxmlformats.org/drawingml/2006/main">
            <a:ext uri="{FF2B5EF4-FFF2-40B4-BE49-F238E27FC236}">
              <a16:creationId xmlns:a16="http://schemas.microsoft.com/office/drawing/2014/main" id="{CEC26DDF-8C58-4A4D-A0A0-C74223552F72}"/>
            </a:ext>
          </a:extLst>
        </cdr:cNvPr>
        <cdr:cNvSpPr txBox="1"/>
      </cdr:nvSpPr>
      <cdr:spPr>
        <a:xfrm xmlns:a="http://schemas.openxmlformats.org/drawingml/2006/main">
          <a:off x="5724148" y="568767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8,7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0.49993</cdr:x>
      <cdr:y>0.49184</cdr:y>
    </cdr:from>
    <cdr:to>
      <cdr:x>0.56846</cdr:x>
      <cdr:y>0.59271</cdr:y>
    </cdr:to>
    <cdr:sp macro="" textlink="">
      <cdr:nvSpPr>
        <cdr:cNvPr id="29" name="CasellaDiTesto 38">
          <a:extLst xmlns:a="http://schemas.openxmlformats.org/drawingml/2006/main">
            <a:ext uri="{FF2B5EF4-FFF2-40B4-BE49-F238E27FC236}">
              <a16:creationId xmlns:a16="http://schemas.microsoft.com/office/drawing/2014/main" id="{E4137FCE-B41F-4D44-8DA0-AEBA39CEF12A}"/>
            </a:ext>
          </a:extLst>
        </cdr:cNvPr>
        <cdr:cNvSpPr txBox="1"/>
      </cdr:nvSpPr>
      <cdr:spPr>
        <a:xfrm xmlns:a="http://schemas.openxmlformats.org/drawingml/2006/main">
          <a:off x="5723347" y="1826471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i="0" dirty="0">
              <a:solidFill>
                <a:schemeClr val="tx1"/>
              </a:solidFill>
            </a:rPr>
            <a:t>+</a:t>
          </a:r>
          <a:r>
            <a:rPr lang="it-IT" sz="1600" b="1" dirty="0">
              <a:solidFill>
                <a:schemeClr val="tx1"/>
              </a:solidFill>
            </a:rPr>
            <a:t>7,6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0.10624</cdr:x>
      <cdr:y>0</cdr:y>
    </cdr:from>
    <cdr:to>
      <cdr:x>0.18126</cdr:x>
      <cdr:y>0.09946</cdr:y>
    </cdr:to>
    <cdr:sp macro="" textlink="">
      <cdr:nvSpPr>
        <cdr:cNvPr id="16" name="CasellaDiTesto 22">
          <a:extLst xmlns:a="http://schemas.openxmlformats.org/drawingml/2006/main">
            <a:ext uri="{FF2B5EF4-FFF2-40B4-BE49-F238E27FC236}">
              <a16:creationId xmlns:a16="http://schemas.microsoft.com/office/drawing/2014/main" id="{731FA3C2-1D08-4544-8AA3-3227A8A48F5B}"/>
            </a:ext>
          </a:extLst>
        </cdr:cNvPr>
        <cdr:cNvSpPr txBox="1"/>
      </cdr:nvSpPr>
      <cdr:spPr>
        <a:xfrm xmlns:a="http://schemas.openxmlformats.org/drawingml/2006/main">
          <a:off x="1216267" y="0"/>
          <a:ext cx="85888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4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29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4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592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40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888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036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184" algn="l" defTabSz="914296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  <a:latin typeface="+mn-lt"/>
            </a:rPr>
            <a:t>71.504</a:t>
          </a:r>
        </a:p>
      </cdr:txBody>
    </cdr:sp>
  </cdr:relSizeAnchor>
  <cdr:relSizeAnchor xmlns:cdr="http://schemas.openxmlformats.org/drawingml/2006/chartDrawing">
    <cdr:from>
      <cdr:x>0.36443</cdr:x>
      <cdr:y>0.00131</cdr:y>
    </cdr:from>
    <cdr:to>
      <cdr:x>0.44147</cdr:x>
      <cdr:y>0.10077</cdr:y>
    </cdr:to>
    <cdr:sp macro="" textlink="">
      <cdr:nvSpPr>
        <cdr:cNvPr id="23" name="CasellaDiTesto 22">
          <a:extLst xmlns:a="http://schemas.openxmlformats.org/drawingml/2006/main">
            <a:ext uri="{FF2B5EF4-FFF2-40B4-BE49-F238E27FC236}">
              <a16:creationId xmlns:a16="http://schemas.microsoft.com/office/drawing/2014/main" id="{770509F1-A537-4D5B-8002-BADE1BF1091C}"/>
            </a:ext>
          </a:extLst>
        </cdr:cNvPr>
        <cdr:cNvSpPr txBox="1"/>
      </cdr:nvSpPr>
      <cdr:spPr>
        <a:xfrm xmlns:a="http://schemas.openxmlformats.org/drawingml/2006/main">
          <a:off x="4172103" y="4865"/>
          <a:ext cx="88197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  <a:latin typeface="+mn-lt"/>
            </a:rPr>
            <a:t>75.287</a:t>
          </a:r>
        </a:p>
      </cdr:txBody>
    </cdr:sp>
  </cdr:relSizeAnchor>
  <cdr:relSizeAnchor xmlns:cdr="http://schemas.openxmlformats.org/drawingml/2006/chartDrawing">
    <cdr:from>
      <cdr:x>0.60424</cdr:x>
      <cdr:y>0</cdr:y>
    </cdr:from>
    <cdr:to>
      <cdr:x>0.68128</cdr:x>
      <cdr:y>0.09946</cdr:y>
    </cdr:to>
    <cdr:sp macro="" textlink="">
      <cdr:nvSpPr>
        <cdr:cNvPr id="31" name="CasellaDiTesto 1">
          <a:extLst xmlns:a="http://schemas.openxmlformats.org/drawingml/2006/main">
            <a:ext uri="{FF2B5EF4-FFF2-40B4-BE49-F238E27FC236}">
              <a16:creationId xmlns:a16="http://schemas.microsoft.com/office/drawing/2014/main" id="{698F5042-9615-4166-AE93-8214D5569AD7}"/>
            </a:ext>
          </a:extLst>
        </cdr:cNvPr>
        <cdr:cNvSpPr txBox="1"/>
      </cdr:nvSpPr>
      <cdr:spPr>
        <a:xfrm xmlns:a="http://schemas.openxmlformats.org/drawingml/2006/main">
          <a:off x="6917518" y="0"/>
          <a:ext cx="88197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</a:rPr>
            <a:t>77.980</a:t>
          </a:r>
          <a:endParaRPr lang="it-IT" sz="1800" b="1" dirty="0">
            <a:solidFill>
              <a:schemeClr val="tx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0.2306</cdr:x>
      <cdr:y>0.00651</cdr:y>
    </cdr:from>
    <cdr:to>
      <cdr:x>0.30553</cdr:x>
      <cdr:y>0.11655</cdr:y>
    </cdr:to>
    <cdr:sp macro="" textlink="">
      <cdr:nvSpPr>
        <cdr:cNvPr id="32" name="CasellaDiTesto 19">
          <a:extLst xmlns:a="http://schemas.openxmlformats.org/drawingml/2006/main">
            <a:ext uri="{FF2B5EF4-FFF2-40B4-BE49-F238E27FC236}">
              <a16:creationId xmlns:a16="http://schemas.microsoft.com/office/drawing/2014/main" id="{ECD8484E-EF76-4D5D-9711-D36CDB3DC426}"/>
            </a:ext>
          </a:extLst>
        </cdr:cNvPr>
        <cdr:cNvSpPr txBox="1"/>
      </cdr:nvSpPr>
      <cdr:spPr>
        <a:xfrm xmlns:a="http://schemas.openxmlformats.org/drawingml/2006/main">
          <a:off x="2639977" y="24175"/>
          <a:ext cx="857816" cy="408623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dirty="0">
              <a:solidFill>
                <a:schemeClr val="tx1"/>
              </a:solidFill>
            </a:rPr>
            <a:t>+5,3%</a:t>
          </a:r>
        </a:p>
      </cdr:txBody>
    </cdr:sp>
  </cdr:relSizeAnchor>
  <cdr:relSizeAnchor xmlns:cdr="http://schemas.openxmlformats.org/drawingml/2006/chartDrawing">
    <cdr:from>
      <cdr:x>0.2336</cdr:x>
      <cdr:y>0.72311</cdr:y>
    </cdr:from>
    <cdr:to>
      <cdr:x>0.30213</cdr:x>
      <cdr:y>0.82398</cdr:y>
    </cdr:to>
    <cdr:sp macro="" textlink="">
      <cdr:nvSpPr>
        <cdr:cNvPr id="33" name="CasellaDiTesto 33">
          <a:extLst xmlns:a="http://schemas.openxmlformats.org/drawingml/2006/main">
            <a:ext uri="{FF2B5EF4-FFF2-40B4-BE49-F238E27FC236}">
              <a16:creationId xmlns:a16="http://schemas.microsoft.com/office/drawing/2014/main" id="{E0213A6F-DAB1-4B1E-B850-3FBEEF17883D}"/>
            </a:ext>
          </a:extLst>
        </cdr:cNvPr>
        <cdr:cNvSpPr txBox="1"/>
      </cdr:nvSpPr>
      <cdr:spPr>
        <a:xfrm xmlns:a="http://schemas.openxmlformats.org/drawingml/2006/main">
          <a:off x="2674322" y="2685303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+9,1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0.2336</cdr:x>
      <cdr:y>0.5966</cdr:y>
    </cdr:from>
    <cdr:to>
      <cdr:x>0.30213</cdr:x>
      <cdr:y>0.69747</cdr:y>
    </cdr:to>
    <cdr:sp macro="" textlink="">
      <cdr:nvSpPr>
        <cdr:cNvPr id="34" name="CasellaDiTesto 34">
          <a:extLst xmlns:a="http://schemas.openxmlformats.org/drawingml/2006/main">
            <a:ext uri="{FF2B5EF4-FFF2-40B4-BE49-F238E27FC236}">
              <a16:creationId xmlns:a16="http://schemas.microsoft.com/office/drawing/2014/main" id="{0E52199B-0A99-4F0B-A668-192474C297D1}"/>
            </a:ext>
          </a:extLst>
        </cdr:cNvPr>
        <cdr:cNvSpPr txBox="1"/>
      </cdr:nvSpPr>
      <cdr:spPr>
        <a:xfrm xmlns:a="http://schemas.openxmlformats.org/drawingml/2006/main">
          <a:off x="2674322" y="2215502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+8,0%</a:t>
          </a:r>
        </a:p>
      </cdr:txBody>
    </cdr:sp>
  </cdr:relSizeAnchor>
  <cdr:relSizeAnchor xmlns:cdr="http://schemas.openxmlformats.org/drawingml/2006/chartDrawing">
    <cdr:from>
      <cdr:x>0.2336</cdr:x>
      <cdr:y>0.32116</cdr:y>
    </cdr:from>
    <cdr:to>
      <cdr:x>0.29866</cdr:x>
      <cdr:y>0.42203</cdr:y>
    </cdr:to>
    <cdr:sp macro="" textlink="">
      <cdr:nvSpPr>
        <cdr:cNvPr id="35" name="CasellaDiTesto 35">
          <a:extLst xmlns:a="http://schemas.openxmlformats.org/drawingml/2006/main">
            <a:ext uri="{FF2B5EF4-FFF2-40B4-BE49-F238E27FC236}">
              <a16:creationId xmlns:a16="http://schemas.microsoft.com/office/drawing/2014/main" id="{940A445B-8C46-44E6-8BB1-52EE04C48F3E}"/>
            </a:ext>
          </a:extLst>
        </cdr:cNvPr>
        <cdr:cNvSpPr txBox="1"/>
      </cdr:nvSpPr>
      <cdr:spPr>
        <a:xfrm xmlns:a="http://schemas.openxmlformats.org/drawingml/2006/main">
          <a:off x="2674322" y="1192643"/>
          <a:ext cx="74480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-3,3%</a:t>
          </a:r>
        </a:p>
      </cdr:txBody>
    </cdr:sp>
  </cdr:relSizeAnchor>
  <cdr:relSizeAnchor xmlns:cdr="http://schemas.openxmlformats.org/drawingml/2006/chartDrawing">
    <cdr:from>
      <cdr:x>0.2336</cdr:x>
      <cdr:y>0.13484</cdr:y>
    </cdr:from>
    <cdr:to>
      <cdr:x>0.30213</cdr:x>
      <cdr:y>0.23571</cdr:y>
    </cdr:to>
    <cdr:sp macro="" textlink="">
      <cdr:nvSpPr>
        <cdr:cNvPr id="36" name="CasellaDiTesto 36">
          <a:extLst xmlns:a="http://schemas.openxmlformats.org/drawingml/2006/main">
            <a:ext uri="{FF2B5EF4-FFF2-40B4-BE49-F238E27FC236}">
              <a16:creationId xmlns:a16="http://schemas.microsoft.com/office/drawing/2014/main" id="{3B40C90B-94F5-4BF4-ADDB-8AA841E451BB}"/>
            </a:ext>
          </a:extLst>
        </cdr:cNvPr>
        <cdr:cNvSpPr txBox="1"/>
      </cdr:nvSpPr>
      <cdr:spPr>
        <a:xfrm xmlns:a="http://schemas.openxmlformats.org/drawingml/2006/main">
          <a:off x="2674322" y="500735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+8,7%</a:t>
          </a:r>
        </a:p>
      </cdr:txBody>
    </cdr:sp>
  </cdr:relSizeAnchor>
  <cdr:relSizeAnchor xmlns:cdr="http://schemas.openxmlformats.org/drawingml/2006/chartDrawing">
    <cdr:from>
      <cdr:x>0.2336</cdr:x>
      <cdr:y>0.45607</cdr:y>
    </cdr:from>
    <cdr:to>
      <cdr:x>0.30213</cdr:x>
      <cdr:y>0.55694</cdr:y>
    </cdr:to>
    <cdr:sp macro="" textlink="">
      <cdr:nvSpPr>
        <cdr:cNvPr id="37" name="CasellaDiTesto 38">
          <a:extLst xmlns:a="http://schemas.openxmlformats.org/drawingml/2006/main">
            <a:ext uri="{FF2B5EF4-FFF2-40B4-BE49-F238E27FC236}">
              <a16:creationId xmlns:a16="http://schemas.microsoft.com/office/drawing/2014/main" id="{439580CF-F2E5-4382-8E4B-C8FCDBE24E64}"/>
            </a:ext>
          </a:extLst>
        </cdr:cNvPr>
        <cdr:cNvSpPr txBox="1"/>
      </cdr:nvSpPr>
      <cdr:spPr>
        <a:xfrm xmlns:a="http://schemas.openxmlformats.org/drawingml/2006/main">
          <a:off x="2674322" y="1693637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+7,6%</a:t>
          </a:r>
        </a:p>
      </cdr:txBody>
    </cdr:sp>
  </cdr:relSizeAnchor>
  <cdr:relSizeAnchor xmlns:cdr="http://schemas.openxmlformats.org/drawingml/2006/chartDrawing">
    <cdr:from>
      <cdr:x>0.49824</cdr:x>
      <cdr:y>0.7166</cdr:y>
    </cdr:from>
    <cdr:to>
      <cdr:x>0.56677</cdr:x>
      <cdr:y>0.81747</cdr:y>
    </cdr:to>
    <cdr:sp macro="" textlink="">
      <cdr:nvSpPr>
        <cdr:cNvPr id="24" name="CasellaDiTesto 33">
          <a:extLst xmlns:a="http://schemas.openxmlformats.org/drawingml/2006/main">
            <a:ext uri="{FF2B5EF4-FFF2-40B4-BE49-F238E27FC236}">
              <a16:creationId xmlns:a16="http://schemas.microsoft.com/office/drawing/2014/main" id="{FEEA90A6-60BD-4719-B262-1429621651F8}"/>
            </a:ext>
          </a:extLst>
        </cdr:cNvPr>
        <cdr:cNvSpPr txBox="1"/>
      </cdr:nvSpPr>
      <cdr:spPr>
        <a:xfrm xmlns:a="http://schemas.openxmlformats.org/drawingml/2006/main">
          <a:off x="5703999" y="2661128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+3,7</a:t>
          </a:r>
          <a:r>
            <a:rPr lang="it-IT" sz="1600" b="1" i="0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0.49824</cdr:x>
      <cdr:y>0.59009</cdr:y>
    </cdr:from>
    <cdr:to>
      <cdr:x>0.56677</cdr:x>
      <cdr:y>0.69096</cdr:y>
    </cdr:to>
    <cdr:sp macro="" textlink="">
      <cdr:nvSpPr>
        <cdr:cNvPr id="25" name="CasellaDiTesto 34">
          <a:extLst xmlns:a="http://schemas.openxmlformats.org/drawingml/2006/main">
            <a:ext uri="{FF2B5EF4-FFF2-40B4-BE49-F238E27FC236}">
              <a16:creationId xmlns:a16="http://schemas.microsoft.com/office/drawing/2014/main" id="{7A2924BB-B3EB-4B22-86F9-9859C0E42127}"/>
            </a:ext>
          </a:extLst>
        </cdr:cNvPr>
        <cdr:cNvSpPr txBox="1"/>
      </cdr:nvSpPr>
      <cdr:spPr>
        <a:xfrm xmlns:a="http://schemas.openxmlformats.org/drawingml/2006/main">
          <a:off x="5703999" y="2191327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+5,1%</a:t>
          </a:r>
        </a:p>
      </cdr:txBody>
    </cdr:sp>
  </cdr:relSizeAnchor>
  <cdr:relSizeAnchor xmlns:cdr="http://schemas.openxmlformats.org/drawingml/2006/chartDrawing">
    <cdr:from>
      <cdr:x>0.49824</cdr:x>
      <cdr:y>0.31465</cdr:y>
    </cdr:from>
    <cdr:to>
      <cdr:x>0.5633</cdr:x>
      <cdr:y>0.41552</cdr:y>
    </cdr:to>
    <cdr:sp macro="" textlink="">
      <cdr:nvSpPr>
        <cdr:cNvPr id="26" name="CasellaDiTesto 35">
          <a:extLst xmlns:a="http://schemas.openxmlformats.org/drawingml/2006/main">
            <a:ext uri="{FF2B5EF4-FFF2-40B4-BE49-F238E27FC236}">
              <a16:creationId xmlns:a16="http://schemas.microsoft.com/office/drawing/2014/main" id="{350689A4-B060-463F-A21E-738DCC7B5F80}"/>
            </a:ext>
          </a:extLst>
        </cdr:cNvPr>
        <cdr:cNvSpPr txBox="1"/>
      </cdr:nvSpPr>
      <cdr:spPr>
        <a:xfrm xmlns:a="http://schemas.openxmlformats.org/drawingml/2006/main">
          <a:off x="5703999" y="1168468"/>
          <a:ext cx="74480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-2,0%</a:t>
          </a:r>
        </a:p>
      </cdr:txBody>
    </cdr:sp>
  </cdr:relSizeAnchor>
  <cdr:relSizeAnchor xmlns:cdr="http://schemas.openxmlformats.org/drawingml/2006/chartDrawing">
    <cdr:from>
      <cdr:x>0.49824</cdr:x>
      <cdr:y>0.12833</cdr:y>
    </cdr:from>
    <cdr:to>
      <cdr:x>0.56677</cdr:x>
      <cdr:y>0.2292</cdr:y>
    </cdr:to>
    <cdr:sp macro="" textlink="">
      <cdr:nvSpPr>
        <cdr:cNvPr id="27" name="CasellaDiTesto 36">
          <a:extLst xmlns:a="http://schemas.openxmlformats.org/drawingml/2006/main">
            <a:ext uri="{FF2B5EF4-FFF2-40B4-BE49-F238E27FC236}">
              <a16:creationId xmlns:a16="http://schemas.microsoft.com/office/drawing/2014/main" id="{A0BB65A6-A6B7-415B-AAC9-B65BAD678F8D}"/>
            </a:ext>
          </a:extLst>
        </cdr:cNvPr>
        <cdr:cNvSpPr txBox="1"/>
      </cdr:nvSpPr>
      <cdr:spPr>
        <a:xfrm xmlns:a="http://schemas.openxmlformats.org/drawingml/2006/main">
          <a:off x="5703999" y="476559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+7,3%</a:t>
          </a:r>
        </a:p>
      </cdr:txBody>
    </cdr:sp>
  </cdr:relSizeAnchor>
  <cdr:relSizeAnchor xmlns:cdr="http://schemas.openxmlformats.org/drawingml/2006/chartDrawing">
    <cdr:from>
      <cdr:x>0.49824</cdr:x>
      <cdr:y>0.44956</cdr:y>
    </cdr:from>
    <cdr:to>
      <cdr:x>0.56677</cdr:x>
      <cdr:y>0.55043</cdr:y>
    </cdr:to>
    <cdr:sp macro="" textlink="">
      <cdr:nvSpPr>
        <cdr:cNvPr id="28" name="CasellaDiTesto 38">
          <a:extLst xmlns:a="http://schemas.openxmlformats.org/drawingml/2006/main">
            <a:ext uri="{FF2B5EF4-FFF2-40B4-BE49-F238E27FC236}">
              <a16:creationId xmlns:a16="http://schemas.microsoft.com/office/drawing/2014/main" id="{B181227C-48C8-495A-89D1-79010F8FD548}"/>
            </a:ext>
          </a:extLst>
        </cdr:cNvPr>
        <cdr:cNvSpPr txBox="1"/>
      </cdr:nvSpPr>
      <cdr:spPr>
        <a:xfrm xmlns:a="http://schemas.openxmlformats.org/drawingml/2006/main">
          <a:off x="5703999" y="1669462"/>
          <a:ext cx="784555" cy="37457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noFill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>
              <a:solidFill>
                <a:schemeClr val="tx1"/>
              </a:solidFill>
            </a:rPr>
            <a:t>+6,4%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0.02035</cdr:x>
      <cdr:y>0</cdr:y>
    </cdr:from>
    <cdr:to>
      <cdr:x>0.16343</cdr:x>
      <cdr:y>0.21311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6A2C9D1A-94EF-ECBE-E377-A2CD3550EB5B}"/>
            </a:ext>
          </a:extLst>
        </cdr:cNvPr>
        <cdr:cNvSpPr txBox="1"/>
      </cdr:nvSpPr>
      <cdr:spPr>
        <a:xfrm xmlns:a="http://schemas.openxmlformats.org/drawingml/2006/main">
          <a:off x="176383" y="0"/>
          <a:ext cx="1239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100" dirty="0"/>
            <a:t>Valori in Milioni di euro e variazioni % anno su anno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0.34392</cdr:x>
      <cdr:y>0.83474</cdr:y>
    </cdr:from>
    <cdr:to>
      <cdr:x>0.41739</cdr:x>
      <cdr:y>1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F0A738E4-70B5-EFC8-2A98-F85D3559807E}"/>
            </a:ext>
          </a:extLst>
        </cdr:cNvPr>
        <cdr:cNvSpPr txBox="1"/>
      </cdr:nvSpPr>
      <cdr:spPr>
        <a:xfrm xmlns:a="http://schemas.openxmlformats.org/drawingml/2006/main">
          <a:off x="4280116" y="506816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100" b="1" dirty="0"/>
            <a:t>Fonte</a:t>
          </a:r>
          <a:r>
            <a:rPr lang="it-IT" sz="1100" dirty="0"/>
            <a:t>:  </a:t>
          </a:r>
          <a:r>
            <a:rPr lang="it-IT" sz="1100" b="1" dirty="0"/>
            <a:t>Elaborazioni </a:t>
          </a:r>
          <a:r>
            <a:rPr lang="it-IT" sz="1100" b="1" dirty="0" err="1"/>
            <a:t>NetConsulting</a:t>
          </a:r>
          <a:r>
            <a:rPr lang="it-IT" b="1" dirty="0"/>
            <a:t> cube su PNRR e Sole 24 ore</a:t>
          </a:r>
          <a:endParaRPr lang="it-IT" sz="1100" b="1" dirty="0"/>
        </a:p>
      </cdr:txBody>
    </cdr:sp>
  </cdr:relSizeAnchor>
  <cdr:relSizeAnchor xmlns:cdr="http://schemas.openxmlformats.org/drawingml/2006/chartDrawing">
    <cdr:from>
      <cdr:x>0.26565</cdr:x>
      <cdr:y>0.15244</cdr:y>
    </cdr:from>
    <cdr:to>
      <cdr:x>0.77358</cdr:x>
      <cdr:y>0.55431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A901D9C1-90CB-F6ED-260E-D31F91C2C53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306024" y="843491"/>
          <a:ext cx="6321259" cy="222359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4FCDFFB-1EF4-41F8-803F-27D955BDC670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36ABD5E-2263-4655-B71E-E63806EA2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326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ABD5E-2263-4655-B71E-E63806EA254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3985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5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926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2596" y="5227157"/>
            <a:ext cx="5463955" cy="4602644"/>
          </a:xfrm>
        </p:spPr>
        <p:txBody>
          <a:bodyPr/>
          <a:lstStyle/>
          <a:p>
            <a:pPr marL="181154" indent="-181154">
              <a:buFont typeface="Arial" panose="020B0604020202020204" pitchFamily="34" charset="0"/>
              <a:buChar char="•"/>
            </a:pPr>
            <a:endParaRPr lang="it-I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39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5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3E0D5-25B3-4F75-B005-1872D08F459A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2459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823631" y="5438109"/>
            <a:ext cx="5463955" cy="4077930"/>
          </a:xfrm>
        </p:spPr>
        <p:txBody>
          <a:bodyPr/>
          <a:lstStyle/>
          <a:p>
            <a:pPr marL="301923" indent="-301923">
              <a:buFont typeface="Wingdings" panose="05000000000000000000" pitchFamily="2" charset="2"/>
              <a:buChar char="Ø"/>
            </a:pPr>
            <a:endParaRPr lang="it-IT" sz="15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8453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52400" y="1054100"/>
            <a:ext cx="6524625" cy="36703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323850" y="5009356"/>
            <a:ext cx="5822701" cy="45066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764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84150" y="777875"/>
            <a:ext cx="6521450" cy="3668713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3E0D5-25B3-4F75-B005-1872D08F459A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15B5D459-4E19-428B-BDAE-73F3E8A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6796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187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2596" y="5227156"/>
            <a:ext cx="5463955" cy="4288883"/>
          </a:xfrm>
        </p:spPr>
        <p:txBody>
          <a:bodyPr/>
          <a:lstStyle/>
          <a:p>
            <a:pPr marL="301923" indent="-301923">
              <a:buFont typeface="Wingdings" panose="05000000000000000000" pitchFamily="2" charset="2"/>
              <a:buChar char="Ø"/>
            </a:pPr>
            <a:endParaRPr lang="it-I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187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2596" y="5233734"/>
            <a:ext cx="5463955" cy="4557966"/>
          </a:xfrm>
        </p:spPr>
        <p:txBody>
          <a:bodyPr/>
          <a:lstStyle/>
          <a:p>
            <a:pPr marL="181154" indent="-181154">
              <a:buFont typeface="Arial" panose="020B0604020202020204" pitchFamily="34" charset="0"/>
              <a:buChar char="•"/>
            </a:pPr>
            <a:endParaRPr lang="it-I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D199F5-C429-4518-9E37-0D741CABEB5B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7862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ABD5E-2263-4655-B71E-E63806EA254D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862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ABD5E-2263-4655-B71E-E63806EA254D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94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47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ABF058E7-88D9-4991-984F-96DC338AE6F3}"/>
              </a:ext>
            </a:extLst>
          </p:cNvPr>
          <p:cNvSpPr txBox="1">
            <a:spLocks/>
          </p:cNvSpPr>
          <p:nvPr userDrawn="1"/>
        </p:nvSpPr>
        <p:spPr>
          <a:xfrm>
            <a:off x="10947575" y="6303599"/>
            <a:ext cx="45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5BF93C-D497-452F-AC79-B4AE12554B1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146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72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5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617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466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0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60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38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5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15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2585F-5C55-4011-9047-CB9F7B0A981E}" type="datetimeFigureOut">
              <a:rPr lang="it-IT" smtClean="0"/>
              <a:t>05/07/2022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08413-DBF7-48A1-AB72-7799F296B4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30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testo, strumento scrittorio, stazionario, matita&#10;&#10;Descrizione generata automaticamente">
            <a:extLst>
              <a:ext uri="{FF2B5EF4-FFF2-40B4-BE49-F238E27FC236}">
                <a16:creationId xmlns:a16="http://schemas.microsoft.com/office/drawing/2014/main" id="{82EA9159-E868-4B1E-BE97-DB878121E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rallelogramma 2"/>
          <p:cNvSpPr/>
          <p:nvPr/>
        </p:nvSpPr>
        <p:spPr>
          <a:xfrm>
            <a:off x="2193630" y="3177836"/>
            <a:ext cx="7804740" cy="1162344"/>
          </a:xfrm>
          <a:prstGeom prst="parallelogram">
            <a:avLst/>
          </a:prstGeom>
          <a:solidFill>
            <a:srgbClr val="F6D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93630" y="3466620"/>
            <a:ext cx="7804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1E31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Mercato Digitale in Italia (2021-2022</a:t>
            </a:r>
            <a:r>
              <a:rPr lang="it-IT" sz="2800" b="1" dirty="0">
                <a:solidFill>
                  <a:srgbClr val="1E31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635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64793B-1994-4541-BFD9-FC02FD42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rgbClr val="1E3159"/>
          </a:solidFill>
        </p:spPr>
        <p:txBody>
          <a:bodyPr anchor="ctr">
            <a:normAutofit/>
          </a:bodyPr>
          <a:lstStyle/>
          <a:p>
            <a:pPr algn="ctr"/>
            <a:r>
              <a:rPr lang="it-IT" sz="4400" dirty="0">
                <a:solidFill>
                  <a:schemeClr val="bg1"/>
                </a:solidFill>
              </a:rPr>
              <a:t>Il Mercato Digitale nel 2021</a:t>
            </a:r>
          </a:p>
        </p:txBody>
      </p:sp>
    </p:spTree>
    <p:extLst>
      <p:ext uri="{BB962C8B-B14F-4D97-AF65-F5344CB8AC3E}">
        <p14:creationId xmlns:p14="http://schemas.microsoft.com/office/powerpoint/2010/main" val="220290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633B3D37-97F6-424E-9054-8B8E6BE51E4A}"/>
              </a:ext>
            </a:extLst>
          </p:cNvPr>
          <p:cNvSpPr/>
          <p:nvPr/>
        </p:nvSpPr>
        <p:spPr>
          <a:xfrm>
            <a:off x="408186" y="1533380"/>
            <a:ext cx="11375628" cy="4698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80E163-19DA-46FB-A7BD-9C1B2E05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99" y="134312"/>
            <a:ext cx="9709362" cy="1325563"/>
          </a:xfrm>
        </p:spPr>
        <p:txBody>
          <a:bodyPr>
            <a:normAutofit/>
          </a:bodyPr>
          <a:lstStyle/>
          <a:p>
            <a:r>
              <a:rPr lang="it-IT" sz="3200" dirty="0"/>
              <a:t>Il mercato digitale in Italia nel 2021: </a:t>
            </a:r>
            <a:br>
              <a:rPr lang="it-IT" sz="3200" dirty="0"/>
            </a:br>
            <a:r>
              <a:rPr lang="it-IT" sz="3200" dirty="0"/>
              <a:t>una crescita accelerata e resiliente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5F19EE0-50BE-4B0C-B00A-59AD008F81B9}"/>
              </a:ext>
            </a:extLst>
          </p:cNvPr>
          <p:cNvSpPr txBox="1"/>
          <p:nvPr/>
        </p:nvSpPr>
        <p:spPr>
          <a:xfrm>
            <a:off x="423624" y="1570253"/>
            <a:ext cx="2732178" cy="41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dirty="0"/>
              <a:t>Crescite % anno su anno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00D0B7BE-4ADF-4DA5-8F34-00F277B66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111" y="6414325"/>
            <a:ext cx="4271777" cy="276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Istat, DEF e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1AF168A8-5B92-46E5-8B4B-C63ED2CC2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445940"/>
              </p:ext>
            </p:extLst>
          </p:nvPr>
        </p:nvGraphicFramePr>
        <p:xfrm>
          <a:off x="397141" y="1884874"/>
          <a:ext cx="5833010" cy="377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F3A782E2-1D36-4F31-B17B-26F71D1CB630}"/>
              </a:ext>
            </a:extLst>
          </p:cNvPr>
          <p:cNvSpPr txBox="1"/>
          <p:nvPr/>
        </p:nvSpPr>
        <p:spPr>
          <a:xfrm>
            <a:off x="7077664" y="1533380"/>
            <a:ext cx="3917072" cy="41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dirty="0"/>
              <a:t>Valori del Mercato Digitale in mld €</a:t>
            </a: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1B3D7ECF-C0D3-4D5E-BF9B-4C8D07F41C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925536"/>
              </p:ext>
            </p:extLst>
          </p:nvPr>
        </p:nvGraphicFramePr>
        <p:xfrm>
          <a:off x="6902884" y="1884874"/>
          <a:ext cx="4764585" cy="381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57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392" y="418407"/>
            <a:ext cx="8781337" cy="785553"/>
          </a:xfrm>
        </p:spPr>
        <p:txBody>
          <a:bodyPr>
            <a:noAutofit/>
          </a:bodyPr>
          <a:lstStyle/>
          <a:p>
            <a:r>
              <a:rPr lang="it-IT" sz="3200" dirty="0"/>
              <a:t>Crescite significative in tutti i settori, ma PA e Sanità continuano a trainare il mercato</a:t>
            </a:r>
          </a:p>
        </p:txBody>
      </p:sp>
      <p:sp>
        <p:nvSpPr>
          <p:cNvPr id="15" name="CasellaDiTesto 20"/>
          <p:cNvSpPr txBox="1">
            <a:spLocks noChangeArrowheads="1"/>
          </p:cNvSpPr>
          <p:nvPr/>
        </p:nvSpPr>
        <p:spPr bwMode="auto">
          <a:xfrm rot="16200000">
            <a:off x="-835913" y="3579554"/>
            <a:ext cx="2592388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it-IT"/>
            </a:defPPr>
            <a:lvl1pPr algn="ctr">
              <a:defRPr kumimoji="1" sz="1400" b="1" i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defRPr kumimoji="1" sz="1400">
                <a:solidFill>
                  <a:srgbClr val="0000CC"/>
                </a:solidFill>
                <a:latin typeface="Arial" charset="0"/>
              </a:defRPr>
            </a:lvl2pPr>
            <a:lvl3pPr marL="1143000" indent="-228600">
              <a:defRPr kumimoji="1" sz="1400">
                <a:solidFill>
                  <a:srgbClr val="0000CC"/>
                </a:solidFill>
                <a:latin typeface="Arial" charset="0"/>
              </a:defRPr>
            </a:lvl3pPr>
            <a:lvl4pPr marL="1600200" indent="-228600">
              <a:defRPr kumimoji="1" sz="1400">
                <a:solidFill>
                  <a:srgbClr val="0000CC"/>
                </a:solidFill>
                <a:latin typeface="Arial" charset="0"/>
              </a:defRPr>
            </a:lvl4pPr>
            <a:lvl5pPr marL="2057400" indent="-228600">
              <a:defRPr kumimoji="1" sz="1400">
                <a:solidFill>
                  <a:srgbClr val="0000CC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9pPr>
          </a:lstStyle>
          <a:p>
            <a:r>
              <a:rPr lang="it-IT" dirty="0"/>
              <a:t>Crescita % 2021 / 2020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F70CE0E6-F72B-4D3C-9D87-E85C1A69B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775" y="6356349"/>
            <a:ext cx="4565612" cy="590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sp>
        <p:nvSpPr>
          <p:cNvPr id="14" name="CasellaDiTesto 19"/>
          <p:cNvSpPr txBox="1">
            <a:spLocks noChangeArrowheads="1"/>
          </p:cNvSpPr>
          <p:nvPr/>
        </p:nvSpPr>
        <p:spPr bwMode="auto">
          <a:xfrm>
            <a:off x="3863962" y="5828080"/>
            <a:ext cx="4464075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400">
                <a:solidFill>
                  <a:srgbClr val="0000CC"/>
                </a:solidFill>
                <a:latin typeface="Arial" charset="0"/>
              </a:defRPr>
            </a:lvl1pPr>
            <a:lvl2pPr marL="742950" indent="-285750">
              <a:defRPr kumimoji="1" sz="1400">
                <a:solidFill>
                  <a:srgbClr val="0000CC"/>
                </a:solidFill>
                <a:latin typeface="Arial" charset="0"/>
              </a:defRPr>
            </a:lvl2pPr>
            <a:lvl3pPr marL="1143000" indent="-228600">
              <a:defRPr kumimoji="1" sz="1400">
                <a:solidFill>
                  <a:srgbClr val="0000CC"/>
                </a:solidFill>
                <a:latin typeface="Arial" charset="0"/>
              </a:defRPr>
            </a:lvl3pPr>
            <a:lvl4pPr marL="1600200" indent="-228600">
              <a:defRPr kumimoji="1" sz="1400">
                <a:solidFill>
                  <a:srgbClr val="0000CC"/>
                </a:solidFill>
                <a:latin typeface="Arial" charset="0"/>
              </a:defRPr>
            </a:lvl4pPr>
            <a:lvl5pPr marL="2057400" indent="-228600">
              <a:defRPr kumimoji="1" sz="1400">
                <a:solidFill>
                  <a:srgbClr val="0000CC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9pPr>
          </a:lstStyle>
          <a:p>
            <a:pPr algn="ctr"/>
            <a:r>
              <a:rPr lang="it-IT" b="1" i="1" dirty="0">
                <a:solidFill>
                  <a:schemeClr val="bg1"/>
                </a:solidFill>
              </a:rPr>
              <a:t>Valore di mercato, 2021 (mln€)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94D8DAB-36DE-F978-B15D-8980F877E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45" y="1494692"/>
            <a:ext cx="10907208" cy="421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3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401C16D4-3878-44E9-8322-A3FB11B0FB83}"/>
              </a:ext>
            </a:extLst>
          </p:cNvPr>
          <p:cNvSpPr/>
          <p:nvPr/>
        </p:nvSpPr>
        <p:spPr>
          <a:xfrm>
            <a:off x="408186" y="1533380"/>
            <a:ext cx="11375628" cy="4698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997DBEF-3B23-46BA-B125-D4465E103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8" y="303750"/>
            <a:ext cx="9216582" cy="1325563"/>
          </a:xfrm>
        </p:spPr>
        <p:txBody>
          <a:bodyPr>
            <a:normAutofit/>
          </a:bodyPr>
          <a:lstStyle/>
          <a:p>
            <a:r>
              <a:rPr lang="it-IT" sz="3200" dirty="0"/>
              <a:t>Il mercato Business cresce più del Consumer, grazie anche alla ripresa delle PMI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9C617C-B681-40C0-AE4C-736DDBB6F395}"/>
              </a:ext>
            </a:extLst>
          </p:cNvPr>
          <p:cNvSpPr txBox="1"/>
          <p:nvPr/>
        </p:nvSpPr>
        <p:spPr>
          <a:xfrm>
            <a:off x="580872" y="1570252"/>
            <a:ext cx="5806097" cy="716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b="1" dirty="0"/>
              <a:t>Composizione % del Mercato Digitale, 2021</a:t>
            </a:r>
            <a:br>
              <a:rPr lang="it-IT" sz="1600" b="1" dirty="0"/>
            </a:br>
            <a:r>
              <a:rPr lang="it-IT" sz="1600" b="1" dirty="0"/>
              <a:t>per segmento di utenza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2D50FD5F-A810-46BA-82E4-3BB9EA177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081" y="6412037"/>
            <a:ext cx="4271777" cy="276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D2D20316-4E92-4B1A-B1E5-53A3E75BE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115717"/>
              </p:ext>
            </p:extLst>
          </p:nvPr>
        </p:nvGraphicFramePr>
        <p:xfrm>
          <a:off x="6551231" y="2009822"/>
          <a:ext cx="5172190" cy="377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D503F7B2-443C-4CBE-94CD-6E567E6AAED1}"/>
              </a:ext>
            </a:extLst>
          </p:cNvPr>
          <p:cNvSpPr txBox="1"/>
          <p:nvPr/>
        </p:nvSpPr>
        <p:spPr>
          <a:xfrm>
            <a:off x="7019810" y="1570252"/>
            <a:ext cx="5172190" cy="519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b="1" dirty="0"/>
              <a:t>Crescita % 2021/2020 per segmento di utenza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8C9B1BD-9AB2-477E-94FE-C03D3DD168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4171317"/>
              </p:ext>
            </p:extLst>
          </p:nvPr>
        </p:nvGraphicFramePr>
        <p:xfrm>
          <a:off x="373912" y="2009822"/>
          <a:ext cx="5806097" cy="4095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4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D1A9F03-BA75-48B4-B94E-CE08795B1777}"/>
              </a:ext>
            </a:extLst>
          </p:cNvPr>
          <p:cNvSpPr/>
          <p:nvPr/>
        </p:nvSpPr>
        <p:spPr>
          <a:xfrm>
            <a:off x="408186" y="1533380"/>
            <a:ext cx="11375628" cy="4698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CD67296-89DF-469E-8C77-183566DA3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63" y="197518"/>
            <a:ext cx="9575754" cy="1325563"/>
          </a:xfrm>
        </p:spPr>
        <p:txBody>
          <a:bodyPr>
            <a:normAutofit/>
          </a:bodyPr>
          <a:lstStyle/>
          <a:p>
            <a:r>
              <a:rPr lang="it-IT" sz="3200" dirty="0"/>
              <a:t>Il mercato digitale nei principali segmenti (2019-2021)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261DB17-82ED-4BEB-AAE3-96B9DDE63B3D}"/>
              </a:ext>
            </a:extLst>
          </p:cNvPr>
          <p:cNvSpPr txBox="1"/>
          <p:nvPr/>
        </p:nvSpPr>
        <p:spPr>
          <a:xfrm>
            <a:off x="414156" y="1553978"/>
            <a:ext cx="4396140" cy="480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dirty="0"/>
              <a:t>Valori in mln di Euro e in %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F2FA5E5C-4FF5-44F8-BB4F-5EE134204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171" y="6341625"/>
            <a:ext cx="4723657" cy="590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C3D76B72-2045-41DC-9A3D-1B264694BC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519510"/>
              </p:ext>
            </p:extLst>
          </p:nvPr>
        </p:nvGraphicFramePr>
        <p:xfrm>
          <a:off x="371851" y="2143377"/>
          <a:ext cx="11448296" cy="3713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42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3375C9A-94D6-F0B6-233C-83D2E892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70" y="1679332"/>
            <a:ext cx="10628712" cy="3866102"/>
          </a:xfrm>
          <a:prstGeom prst="rect">
            <a:avLst/>
          </a:prstGeom>
        </p:spPr>
      </p:pic>
      <p:sp>
        <p:nvSpPr>
          <p:cNvPr id="9" name="Text Box 14">
            <a:extLst>
              <a:ext uri="{FF2B5EF4-FFF2-40B4-BE49-F238E27FC236}">
                <a16:creationId xmlns:a16="http://schemas.microsoft.com/office/drawing/2014/main" id="{06867C39-7DBC-4664-8D32-4FC1458A3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482" y="6396201"/>
            <a:ext cx="4543035" cy="590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C418C7A9-9591-4247-8A80-754142428A71}"/>
              </a:ext>
            </a:extLst>
          </p:cNvPr>
          <p:cNvSpPr txBox="1">
            <a:spLocks/>
          </p:cNvSpPr>
          <p:nvPr/>
        </p:nvSpPr>
        <p:spPr>
          <a:xfrm>
            <a:off x="306392" y="283045"/>
            <a:ext cx="9357377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dirty="0"/>
              <a:t>Il Cloud resta protagonista tra i Digital </a:t>
            </a:r>
            <a:r>
              <a:rPr lang="it-IT" sz="3200" dirty="0" err="1"/>
              <a:t>Enabler</a:t>
            </a:r>
            <a:r>
              <a:rPr lang="it-IT" sz="3200" dirty="0"/>
              <a:t>, accelerano Big Data e Intelligenza Artificiale 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3BEBBAA1-8AC1-4E79-BDA2-80F63606AB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223834"/>
              </p:ext>
            </p:extLst>
          </p:nvPr>
        </p:nvGraphicFramePr>
        <p:xfrm>
          <a:off x="3908917" y="1787362"/>
          <a:ext cx="3456384" cy="1325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5AC052FD-1E7E-4941-AB0E-65E845FE081A}"/>
              </a:ext>
            </a:extLst>
          </p:cNvPr>
          <p:cNvSpPr txBox="1"/>
          <p:nvPr/>
        </p:nvSpPr>
        <p:spPr>
          <a:xfrm>
            <a:off x="3648159" y="1494676"/>
            <a:ext cx="3977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Incidenza dei Digital </a:t>
            </a:r>
            <a:r>
              <a:rPr lang="it-IT" sz="1200" b="1" dirty="0" err="1"/>
              <a:t>Enabler</a:t>
            </a:r>
            <a:r>
              <a:rPr lang="it-IT" sz="1200" b="1" dirty="0"/>
              <a:t> sul mercato totale</a:t>
            </a:r>
          </a:p>
        </p:txBody>
      </p:sp>
      <p:sp>
        <p:nvSpPr>
          <p:cNvPr id="10" name="CasellaDiTesto 20">
            <a:extLst>
              <a:ext uri="{FF2B5EF4-FFF2-40B4-BE49-F238E27FC236}">
                <a16:creationId xmlns:a16="http://schemas.microsoft.com/office/drawing/2014/main" id="{800EC29B-D855-4E02-A997-9EC2D09A45A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835913" y="3579554"/>
            <a:ext cx="2592388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it-IT"/>
            </a:defPPr>
            <a:lvl1pPr algn="ctr">
              <a:defRPr kumimoji="1" sz="1400" b="1" i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defRPr kumimoji="1" sz="1400">
                <a:solidFill>
                  <a:srgbClr val="0000CC"/>
                </a:solidFill>
                <a:latin typeface="Arial" charset="0"/>
              </a:defRPr>
            </a:lvl2pPr>
            <a:lvl3pPr marL="1143000" indent="-228600">
              <a:defRPr kumimoji="1" sz="1400">
                <a:solidFill>
                  <a:srgbClr val="0000CC"/>
                </a:solidFill>
                <a:latin typeface="Arial" charset="0"/>
              </a:defRPr>
            </a:lvl3pPr>
            <a:lvl4pPr marL="1600200" indent="-228600">
              <a:defRPr kumimoji="1" sz="1400">
                <a:solidFill>
                  <a:srgbClr val="0000CC"/>
                </a:solidFill>
                <a:latin typeface="Arial" charset="0"/>
              </a:defRPr>
            </a:lvl4pPr>
            <a:lvl5pPr marL="2057400" indent="-228600">
              <a:defRPr kumimoji="1" sz="1400">
                <a:solidFill>
                  <a:srgbClr val="0000CC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9pPr>
          </a:lstStyle>
          <a:p>
            <a:r>
              <a:rPr lang="it-IT" dirty="0"/>
              <a:t>Crescita % 2021 / 2020</a:t>
            </a:r>
          </a:p>
        </p:txBody>
      </p:sp>
      <p:sp>
        <p:nvSpPr>
          <p:cNvPr id="12" name="CasellaDiTesto 19">
            <a:extLst>
              <a:ext uri="{FF2B5EF4-FFF2-40B4-BE49-F238E27FC236}">
                <a16:creationId xmlns:a16="http://schemas.microsoft.com/office/drawing/2014/main" id="{695A7CC6-6892-484B-B3E9-A0259311E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071" y="5686881"/>
            <a:ext cx="4464075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400">
                <a:solidFill>
                  <a:srgbClr val="0000CC"/>
                </a:solidFill>
                <a:latin typeface="Arial" charset="0"/>
              </a:defRPr>
            </a:lvl1pPr>
            <a:lvl2pPr marL="742950" indent="-285750">
              <a:defRPr kumimoji="1" sz="1400">
                <a:solidFill>
                  <a:srgbClr val="0000CC"/>
                </a:solidFill>
                <a:latin typeface="Arial" charset="0"/>
              </a:defRPr>
            </a:lvl2pPr>
            <a:lvl3pPr marL="1143000" indent="-228600">
              <a:defRPr kumimoji="1" sz="1400">
                <a:solidFill>
                  <a:srgbClr val="0000CC"/>
                </a:solidFill>
                <a:latin typeface="Arial" charset="0"/>
              </a:defRPr>
            </a:lvl3pPr>
            <a:lvl4pPr marL="1600200" indent="-228600">
              <a:defRPr kumimoji="1" sz="1400">
                <a:solidFill>
                  <a:srgbClr val="0000CC"/>
                </a:solidFill>
                <a:latin typeface="Arial" charset="0"/>
              </a:defRPr>
            </a:lvl4pPr>
            <a:lvl5pPr marL="2057400" indent="-228600">
              <a:defRPr kumimoji="1" sz="1400">
                <a:solidFill>
                  <a:srgbClr val="0000CC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rgbClr val="0000CC"/>
                </a:solidFill>
                <a:latin typeface="Arial" charset="0"/>
              </a:defRPr>
            </a:lvl9pPr>
          </a:lstStyle>
          <a:p>
            <a:pPr algn="ctr"/>
            <a:r>
              <a:rPr lang="it-IT" b="1" i="1" dirty="0">
                <a:solidFill>
                  <a:schemeClr val="bg1"/>
                </a:solidFill>
              </a:rPr>
              <a:t>Valore di mercato, 2021 (mln€)</a:t>
            </a:r>
          </a:p>
        </p:txBody>
      </p:sp>
    </p:spTree>
    <p:extLst>
      <p:ext uri="{BB962C8B-B14F-4D97-AF65-F5344CB8AC3E}">
        <p14:creationId xmlns:p14="http://schemas.microsoft.com/office/powerpoint/2010/main" val="66159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64793B-1994-4541-BFD9-FC02FD42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rgbClr val="E69A25"/>
          </a:solidFill>
        </p:spPr>
        <p:txBody>
          <a:bodyPr anchor="ctr">
            <a:normAutofit/>
          </a:bodyPr>
          <a:lstStyle/>
          <a:p>
            <a:pPr algn="ctr"/>
            <a:r>
              <a:rPr lang="it-IT" sz="4400" dirty="0">
                <a:solidFill>
                  <a:schemeClr val="bg1"/>
                </a:solidFill>
              </a:rPr>
              <a:t>Le previsioni per il 2022</a:t>
            </a:r>
          </a:p>
        </p:txBody>
      </p:sp>
    </p:spTree>
    <p:extLst>
      <p:ext uri="{BB962C8B-B14F-4D97-AF65-F5344CB8AC3E}">
        <p14:creationId xmlns:p14="http://schemas.microsoft.com/office/powerpoint/2010/main" val="404399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633B3D37-97F6-424E-9054-8B8E6BE51E4A}"/>
              </a:ext>
            </a:extLst>
          </p:cNvPr>
          <p:cNvSpPr/>
          <p:nvPr/>
        </p:nvSpPr>
        <p:spPr>
          <a:xfrm>
            <a:off x="408186" y="1533380"/>
            <a:ext cx="11375628" cy="4698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80E163-19DA-46FB-A7BD-9C1B2E05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99" y="134312"/>
            <a:ext cx="8871188" cy="1325563"/>
          </a:xfrm>
        </p:spPr>
        <p:txBody>
          <a:bodyPr>
            <a:normAutofit/>
          </a:bodyPr>
          <a:lstStyle/>
          <a:p>
            <a:r>
              <a:rPr lang="it-IT" sz="3200" dirty="0"/>
              <a:t>Le previsioni 2022 sono influenzate dalla crisi internazionale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5F19EE0-50BE-4B0C-B00A-59AD008F81B9}"/>
              </a:ext>
            </a:extLst>
          </p:cNvPr>
          <p:cNvSpPr txBox="1"/>
          <p:nvPr/>
        </p:nvSpPr>
        <p:spPr>
          <a:xfrm>
            <a:off x="423624" y="1570253"/>
            <a:ext cx="2732178" cy="41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b="1" dirty="0"/>
              <a:t>Crescite % anno su anno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00D0B7BE-4ADF-4DA5-8F34-00F277B66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111" y="6414325"/>
            <a:ext cx="4271777" cy="276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Istat, DEF e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1AF168A8-5B92-46E5-8B4B-C63ED2CC2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971559"/>
              </p:ext>
            </p:extLst>
          </p:nvPr>
        </p:nvGraphicFramePr>
        <p:xfrm>
          <a:off x="397141" y="1884874"/>
          <a:ext cx="5833010" cy="377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F3A782E2-1D36-4F31-B17B-26F71D1CB630}"/>
              </a:ext>
            </a:extLst>
          </p:cNvPr>
          <p:cNvSpPr txBox="1"/>
          <p:nvPr/>
        </p:nvSpPr>
        <p:spPr>
          <a:xfrm>
            <a:off x="7077664" y="1533380"/>
            <a:ext cx="3917072" cy="417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dirty="0"/>
              <a:t>Valori del Mercato Digitale in mld€</a:t>
            </a: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1B3D7ECF-C0D3-4D5E-BF9B-4C8D07F41C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518441"/>
              </p:ext>
            </p:extLst>
          </p:nvPr>
        </p:nvGraphicFramePr>
        <p:xfrm>
          <a:off x="6902884" y="1459876"/>
          <a:ext cx="4764585" cy="4237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31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A612ED47-942D-4EB7-95EB-9967B1981B69}"/>
              </a:ext>
            </a:extLst>
          </p:cNvPr>
          <p:cNvSpPr/>
          <p:nvPr/>
        </p:nvSpPr>
        <p:spPr>
          <a:xfrm>
            <a:off x="408186" y="1533380"/>
            <a:ext cx="11375628" cy="4698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B116E002-C66E-43E5-94F0-3DDA920EFAFA}"/>
              </a:ext>
            </a:extLst>
          </p:cNvPr>
          <p:cNvSpPr/>
          <p:nvPr/>
        </p:nvSpPr>
        <p:spPr>
          <a:xfrm>
            <a:off x="7217799" y="2152358"/>
            <a:ext cx="899885" cy="3078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CD67296-89DF-469E-8C77-183566DA3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81" y="136261"/>
            <a:ext cx="8511131" cy="1325563"/>
          </a:xfrm>
        </p:spPr>
        <p:txBody>
          <a:bodyPr>
            <a:normAutofit/>
          </a:bodyPr>
          <a:lstStyle/>
          <a:p>
            <a:r>
              <a:rPr lang="it-IT" sz="3200" dirty="0"/>
              <a:t>Il Mercato Digitale in Italia: </a:t>
            </a:r>
            <a:br>
              <a:rPr lang="it-IT" sz="3200" dirty="0"/>
            </a:br>
            <a:r>
              <a:rPr lang="it-IT" sz="3200" dirty="0"/>
              <a:t>le previsioni 2022 nei principali segmenti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261DB17-82ED-4BEB-AAE3-96B9DDE63B3D}"/>
              </a:ext>
            </a:extLst>
          </p:cNvPr>
          <p:cNvSpPr txBox="1"/>
          <p:nvPr/>
        </p:nvSpPr>
        <p:spPr>
          <a:xfrm>
            <a:off x="407582" y="1553978"/>
            <a:ext cx="4396140" cy="480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it-IT" sz="1600" dirty="0"/>
              <a:t>Valori in mln di Euro e in %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F2FA5E5C-4FF5-44F8-BB4F-5EE134204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029" y="6365916"/>
            <a:ext cx="4633346" cy="590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 	</a:t>
            </a:r>
            <a:endParaRPr lang="en-US" sz="1200" b="1" dirty="0"/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C3D76B72-2045-41DC-9A3D-1B264694BC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942116"/>
              </p:ext>
            </p:extLst>
          </p:nvPr>
        </p:nvGraphicFramePr>
        <p:xfrm>
          <a:off x="279247" y="2133856"/>
          <a:ext cx="11448296" cy="3713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sellaDiTesto 19">
            <a:extLst>
              <a:ext uri="{FF2B5EF4-FFF2-40B4-BE49-F238E27FC236}">
                <a16:creationId xmlns:a16="http://schemas.microsoft.com/office/drawing/2014/main" id="{DCB52FEA-5B0D-4527-A05A-C871B545EB0A}"/>
              </a:ext>
            </a:extLst>
          </p:cNvPr>
          <p:cNvSpPr txBox="1"/>
          <p:nvPr/>
        </p:nvSpPr>
        <p:spPr>
          <a:xfrm>
            <a:off x="5942159" y="2101955"/>
            <a:ext cx="857816" cy="4086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</a:rPr>
              <a:t>+3,6</a:t>
            </a:r>
            <a:r>
              <a:rPr lang="it-IT" sz="1800" b="1" i="0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5950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040EE1B3-1804-78CB-8A62-6DB77ACE2516}"/>
              </a:ext>
            </a:extLst>
          </p:cNvPr>
          <p:cNvGraphicFramePr>
            <a:graphicFrameLocks/>
          </p:cNvGraphicFramePr>
          <p:nvPr/>
        </p:nvGraphicFramePr>
        <p:xfrm>
          <a:off x="1763151" y="1690688"/>
          <a:ext cx="8665698" cy="4290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olo 4">
            <a:extLst>
              <a:ext uri="{FF2B5EF4-FFF2-40B4-BE49-F238E27FC236}">
                <a16:creationId xmlns:a16="http://schemas.microsoft.com/office/drawing/2014/main" id="{AD133DD1-EF28-C1AF-4B92-9FC251F9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365125"/>
            <a:ext cx="11105322" cy="1325563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2060"/>
                </a:solidFill>
              </a:rPr>
              <a:t>Il mercato dell’Intelligenza Artificiale 2021 - 2025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F861CE6-69D1-E3A4-0F8A-53CCC198D18D}"/>
              </a:ext>
            </a:extLst>
          </p:cNvPr>
          <p:cNvSpPr txBox="1"/>
          <p:nvPr/>
        </p:nvSpPr>
        <p:spPr>
          <a:xfrm>
            <a:off x="2864457" y="3098780"/>
            <a:ext cx="872355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+28,3%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89C0081-9E4C-5C4C-C989-B717C05845D8}"/>
              </a:ext>
            </a:extLst>
          </p:cNvPr>
          <p:cNvSpPr txBox="1"/>
          <p:nvPr/>
        </p:nvSpPr>
        <p:spPr>
          <a:xfrm>
            <a:off x="4497079" y="2677697"/>
            <a:ext cx="851836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 dirty="0"/>
              <a:t>+21,9%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7E4F552-74CE-5735-0778-E2318C52EE79}"/>
              </a:ext>
            </a:extLst>
          </p:cNvPr>
          <p:cNvSpPr txBox="1"/>
          <p:nvPr/>
        </p:nvSpPr>
        <p:spPr>
          <a:xfrm>
            <a:off x="6119297" y="2339143"/>
            <a:ext cx="872355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 dirty="0"/>
              <a:t>+18,2%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D92ADA0-98D4-5DE6-4F18-811B15B776ED}"/>
              </a:ext>
            </a:extLst>
          </p:cNvPr>
          <p:cNvSpPr txBox="1"/>
          <p:nvPr/>
        </p:nvSpPr>
        <p:spPr>
          <a:xfrm>
            <a:off x="7863614" y="1845638"/>
            <a:ext cx="872354" cy="338554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 dirty="0"/>
              <a:t>+15,4%</a:t>
            </a:r>
          </a:p>
        </p:txBody>
      </p:sp>
      <p:sp>
        <p:nvSpPr>
          <p:cNvPr id="20" name="Text Box 14">
            <a:extLst>
              <a:ext uri="{FF2B5EF4-FFF2-40B4-BE49-F238E27FC236}">
                <a16:creationId xmlns:a16="http://schemas.microsoft.com/office/drawing/2014/main" id="{E3C46DAB-8AB0-ED74-9936-9C2740ACD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775" y="6356349"/>
            <a:ext cx="4565612" cy="590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200" b="1" dirty="0"/>
              <a:t>Fonte: </a:t>
            </a:r>
            <a:r>
              <a:rPr lang="it-IT" sz="1200" b="1" dirty="0" err="1"/>
              <a:t>Anitec</a:t>
            </a:r>
            <a:r>
              <a:rPr lang="it-IT" sz="1200" b="1" dirty="0"/>
              <a:t>-Assinform / </a:t>
            </a:r>
            <a:r>
              <a:rPr lang="it-IT" sz="1200" b="1" dirty="0" err="1"/>
              <a:t>NetConsulting</a:t>
            </a:r>
            <a:r>
              <a:rPr lang="it-IT" sz="1200" b="1" dirty="0"/>
              <a:t> cube, Giugno 2022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8765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600D58C8-E61D-73A5-5069-02FF2DAFEEBC}"/>
              </a:ext>
            </a:extLst>
          </p:cNvPr>
          <p:cNvSpPr/>
          <p:nvPr/>
        </p:nvSpPr>
        <p:spPr>
          <a:xfrm>
            <a:off x="838200" y="1272209"/>
            <a:ext cx="10515600" cy="5088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1415925-DE18-B1FE-C4C2-3CA9095C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487"/>
          </a:xfrm>
        </p:spPr>
        <p:txBody>
          <a:bodyPr>
            <a:normAutofit fontScale="90000"/>
          </a:bodyPr>
          <a:lstStyle/>
          <a:p>
            <a:r>
              <a:rPr lang="it-IT" sz="3200" dirty="0"/>
              <a:t>Il digitale a supporto della sostenibilità :</a:t>
            </a:r>
            <a:br>
              <a:rPr lang="it-IT" sz="3200" dirty="0"/>
            </a:br>
            <a:r>
              <a:rPr lang="it-IT" sz="3200" dirty="0"/>
              <a:t>un nuovo driver di crescita del mercato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86122010-388E-EEE6-90C4-3630F7E0B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8481964"/>
              </p:ext>
            </p:extLst>
          </p:nvPr>
        </p:nvGraphicFramePr>
        <p:xfrm>
          <a:off x="1411962" y="2288469"/>
          <a:ext cx="9289032" cy="3497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ttangolo 16">
            <a:extLst>
              <a:ext uri="{FF2B5EF4-FFF2-40B4-BE49-F238E27FC236}">
                <a16:creationId xmlns:a16="http://schemas.microsoft.com/office/drawing/2014/main" id="{BA43AD63-061F-A59E-7C59-526F8763578F}"/>
              </a:ext>
            </a:extLst>
          </p:cNvPr>
          <p:cNvSpPr/>
          <p:nvPr/>
        </p:nvSpPr>
        <p:spPr>
          <a:xfrm>
            <a:off x="1999468" y="1412776"/>
            <a:ext cx="845556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6858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In che modo il digitale può aiutare le aziende a essere più sostenibili?</a:t>
            </a:r>
          </a:p>
        </p:txBody>
      </p:sp>
      <p:sp>
        <p:nvSpPr>
          <p:cNvPr id="18" name="Callout: freccia in giù 17">
            <a:extLst>
              <a:ext uri="{FF2B5EF4-FFF2-40B4-BE49-F238E27FC236}">
                <a16:creationId xmlns:a16="http://schemas.microsoft.com/office/drawing/2014/main" id="{BC97E68E-F826-7CEC-77A6-C3B2ECE257F5}"/>
              </a:ext>
            </a:extLst>
          </p:cNvPr>
          <p:cNvSpPr/>
          <p:nvPr/>
        </p:nvSpPr>
        <p:spPr>
          <a:xfrm>
            <a:off x="1947741" y="1807299"/>
            <a:ext cx="8507288" cy="276999"/>
          </a:xfrm>
          <a:prstGeom prst="downArrowCallou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rgbClr val="F79646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 Computing  	Collaboration &amp; </a:t>
            </a:r>
            <a:r>
              <a:rPr kumimoji="1" lang="it-I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</a:t>
            </a:r>
            <a:endParaRPr kumimoji="1" lang="it-IT" sz="12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Callout: freccia in giù 18">
            <a:extLst>
              <a:ext uri="{FF2B5EF4-FFF2-40B4-BE49-F238E27FC236}">
                <a16:creationId xmlns:a16="http://schemas.microsoft.com/office/drawing/2014/main" id="{A5AB7BBE-CD31-325D-FC94-8DCDD6185C39}"/>
              </a:ext>
            </a:extLst>
          </p:cNvPr>
          <p:cNvSpPr/>
          <p:nvPr/>
        </p:nvSpPr>
        <p:spPr>
          <a:xfrm>
            <a:off x="2918388" y="2165151"/>
            <a:ext cx="7536641" cy="416061"/>
          </a:xfrm>
          <a:prstGeom prst="downArrowCallou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rgbClr val="00B8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Artificial</a:t>
            </a:r>
            <a:r>
              <a:rPr kumimoji="1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Intelligence/Machine Learning 	Advanced Analytics 	Digital Twin</a:t>
            </a:r>
          </a:p>
        </p:txBody>
      </p:sp>
      <p:sp>
        <p:nvSpPr>
          <p:cNvPr id="20" name="Callout: freccia in giù 19">
            <a:extLst>
              <a:ext uri="{FF2B5EF4-FFF2-40B4-BE49-F238E27FC236}">
                <a16:creationId xmlns:a16="http://schemas.microsoft.com/office/drawing/2014/main" id="{2E44964B-C227-ACB3-85E9-50D2F439C0DD}"/>
              </a:ext>
            </a:extLst>
          </p:cNvPr>
          <p:cNvSpPr/>
          <p:nvPr/>
        </p:nvSpPr>
        <p:spPr>
          <a:xfrm>
            <a:off x="6201385" y="2662065"/>
            <a:ext cx="4402010" cy="416061"/>
          </a:xfrm>
          <a:prstGeom prst="downArrowCallou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rgbClr val="8064A2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Blockchain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BB054CF8-CC09-19EB-C208-B35DBA4F3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915" y="2538989"/>
            <a:ext cx="568470" cy="56847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1CE639CD-512A-0EE4-1F38-996DA531A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81" y="2012742"/>
            <a:ext cx="568470" cy="568470"/>
          </a:xfrm>
          <a:prstGeom prst="rect">
            <a:avLst/>
          </a:prstGeom>
          <a:noFill/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1179C009-7021-62B4-0C5F-3F109C0F9A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07" y="1689775"/>
            <a:ext cx="483518" cy="483518"/>
          </a:xfrm>
          <a:prstGeom prst="rect">
            <a:avLst/>
          </a:prstGeom>
          <a:noFill/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DBC8034-98A6-A4E6-6C61-6C207DE31F12}"/>
              </a:ext>
            </a:extLst>
          </p:cNvPr>
          <p:cNvSpPr txBox="1"/>
          <p:nvPr/>
        </p:nvSpPr>
        <p:spPr>
          <a:xfrm>
            <a:off x="3140251" y="5913242"/>
            <a:ext cx="6696744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050" dirty="0"/>
              <a:t>Fonte: elaborazioni </a:t>
            </a:r>
            <a:r>
              <a:rPr lang="it-IT" sz="1050" dirty="0" err="1"/>
              <a:t>NetConsulting</a:t>
            </a:r>
            <a:r>
              <a:rPr lang="it-IT" sz="1050" dirty="0"/>
              <a:t> cube su The </a:t>
            </a:r>
            <a:r>
              <a:rPr lang="it-IT" sz="1050" dirty="0" err="1"/>
              <a:t>European</a:t>
            </a:r>
            <a:r>
              <a:rPr lang="it-IT" sz="1050" dirty="0"/>
              <a:t> House Ambrosetti, 2021 </a:t>
            </a:r>
          </a:p>
        </p:txBody>
      </p:sp>
    </p:spTree>
    <p:extLst>
      <p:ext uri="{BB962C8B-B14F-4D97-AF65-F5344CB8AC3E}">
        <p14:creationId xmlns:p14="http://schemas.microsoft.com/office/powerpoint/2010/main" val="10211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7E2E7-5F8E-C9B9-4E9D-6A6C2C2B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71" y="148149"/>
            <a:ext cx="9832212" cy="1325563"/>
          </a:xfrm>
        </p:spPr>
        <p:txBody>
          <a:bodyPr>
            <a:normAutofit fontScale="90000"/>
          </a:bodyPr>
          <a:lstStyle/>
          <a:p>
            <a:r>
              <a:rPr lang="it-IT" sz="3200" dirty="0"/>
              <a:t>I progetti digitali del PNRR pianificati per il 2021-2022 : gli impatti sul mercato saranno progressivi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857DD248-E4E8-FA1B-9172-DC5EE0D23C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359859"/>
              </p:ext>
            </p:extLst>
          </p:nvPr>
        </p:nvGraphicFramePr>
        <p:xfrm>
          <a:off x="-126570" y="1473712"/>
          <a:ext cx="12445139" cy="5533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932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isco">
      <a:majorFont>
        <a:latin typeface="Ciscobold"/>
        <a:ea typeface=""/>
        <a:cs typeface=""/>
      </a:majorFont>
      <a:minorFont>
        <a:latin typeface="Cisco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zato 1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686474FC86124386A2CA937397FD00" ma:contentTypeVersion="8" ma:contentTypeDescription="Create a new document." ma:contentTypeScope="" ma:versionID="13f38202e5038699766848e6f3eca3aa">
  <xsd:schema xmlns:xsd="http://www.w3.org/2001/XMLSchema" xmlns:xs="http://www.w3.org/2001/XMLSchema" xmlns:p="http://schemas.microsoft.com/office/2006/metadata/properties" xmlns:ns3="3f79522b-4972-4790-ac4a-cfdf6b6a07f6" targetNamespace="http://schemas.microsoft.com/office/2006/metadata/properties" ma:root="true" ma:fieldsID="3da4fcea1d0d29ef687e282efe188ad4" ns3:_="">
    <xsd:import namespace="3f79522b-4972-4790-ac4a-cfdf6b6a07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9522b-4972-4790-ac4a-cfdf6b6a07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CBAB48-88D3-444D-B3A4-8B9578268E5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f79522b-4972-4790-ac4a-cfdf6b6a07f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D85E1A-1A3A-427B-BCBD-D249F9F846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337795-F4A2-4F51-9F76-B0AA631FD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9522b-4972-4790-ac4a-cfdf6b6a07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525</Words>
  <Application>Microsoft Office PowerPoint</Application>
  <PresentationFormat>Widescreen</PresentationFormat>
  <Paragraphs>116</Paragraphs>
  <Slides>13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Wingdings</vt:lpstr>
      <vt:lpstr>Ciscobold</vt:lpstr>
      <vt:lpstr>Calibri</vt:lpstr>
      <vt:lpstr>Bahnschrift Light</vt:lpstr>
      <vt:lpstr>Ciscolight</vt:lpstr>
      <vt:lpstr>Arial</vt:lpstr>
      <vt:lpstr>Tema di Office</vt:lpstr>
      <vt:lpstr>Presentazione standard di PowerPoint</vt:lpstr>
      <vt:lpstr>Il Mercato Digitale nel 2021</vt:lpstr>
      <vt:lpstr>Il mercato digitale in Italia nel 2021:  una crescita accelerata e resiliente</vt:lpstr>
      <vt:lpstr>Crescite significative in tutti i settori, ma PA e Sanità continuano a trainare il mercato</vt:lpstr>
      <vt:lpstr>Il mercato Business cresce più del Consumer, grazie anche alla ripresa delle PMI</vt:lpstr>
      <vt:lpstr>Il mercato digitale nei principali segmenti (2019-2021)</vt:lpstr>
      <vt:lpstr>Presentazione standard di PowerPoint</vt:lpstr>
      <vt:lpstr>Le previsioni per il 2022</vt:lpstr>
      <vt:lpstr>Le previsioni 2022 sono influenzate dalla crisi internazionale</vt:lpstr>
      <vt:lpstr>Il Mercato Digitale in Italia:  le previsioni 2022 nei principali segmenti </vt:lpstr>
      <vt:lpstr>Il mercato dell’Intelligenza Artificiale 2021 - 2025</vt:lpstr>
      <vt:lpstr>Il digitale a supporto della sostenibilità : un nuovo driver di crescita del mercato</vt:lpstr>
      <vt:lpstr>I progetti digitali del PNRR pianificati per il 2021-2022 : gli impatti sul mercato saranno progressivi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Biancalani</dc:creator>
  <cp:lastModifiedBy>Stefania Follador</cp:lastModifiedBy>
  <cp:revision>60</cp:revision>
  <cp:lastPrinted>2022-06-30T07:46:37Z</cp:lastPrinted>
  <dcterms:created xsi:type="dcterms:W3CDTF">2018-10-11T09:26:09Z</dcterms:created>
  <dcterms:modified xsi:type="dcterms:W3CDTF">2022-07-05T10:09:47Z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0x010100D9686474FC86124386A2CA937397FD00</vt:lpwstr>
  </property>
</Properties>
</file>