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media/image4.jpg" ContentType="image/jpeg"/>
  <Override PartName="/ppt/media/image5.jpg" ContentType="image/jpeg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6" r:id="rId2"/>
    <p:sldId id="258" r:id="rId3"/>
    <p:sldId id="344" r:id="rId4"/>
    <p:sldId id="334" r:id="rId5"/>
    <p:sldId id="335" r:id="rId6"/>
    <p:sldId id="343" r:id="rId7"/>
    <p:sldId id="336" r:id="rId8"/>
    <p:sldId id="337" r:id="rId9"/>
    <p:sldId id="338" r:id="rId10"/>
    <p:sldId id="339" r:id="rId11"/>
    <p:sldId id="340" r:id="rId12"/>
    <p:sldId id="345" r:id="rId13"/>
    <p:sldId id="341" r:id="rId14"/>
    <p:sldId id="342" r:id="rId15"/>
  </p:sldIdLst>
  <p:sldSz cx="20104100" cy="11309350"/>
  <p:notesSz cx="9926638" cy="6797675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484" y="5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752" cy="340647"/>
          </a:xfrm>
          <a:prstGeom prst="rect">
            <a:avLst/>
          </a:prstGeom>
        </p:spPr>
        <p:txBody>
          <a:bodyPr vert="horz" lIns="48674" tIns="24337" rIns="48674" bIns="24337" rtlCol="0"/>
          <a:lstStyle>
            <a:lvl1pPr algn="l">
              <a:defRPr sz="6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5622535" y="0"/>
            <a:ext cx="4301752" cy="340647"/>
          </a:xfrm>
          <a:prstGeom prst="rect">
            <a:avLst/>
          </a:prstGeom>
        </p:spPr>
        <p:txBody>
          <a:bodyPr vert="horz" lIns="48674" tIns="24337" rIns="48674" bIns="24337" rtlCol="0"/>
          <a:lstStyle>
            <a:lvl1pPr algn="r">
              <a:defRPr sz="600"/>
            </a:lvl1pPr>
          </a:lstStyle>
          <a:p>
            <a:fld id="{995A7EE6-5305-4B7A-A56E-A27117FF8198}" type="datetimeFigureOut">
              <a:rPr lang="it-IT" smtClean="0"/>
              <a:t>09/02/2023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50900"/>
            <a:ext cx="4075112" cy="22939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48674" tIns="24337" rIns="48674" bIns="24337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992351" y="3270976"/>
            <a:ext cx="7941937" cy="2677467"/>
          </a:xfrm>
          <a:prstGeom prst="rect">
            <a:avLst/>
          </a:prstGeom>
        </p:spPr>
        <p:txBody>
          <a:bodyPr vert="horz" lIns="48674" tIns="24337" rIns="48674" bIns="24337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6457028"/>
            <a:ext cx="4301752" cy="340647"/>
          </a:xfrm>
          <a:prstGeom prst="rect">
            <a:avLst/>
          </a:prstGeom>
        </p:spPr>
        <p:txBody>
          <a:bodyPr vert="horz" lIns="48674" tIns="24337" rIns="48674" bIns="24337" rtlCol="0" anchor="b"/>
          <a:lstStyle>
            <a:lvl1pPr algn="l">
              <a:defRPr sz="6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5622535" y="6457028"/>
            <a:ext cx="4301752" cy="340647"/>
          </a:xfrm>
          <a:prstGeom prst="rect">
            <a:avLst/>
          </a:prstGeom>
        </p:spPr>
        <p:txBody>
          <a:bodyPr vert="horz" lIns="48674" tIns="24337" rIns="48674" bIns="24337" rtlCol="0" anchor="b"/>
          <a:lstStyle>
            <a:lvl1pPr algn="r">
              <a:defRPr sz="600"/>
            </a:lvl1pPr>
          </a:lstStyle>
          <a:p>
            <a:fld id="{EFD049FC-B9EB-4D77-B4CA-C34803D1D8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8367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049FC-B9EB-4D77-B4CA-C34803D1D8E2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034298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250" b="0" i="0">
                <a:solidFill>
                  <a:schemeClr val="tx1"/>
                </a:solidFill>
                <a:latin typeface="Montserrat"/>
                <a:cs typeface="Montserra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250" b="0" i="0">
                <a:solidFill>
                  <a:schemeClr val="tx1"/>
                </a:solidFill>
                <a:latin typeface="Montserrat"/>
                <a:cs typeface="Montserra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250" b="0" i="0">
                <a:solidFill>
                  <a:schemeClr val="tx1"/>
                </a:solidFill>
                <a:latin typeface="Montserrat"/>
                <a:cs typeface="Montserra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2/9/2023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E5E2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250" b="0" i="0">
                <a:solidFill>
                  <a:schemeClr val="tx1"/>
                </a:solidFill>
                <a:latin typeface="Montserrat"/>
                <a:cs typeface="Montserra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2/9/2023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2/9/2023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115520" y="4073612"/>
            <a:ext cx="11873058" cy="27968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250" b="0" i="0">
                <a:solidFill>
                  <a:schemeClr val="tx1"/>
                </a:solidFill>
                <a:latin typeface="Montserrat"/>
                <a:cs typeface="Montserra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104099" cy="1130855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20104100" cy="11308715"/>
            </a:xfrm>
            <a:custGeom>
              <a:avLst/>
              <a:gdLst/>
              <a:ahLst/>
              <a:cxnLst/>
              <a:rect l="l" t="t" r="r" b="b"/>
              <a:pathLst>
                <a:path w="20104100" h="11308715">
                  <a:moveTo>
                    <a:pt x="20104099" y="0"/>
                  </a:moveTo>
                  <a:lnTo>
                    <a:pt x="0" y="0"/>
                  </a:lnTo>
                  <a:lnTo>
                    <a:pt x="0" y="11308556"/>
                  </a:lnTo>
                  <a:lnTo>
                    <a:pt x="20104099" y="11308556"/>
                  </a:lnTo>
                  <a:lnTo>
                    <a:pt x="20104099" y="0"/>
                  </a:lnTo>
                  <a:close/>
                </a:path>
              </a:pathLst>
            </a:custGeom>
            <a:solidFill>
              <a:srgbClr val="031719">
                <a:alpha val="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0" name="Immagine 9" descr="Immagine che contiene testo, clipart&#10;&#10;Descrizione generata automaticamente">
            <a:extLst>
              <a:ext uri="{FF2B5EF4-FFF2-40B4-BE49-F238E27FC236}">
                <a16:creationId xmlns:a16="http://schemas.microsoft.com/office/drawing/2014/main" id="{EBC5BEA3-9831-12BF-3A24-EC4D035E02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8448" y="5005759"/>
            <a:ext cx="4267202" cy="12866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object 88"/>
          <p:cNvSpPr txBox="1"/>
          <p:nvPr/>
        </p:nvSpPr>
        <p:spPr>
          <a:xfrm>
            <a:off x="3519011" y="3931095"/>
            <a:ext cx="13066075" cy="35652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9400"/>
              </a:lnSpc>
              <a:spcBef>
                <a:spcPts val="95"/>
              </a:spcBef>
            </a:pPr>
            <a:r>
              <a:rPr lang="it-IT" sz="5400" spc="-55" dirty="0">
                <a:latin typeface="Playfair Display" pitchFamily="2" charset="0"/>
                <a:cs typeface="Montserrat"/>
              </a:rPr>
              <a:t>L’evoluzione dei concetti </a:t>
            </a:r>
          </a:p>
          <a:p>
            <a:pPr marL="12700" marR="5080" algn="ctr">
              <a:lnSpc>
                <a:spcPct val="109400"/>
              </a:lnSpc>
              <a:spcBef>
                <a:spcPts val="95"/>
              </a:spcBef>
            </a:pPr>
            <a:r>
              <a:rPr lang="it-IT" sz="5400" spc="-55" dirty="0">
                <a:latin typeface="Playfair Display" pitchFamily="2" charset="0"/>
                <a:cs typeface="Montserrat"/>
              </a:rPr>
              <a:t>«Industria 4.0» e «digitalizzazione» </a:t>
            </a:r>
          </a:p>
          <a:p>
            <a:pPr marL="12700" marR="5080" algn="ctr">
              <a:lnSpc>
                <a:spcPct val="109400"/>
              </a:lnSpc>
              <a:spcBef>
                <a:spcPts val="95"/>
              </a:spcBef>
            </a:pPr>
            <a:r>
              <a:rPr lang="it-IT" sz="5400" spc="-55" dirty="0">
                <a:latin typeface="Playfair Display" pitchFamily="2" charset="0"/>
                <a:cs typeface="Montserrat"/>
              </a:rPr>
              <a:t>alla ricerca della massima efficienza del processo produttivo.</a:t>
            </a:r>
            <a:endParaRPr sz="5400" dirty="0">
              <a:latin typeface="Playfair Display" pitchFamily="2" charset="0"/>
              <a:cs typeface="Montserrat"/>
            </a:endParaRPr>
          </a:p>
        </p:txBody>
      </p:sp>
      <p:pic>
        <p:nvPicPr>
          <p:cNvPr id="93" name="Immagine 92">
            <a:extLst>
              <a:ext uri="{FF2B5EF4-FFF2-40B4-BE49-F238E27FC236}">
                <a16:creationId xmlns:a16="http://schemas.microsoft.com/office/drawing/2014/main" id="{FA1B591A-7C34-E4D4-9468-108C17FD4B0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1493" y="511063"/>
            <a:ext cx="1649298" cy="33852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Immagine 92">
            <a:extLst>
              <a:ext uri="{FF2B5EF4-FFF2-40B4-BE49-F238E27FC236}">
                <a16:creationId xmlns:a16="http://schemas.microsoft.com/office/drawing/2014/main" id="{FA1B591A-7C34-E4D4-9468-108C17FD4B0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1493" y="511063"/>
            <a:ext cx="1649298" cy="338529"/>
          </a:xfrm>
          <a:prstGeom prst="rect">
            <a:avLst/>
          </a:prstGeom>
        </p:spPr>
      </p:pic>
      <p:sp>
        <p:nvSpPr>
          <p:cNvPr id="84" name="object 88">
            <a:extLst>
              <a:ext uri="{FF2B5EF4-FFF2-40B4-BE49-F238E27FC236}">
                <a16:creationId xmlns:a16="http://schemas.microsoft.com/office/drawing/2014/main" id="{35118618-02FB-C792-71C3-4B6532D11CB3}"/>
              </a:ext>
            </a:extLst>
          </p:cNvPr>
          <p:cNvSpPr txBox="1"/>
          <p:nvPr/>
        </p:nvSpPr>
        <p:spPr>
          <a:xfrm>
            <a:off x="3384550" y="3980563"/>
            <a:ext cx="13334999" cy="37300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9400"/>
              </a:lnSpc>
              <a:spcBef>
                <a:spcPts val="95"/>
              </a:spcBef>
            </a:pPr>
            <a:r>
              <a:rPr lang="it-IT" sz="2800" b="1" spc="-55" dirty="0">
                <a:latin typeface="Montserrat"/>
                <a:cs typeface="Montserrat"/>
              </a:rPr>
              <a:t>CONTESTO</a:t>
            </a:r>
          </a:p>
          <a:p>
            <a:pPr marL="12700" marR="5080" algn="ctr">
              <a:lnSpc>
                <a:spcPct val="109400"/>
              </a:lnSpc>
              <a:spcBef>
                <a:spcPts val="95"/>
              </a:spcBef>
            </a:pPr>
            <a:endParaRPr lang="it-IT" sz="2800" b="1" spc="-55" dirty="0">
              <a:latin typeface="Montserrat"/>
              <a:cs typeface="Montserrat"/>
            </a:endParaRPr>
          </a:p>
          <a:p>
            <a:pPr marL="12700" marR="5080" algn="ctr">
              <a:lnSpc>
                <a:spcPct val="109400"/>
              </a:lnSpc>
              <a:spcBef>
                <a:spcPts val="95"/>
              </a:spcBef>
            </a:pPr>
            <a:r>
              <a:rPr lang="it-IT" sz="2800" spc="-55" dirty="0">
                <a:latin typeface="Montserrat"/>
                <a:cs typeface="Montserrat"/>
              </a:rPr>
              <a:t>Barausse produce porte interne altamente personalizzate </a:t>
            </a:r>
          </a:p>
          <a:p>
            <a:pPr marL="12700" marR="5080" algn="ctr">
              <a:lnSpc>
                <a:spcPct val="109400"/>
              </a:lnSpc>
              <a:spcBef>
                <a:spcPts val="95"/>
              </a:spcBef>
            </a:pPr>
            <a:r>
              <a:rPr lang="it-IT" sz="2800" spc="-55" dirty="0">
                <a:latin typeface="Montserrat"/>
                <a:cs typeface="Montserrat"/>
              </a:rPr>
              <a:t>e gestite a lotto uno seguendo i criteri della Lean Production</a:t>
            </a:r>
          </a:p>
          <a:p>
            <a:pPr marL="12700" marR="5080" algn="ctr">
              <a:lnSpc>
                <a:spcPct val="109400"/>
              </a:lnSpc>
              <a:spcBef>
                <a:spcPts val="95"/>
              </a:spcBef>
            </a:pPr>
            <a:endParaRPr lang="it-IT" sz="2800" spc="-55" dirty="0">
              <a:latin typeface="Montserrat"/>
              <a:cs typeface="Montserrat"/>
            </a:endParaRPr>
          </a:p>
          <a:p>
            <a:pPr marL="12700" marR="5080" algn="ctr">
              <a:lnSpc>
                <a:spcPct val="109400"/>
              </a:lnSpc>
              <a:spcBef>
                <a:spcPts val="95"/>
              </a:spcBef>
            </a:pPr>
            <a:r>
              <a:rPr lang="it-IT" sz="2800" spc="-55" dirty="0">
                <a:latin typeface="Montserrat"/>
                <a:cs typeface="Montserrat"/>
              </a:rPr>
              <a:t>Nel 2022 abbiamo prodotto oltre 50.000 articoli personalizzati</a:t>
            </a:r>
          </a:p>
          <a:p>
            <a:pPr marL="12700" marR="5080" algn="ctr">
              <a:lnSpc>
                <a:spcPct val="109400"/>
              </a:lnSpc>
              <a:spcBef>
                <a:spcPts val="95"/>
              </a:spcBef>
            </a:pPr>
            <a:r>
              <a:rPr lang="it-IT" sz="2200" spc="-55" dirty="0">
                <a:latin typeface="Montserrat"/>
                <a:cs typeface="Montserrat"/>
              </a:rPr>
              <a:t>(gestiti con oltre 500.000 fasi di lavoro)</a:t>
            </a:r>
          </a:p>
          <a:p>
            <a:pPr marL="12700" marR="5080" algn="ctr">
              <a:lnSpc>
                <a:spcPct val="109400"/>
              </a:lnSpc>
              <a:spcBef>
                <a:spcPts val="95"/>
              </a:spcBef>
            </a:pPr>
            <a:endParaRPr lang="it-IT" sz="2800" spc="-55" dirty="0">
              <a:latin typeface="Montserrat"/>
              <a:cs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87833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C4C55B12-820B-17CA-E7C0-08CA4CBE0E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1493" y="511063"/>
            <a:ext cx="1649298" cy="338529"/>
          </a:xfrm>
          <a:prstGeom prst="rect">
            <a:avLst/>
          </a:prstGeom>
        </p:spPr>
      </p:pic>
      <p:sp>
        <p:nvSpPr>
          <p:cNvPr id="4" name="object 88">
            <a:extLst>
              <a:ext uri="{FF2B5EF4-FFF2-40B4-BE49-F238E27FC236}">
                <a16:creationId xmlns:a16="http://schemas.microsoft.com/office/drawing/2014/main" id="{B0F672F3-DF4C-FCB5-66A2-EFA2632E2512}"/>
              </a:ext>
            </a:extLst>
          </p:cNvPr>
          <p:cNvSpPr txBox="1"/>
          <p:nvPr/>
        </p:nvSpPr>
        <p:spPr>
          <a:xfrm>
            <a:off x="3384550" y="2606675"/>
            <a:ext cx="13334999" cy="672575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9400"/>
              </a:lnSpc>
              <a:spcBef>
                <a:spcPts val="95"/>
              </a:spcBef>
            </a:pPr>
            <a:r>
              <a:rPr lang="it-IT" sz="2800" b="1" spc="-55" dirty="0">
                <a:latin typeface="Montserrat"/>
                <a:cs typeface="Montserrat"/>
              </a:rPr>
              <a:t>COSE CI SERVIVA PER EFFICENTARE IL PROCESSO PRODUTTIVO</a:t>
            </a:r>
          </a:p>
          <a:p>
            <a:pPr marL="12700" marR="5080" algn="ctr">
              <a:lnSpc>
                <a:spcPct val="109400"/>
              </a:lnSpc>
              <a:spcBef>
                <a:spcPts val="95"/>
              </a:spcBef>
            </a:pPr>
            <a:endParaRPr lang="it-IT" sz="2800" b="1" spc="-55" dirty="0">
              <a:latin typeface="Montserrat"/>
              <a:cs typeface="Montserrat"/>
            </a:endParaRPr>
          </a:p>
          <a:p>
            <a:pPr marL="12700" marR="5080" algn="ctr">
              <a:lnSpc>
                <a:spcPct val="109400"/>
              </a:lnSpc>
              <a:spcBef>
                <a:spcPts val="95"/>
              </a:spcBef>
            </a:pPr>
            <a:endParaRPr lang="it-IT" sz="2800" b="1" spc="-55" dirty="0">
              <a:latin typeface="Montserrat"/>
              <a:cs typeface="Montserrat"/>
            </a:endParaRPr>
          </a:p>
          <a:p>
            <a:pPr marL="12700" marR="5080" algn="ctr">
              <a:lnSpc>
                <a:spcPct val="109400"/>
              </a:lnSpc>
              <a:spcBef>
                <a:spcPts val="95"/>
              </a:spcBef>
            </a:pPr>
            <a:r>
              <a:rPr lang="it-IT" sz="2800" spc="-55" dirty="0">
                <a:latin typeface="Montserrat"/>
                <a:cs typeface="Montserrat"/>
              </a:rPr>
              <a:t>Tracciamento automatico dei prodotti durante il processo produttivo</a:t>
            </a:r>
          </a:p>
          <a:p>
            <a:pPr marL="12700" marR="5080" algn="ctr">
              <a:lnSpc>
                <a:spcPct val="109400"/>
              </a:lnSpc>
              <a:spcBef>
                <a:spcPts val="95"/>
              </a:spcBef>
            </a:pPr>
            <a:endParaRPr lang="it-IT" sz="2800" spc="-55" dirty="0">
              <a:latin typeface="Montserrat"/>
              <a:cs typeface="Montserrat"/>
            </a:endParaRPr>
          </a:p>
          <a:p>
            <a:pPr marL="12700" marR="5080" algn="ctr">
              <a:lnSpc>
                <a:spcPct val="109400"/>
              </a:lnSpc>
              <a:spcBef>
                <a:spcPts val="95"/>
              </a:spcBef>
            </a:pPr>
            <a:r>
              <a:rPr lang="it-IT" sz="2800" spc="-55" dirty="0">
                <a:latin typeface="Montserrat"/>
                <a:cs typeface="Montserrat"/>
              </a:rPr>
              <a:t>Monitoraggio in tempo reale della produzione</a:t>
            </a:r>
          </a:p>
          <a:p>
            <a:pPr marL="12700" marR="5080" algn="ctr">
              <a:lnSpc>
                <a:spcPct val="109400"/>
              </a:lnSpc>
              <a:spcBef>
                <a:spcPts val="95"/>
              </a:spcBef>
            </a:pPr>
            <a:endParaRPr lang="it-IT" sz="2800" spc="-55" dirty="0">
              <a:latin typeface="Montserrat"/>
              <a:cs typeface="Montserrat"/>
            </a:endParaRPr>
          </a:p>
          <a:p>
            <a:pPr marL="12700" marR="5080" algn="ctr">
              <a:lnSpc>
                <a:spcPct val="109400"/>
              </a:lnSpc>
              <a:spcBef>
                <a:spcPts val="95"/>
              </a:spcBef>
            </a:pPr>
            <a:r>
              <a:rPr lang="it-IT" sz="2800" spc="-55" dirty="0">
                <a:latin typeface="Montserrat"/>
                <a:cs typeface="Montserrat"/>
              </a:rPr>
              <a:t>Trasferire i dati in modo automatico alla produzione</a:t>
            </a:r>
          </a:p>
          <a:p>
            <a:pPr marL="12700" marR="5080" algn="ctr">
              <a:lnSpc>
                <a:spcPct val="109400"/>
              </a:lnSpc>
              <a:spcBef>
                <a:spcPts val="95"/>
              </a:spcBef>
            </a:pPr>
            <a:endParaRPr lang="it-IT" sz="2800" spc="-55" dirty="0">
              <a:latin typeface="Montserrat"/>
              <a:cs typeface="Montserrat"/>
            </a:endParaRPr>
          </a:p>
          <a:p>
            <a:pPr marL="12700" marR="5080" algn="ctr">
              <a:lnSpc>
                <a:spcPct val="109400"/>
              </a:lnSpc>
              <a:spcBef>
                <a:spcPts val="95"/>
              </a:spcBef>
            </a:pPr>
            <a:r>
              <a:rPr lang="it-IT" sz="2800" spc="-55" dirty="0">
                <a:latin typeface="Montserrat"/>
                <a:cs typeface="Montserrat"/>
              </a:rPr>
              <a:t>Registrare e analizzare i dati di produzione </a:t>
            </a:r>
          </a:p>
          <a:p>
            <a:pPr marL="12700" marR="5080" algn="ctr">
              <a:lnSpc>
                <a:spcPct val="109400"/>
              </a:lnSpc>
              <a:spcBef>
                <a:spcPts val="95"/>
              </a:spcBef>
            </a:pPr>
            <a:endParaRPr lang="it-IT" sz="2800" spc="-55" dirty="0">
              <a:latin typeface="Montserrat"/>
              <a:cs typeface="Montserrat"/>
            </a:endParaRPr>
          </a:p>
          <a:p>
            <a:pPr marL="12700" marR="5080" algn="ctr">
              <a:lnSpc>
                <a:spcPct val="109400"/>
              </a:lnSpc>
              <a:spcBef>
                <a:spcPts val="95"/>
              </a:spcBef>
            </a:pPr>
            <a:r>
              <a:rPr lang="it-IT" sz="2800" spc="-55" dirty="0">
                <a:latin typeface="Montserrat"/>
                <a:cs typeface="Montserrat"/>
              </a:rPr>
              <a:t>Sfruttare il vantaggio di avere tutte le macchine connesse</a:t>
            </a:r>
          </a:p>
          <a:p>
            <a:pPr marL="12700" marR="5080" algn="ctr">
              <a:lnSpc>
                <a:spcPct val="109400"/>
              </a:lnSpc>
              <a:spcBef>
                <a:spcPts val="95"/>
              </a:spcBef>
            </a:pPr>
            <a:endParaRPr lang="it-IT" sz="2800" spc="-55" dirty="0">
              <a:latin typeface="Montserrat"/>
              <a:cs typeface="Montserrat"/>
            </a:endParaRPr>
          </a:p>
          <a:p>
            <a:pPr marL="12700" marR="5080" algn="ctr">
              <a:lnSpc>
                <a:spcPct val="109400"/>
              </a:lnSpc>
              <a:spcBef>
                <a:spcPts val="95"/>
              </a:spcBef>
            </a:pPr>
            <a:endParaRPr lang="it-IT" sz="2800" spc="-55" dirty="0">
              <a:latin typeface="Montserrat"/>
              <a:cs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9715793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FA1F32A6-0EA6-5726-FD85-2DA05F85C2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1493" y="511063"/>
            <a:ext cx="1649298" cy="338529"/>
          </a:xfrm>
          <a:prstGeom prst="rect">
            <a:avLst/>
          </a:prstGeom>
        </p:spPr>
      </p:pic>
      <p:sp>
        <p:nvSpPr>
          <p:cNvPr id="3" name="object 88">
            <a:extLst>
              <a:ext uri="{FF2B5EF4-FFF2-40B4-BE49-F238E27FC236}">
                <a16:creationId xmlns:a16="http://schemas.microsoft.com/office/drawing/2014/main" id="{C5B7BC85-39FD-386A-7142-435BF3A3029B}"/>
              </a:ext>
            </a:extLst>
          </p:cNvPr>
          <p:cNvSpPr txBox="1"/>
          <p:nvPr/>
        </p:nvSpPr>
        <p:spPr>
          <a:xfrm>
            <a:off x="3384550" y="3597275"/>
            <a:ext cx="13334999" cy="9357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9400"/>
              </a:lnSpc>
              <a:spcBef>
                <a:spcPts val="95"/>
              </a:spcBef>
            </a:pPr>
            <a:r>
              <a:rPr lang="it-IT" sz="2800" b="1" spc="-55" dirty="0">
                <a:latin typeface="Montserrat"/>
                <a:cs typeface="Montserrat"/>
              </a:rPr>
              <a:t>APPLICAZIONE DI TAG RFID SUI PRODOTTI</a:t>
            </a:r>
          </a:p>
          <a:p>
            <a:pPr marL="12700" marR="5080" algn="ctr">
              <a:lnSpc>
                <a:spcPct val="109400"/>
              </a:lnSpc>
              <a:spcBef>
                <a:spcPts val="95"/>
              </a:spcBef>
            </a:pPr>
            <a:endParaRPr lang="it-IT" sz="2800" spc="-55" dirty="0">
              <a:latin typeface="Montserrat"/>
              <a:cs typeface="Montserrat"/>
            </a:endParaRPr>
          </a:p>
        </p:txBody>
      </p:sp>
      <p:pic>
        <p:nvPicPr>
          <p:cNvPr id="5" name="Immagine 4" descr="Immagine che contiene testo&#10;&#10;Descrizione generata automaticamente">
            <a:extLst>
              <a:ext uri="{FF2B5EF4-FFF2-40B4-BE49-F238E27FC236}">
                <a16:creationId xmlns:a16="http://schemas.microsoft.com/office/drawing/2014/main" id="{6FDADAD8-FE2A-D635-6B7F-40BDE53207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8688" y="4735550"/>
            <a:ext cx="7314511" cy="4700087"/>
          </a:xfrm>
          <a:prstGeom prst="rect">
            <a:avLst/>
          </a:prstGeom>
        </p:spPr>
      </p:pic>
      <p:pic>
        <p:nvPicPr>
          <p:cNvPr id="12" name="Immagine 11" descr="Immagine che contiene testo&#10;&#10;Descrizione generata automaticamente">
            <a:extLst>
              <a:ext uri="{FF2B5EF4-FFF2-40B4-BE49-F238E27FC236}">
                <a16:creationId xmlns:a16="http://schemas.microsoft.com/office/drawing/2014/main" id="{A0FD0652-E92B-1A35-A8E6-BB6A122195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5269" y="4735550"/>
            <a:ext cx="3500647" cy="4666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028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FA1F32A6-0EA6-5726-FD85-2DA05F85C2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1493" y="511063"/>
            <a:ext cx="1649298" cy="338529"/>
          </a:xfrm>
          <a:prstGeom prst="rect">
            <a:avLst/>
          </a:prstGeom>
        </p:spPr>
      </p:pic>
      <p:sp>
        <p:nvSpPr>
          <p:cNvPr id="3" name="object 88">
            <a:extLst>
              <a:ext uri="{FF2B5EF4-FFF2-40B4-BE49-F238E27FC236}">
                <a16:creationId xmlns:a16="http://schemas.microsoft.com/office/drawing/2014/main" id="{C5B7BC85-39FD-386A-7142-435BF3A3029B}"/>
              </a:ext>
            </a:extLst>
          </p:cNvPr>
          <p:cNvSpPr txBox="1"/>
          <p:nvPr/>
        </p:nvSpPr>
        <p:spPr>
          <a:xfrm>
            <a:off x="3384550" y="3597275"/>
            <a:ext cx="13334999" cy="9357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9400"/>
              </a:lnSpc>
              <a:spcBef>
                <a:spcPts val="95"/>
              </a:spcBef>
            </a:pPr>
            <a:r>
              <a:rPr lang="it-IT" sz="2800" b="1" spc="-55" dirty="0">
                <a:latin typeface="Montserrat"/>
                <a:cs typeface="Montserrat"/>
              </a:rPr>
              <a:t>INSTALLAZIONE DELLE ANTENNE RFID</a:t>
            </a:r>
          </a:p>
          <a:p>
            <a:pPr marL="12700" marR="5080" algn="ctr">
              <a:lnSpc>
                <a:spcPct val="109400"/>
              </a:lnSpc>
              <a:spcBef>
                <a:spcPts val="95"/>
              </a:spcBef>
            </a:pPr>
            <a:endParaRPr lang="it-IT" sz="2800" spc="-55" dirty="0">
              <a:latin typeface="Montserrat"/>
              <a:cs typeface="Montserrat"/>
            </a:endParaRPr>
          </a:p>
        </p:txBody>
      </p:sp>
      <p:grpSp>
        <p:nvGrpSpPr>
          <p:cNvPr id="10" name="Gruppo 9">
            <a:extLst>
              <a:ext uri="{FF2B5EF4-FFF2-40B4-BE49-F238E27FC236}">
                <a16:creationId xmlns:a16="http://schemas.microsoft.com/office/drawing/2014/main" id="{C403C191-BE4E-290B-82E2-DF04534AB0B8}"/>
              </a:ext>
            </a:extLst>
          </p:cNvPr>
          <p:cNvGrpSpPr/>
          <p:nvPr/>
        </p:nvGrpSpPr>
        <p:grpSpPr>
          <a:xfrm>
            <a:off x="2491641" y="4735551"/>
            <a:ext cx="15120816" cy="4679912"/>
            <a:chOff x="3842733" y="5654675"/>
            <a:chExt cx="12151122" cy="3760788"/>
          </a:xfrm>
        </p:grpSpPr>
        <p:pic>
          <p:nvPicPr>
            <p:cNvPr id="6" name="EE62FDC0-6BD5-48C1-8A55-5AE0AA74223A">
              <a:extLst>
                <a:ext uri="{FF2B5EF4-FFF2-40B4-BE49-F238E27FC236}">
                  <a16:creationId xmlns:a16="http://schemas.microsoft.com/office/drawing/2014/main" id="{A857D44D-8189-0D75-2EB4-A654F4936D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42733" y="5654675"/>
              <a:ext cx="2820591" cy="37607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0DA7C658-F529-4358-8B28-62195E6A100F">
              <a:extLst>
                <a:ext uri="{FF2B5EF4-FFF2-40B4-BE49-F238E27FC236}">
                  <a16:creationId xmlns:a16="http://schemas.microsoft.com/office/drawing/2014/main" id="{13B86F72-DC5C-C376-A924-E9833C1890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7334" b="28250"/>
            <a:stretch/>
          </p:blipFill>
          <p:spPr bwMode="auto">
            <a:xfrm>
              <a:off x="6814533" y="5664994"/>
              <a:ext cx="3239599" cy="3749663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8" name="25966D66-233C-43F0-80DC-55F006272F55">
              <a:extLst>
                <a:ext uri="{FF2B5EF4-FFF2-40B4-BE49-F238E27FC236}">
                  <a16:creationId xmlns:a16="http://schemas.microsoft.com/office/drawing/2014/main" id="{50DAF1D2-42FE-C1A4-C837-EA04E6BBB63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06134" y="5664994"/>
              <a:ext cx="2812247" cy="37496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0E3CE8E7-340B-4DEC-90ED-421E88D9AFEC">
              <a:extLst>
                <a:ext uri="{FF2B5EF4-FFF2-40B4-BE49-F238E27FC236}">
                  <a16:creationId xmlns:a16="http://schemas.microsoft.com/office/drawing/2014/main" id="{725839A0-D23F-8489-DF00-3BFC4FA8285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76250" y="5657850"/>
              <a:ext cx="2817605" cy="3756807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058513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2E5D597E-02B4-CAB6-680F-A57C84B30D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1493" y="511063"/>
            <a:ext cx="1649298" cy="338529"/>
          </a:xfrm>
          <a:prstGeom prst="rect">
            <a:avLst/>
          </a:prstGeom>
        </p:spPr>
      </p:pic>
      <p:sp>
        <p:nvSpPr>
          <p:cNvPr id="3" name="object 88">
            <a:extLst>
              <a:ext uri="{FF2B5EF4-FFF2-40B4-BE49-F238E27FC236}">
                <a16:creationId xmlns:a16="http://schemas.microsoft.com/office/drawing/2014/main" id="{3A6884AF-EA50-FFDF-3ACD-E13E7E437F8F}"/>
              </a:ext>
            </a:extLst>
          </p:cNvPr>
          <p:cNvSpPr txBox="1"/>
          <p:nvPr/>
        </p:nvSpPr>
        <p:spPr>
          <a:xfrm>
            <a:off x="3384550" y="3597275"/>
            <a:ext cx="13334999" cy="9357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9400"/>
              </a:lnSpc>
              <a:spcBef>
                <a:spcPts val="95"/>
              </a:spcBef>
            </a:pPr>
            <a:r>
              <a:rPr lang="it-IT" sz="2800" b="1" spc="-55" dirty="0">
                <a:latin typeface="Montserrat"/>
                <a:cs typeface="Montserrat"/>
              </a:rPr>
              <a:t>INSTALLAZIONE DI PLC A BORDO LINEA, MACCHINA E POSTAZIONE</a:t>
            </a:r>
          </a:p>
          <a:p>
            <a:pPr marL="12700" marR="5080" algn="ctr">
              <a:lnSpc>
                <a:spcPct val="109400"/>
              </a:lnSpc>
              <a:spcBef>
                <a:spcPts val="95"/>
              </a:spcBef>
            </a:pPr>
            <a:endParaRPr lang="it-IT" sz="2800" spc="-55" dirty="0">
              <a:latin typeface="Montserrat"/>
              <a:cs typeface="Montserrat"/>
            </a:endParaRPr>
          </a:p>
        </p:txBody>
      </p:sp>
      <p:pic>
        <p:nvPicPr>
          <p:cNvPr id="8" name="2432BDEF-FA73-40E7-B643-25E883700B20">
            <a:extLst>
              <a:ext uri="{FF2B5EF4-FFF2-40B4-BE49-F238E27FC236}">
                <a16:creationId xmlns:a16="http://schemas.microsoft.com/office/drawing/2014/main" id="{7826E96A-243B-16FE-B9C4-88642DCB57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7648" y="4742986"/>
            <a:ext cx="3504359" cy="4672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6FDF32EE-962A-46FB-BA5E-625E21BAE267">
            <a:extLst>
              <a:ext uri="{FF2B5EF4-FFF2-40B4-BE49-F238E27FC236}">
                <a16:creationId xmlns:a16="http://schemas.microsoft.com/office/drawing/2014/main" id="{2C651574-DB3F-F7C6-5EA2-B713970F14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9870" y="4742985"/>
            <a:ext cx="3504360" cy="4672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C990BC00-0F40-4675-AFFE-F0F1420494C7">
            <a:extLst>
              <a:ext uri="{FF2B5EF4-FFF2-40B4-BE49-F238E27FC236}">
                <a16:creationId xmlns:a16="http://schemas.microsoft.com/office/drawing/2014/main" id="{6CF73F83-5A47-1626-788D-EBAFAA1339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92093" y="4742985"/>
            <a:ext cx="3504359" cy="46724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054140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D7ECE6A4-6DEF-0436-ACF9-97846A9D4C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1493" y="511063"/>
            <a:ext cx="1649298" cy="338529"/>
          </a:xfrm>
          <a:prstGeom prst="rect">
            <a:avLst/>
          </a:prstGeom>
        </p:spPr>
      </p:pic>
      <p:sp>
        <p:nvSpPr>
          <p:cNvPr id="3" name="object 88">
            <a:extLst>
              <a:ext uri="{FF2B5EF4-FFF2-40B4-BE49-F238E27FC236}">
                <a16:creationId xmlns:a16="http://schemas.microsoft.com/office/drawing/2014/main" id="{12D630CB-260F-61D5-5948-8C5F5BE09FBB}"/>
              </a:ext>
            </a:extLst>
          </p:cNvPr>
          <p:cNvSpPr txBox="1"/>
          <p:nvPr/>
        </p:nvSpPr>
        <p:spPr>
          <a:xfrm>
            <a:off x="3384550" y="3597275"/>
            <a:ext cx="13334999" cy="45320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9400"/>
              </a:lnSpc>
              <a:spcBef>
                <a:spcPts val="95"/>
              </a:spcBef>
            </a:pPr>
            <a:r>
              <a:rPr lang="it-IT" sz="2800" b="1" spc="-55" dirty="0">
                <a:latin typeface="Montserrat"/>
                <a:cs typeface="Montserrat"/>
              </a:rPr>
              <a:t>CREAZIONE DI UNA INTERFACCIA PER IL «BORDO MACCHINA»</a:t>
            </a:r>
            <a:endParaRPr lang="it-IT" sz="2800" spc="-55" dirty="0">
              <a:latin typeface="Montserrat"/>
              <a:cs typeface="Montserrat"/>
            </a:endParaRPr>
          </a:p>
        </p:txBody>
      </p:sp>
      <p:grpSp>
        <p:nvGrpSpPr>
          <p:cNvPr id="7" name="Gruppo 6">
            <a:extLst>
              <a:ext uri="{FF2B5EF4-FFF2-40B4-BE49-F238E27FC236}">
                <a16:creationId xmlns:a16="http://schemas.microsoft.com/office/drawing/2014/main" id="{348FEBEC-C7ED-CAE0-8CFD-528DF3DB9268}"/>
              </a:ext>
            </a:extLst>
          </p:cNvPr>
          <p:cNvGrpSpPr/>
          <p:nvPr/>
        </p:nvGrpSpPr>
        <p:grpSpPr>
          <a:xfrm>
            <a:off x="2513989" y="4735552"/>
            <a:ext cx="15076120" cy="4699508"/>
            <a:chOff x="2813052" y="4735552"/>
            <a:chExt cx="15076120" cy="4699508"/>
          </a:xfrm>
        </p:grpSpPr>
        <p:pic>
          <p:nvPicPr>
            <p:cNvPr id="5" name="F7E8C9D3-7C8C-4731-A44C-A76DD65E1807">
              <a:extLst>
                <a:ext uri="{FF2B5EF4-FFF2-40B4-BE49-F238E27FC236}">
                  <a16:creationId xmlns:a16="http://schemas.microsoft.com/office/drawing/2014/main" id="{7A35CB35-E55E-36CC-5BCD-F94620A2D6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3588803" y="3982100"/>
              <a:ext cx="4657615" cy="620911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Immagine 5" descr="Immagine che contiene testo, computer, interni, screenshot&#10;&#10;Descrizione generata automaticamente">
              <a:extLst>
                <a:ext uri="{FF2B5EF4-FFF2-40B4-BE49-F238E27FC236}">
                  <a16:creationId xmlns:a16="http://schemas.microsoft.com/office/drawing/2014/main" id="{8A561D28-9900-15E9-DA0D-E9B7D21516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13850" y="4735552"/>
              <a:ext cx="8675322" cy="469950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171031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C707F652-AB04-FEA9-0544-F5A3F91898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1493" y="511063"/>
            <a:ext cx="1649298" cy="338529"/>
          </a:xfrm>
          <a:prstGeom prst="rect">
            <a:avLst/>
          </a:prstGeom>
        </p:spPr>
      </p:pic>
      <p:sp>
        <p:nvSpPr>
          <p:cNvPr id="3" name="object 88">
            <a:extLst>
              <a:ext uri="{FF2B5EF4-FFF2-40B4-BE49-F238E27FC236}">
                <a16:creationId xmlns:a16="http://schemas.microsoft.com/office/drawing/2014/main" id="{AA45E0DB-6C5F-1728-F7F5-1EA85F1AC7EF}"/>
              </a:ext>
            </a:extLst>
          </p:cNvPr>
          <p:cNvSpPr txBox="1"/>
          <p:nvPr/>
        </p:nvSpPr>
        <p:spPr>
          <a:xfrm>
            <a:off x="1441450" y="3597275"/>
            <a:ext cx="17221200" cy="45320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9400"/>
              </a:lnSpc>
              <a:spcBef>
                <a:spcPts val="95"/>
              </a:spcBef>
            </a:pPr>
            <a:r>
              <a:rPr lang="it-IT" sz="2800" b="1" spc="-55" dirty="0">
                <a:latin typeface="Montserrat"/>
                <a:cs typeface="Montserrat"/>
              </a:rPr>
              <a:t>CREAZIONE DI UN SOFTWARE DI SUPERVISIONE E  SCAMBIO DATI CON IL GESTIONALE</a:t>
            </a:r>
            <a:endParaRPr lang="it-IT" sz="2800" spc="-55" dirty="0">
              <a:latin typeface="Montserrat"/>
              <a:cs typeface="Montserrat"/>
            </a:endParaRPr>
          </a:p>
        </p:txBody>
      </p:sp>
      <p:grpSp>
        <p:nvGrpSpPr>
          <p:cNvPr id="9" name="Gruppo 8">
            <a:extLst>
              <a:ext uri="{FF2B5EF4-FFF2-40B4-BE49-F238E27FC236}">
                <a16:creationId xmlns:a16="http://schemas.microsoft.com/office/drawing/2014/main" id="{6DEE07F1-12B5-47AC-DDDE-C9610E7CC0E9}"/>
              </a:ext>
            </a:extLst>
          </p:cNvPr>
          <p:cNvGrpSpPr/>
          <p:nvPr/>
        </p:nvGrpSpPr>
        <p:grpSpPr>
          <a:xfrm>
            <a:off x="1676168" y="4750660"/>
            <a:ext cx="16751764" cy="4664808"/>
            <a:chOff x="755650" y="4750660"/>
            <a:chExt cx="16751764" cy="4664808"/>
          </a:xfrm>
        </p:grpSpPr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id="{53BA4FC9-0E1D-2DFD-F0AB-1A687F56D0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55650" y="4757854"/>
              <a:ext cx="8280774" cy="4657613"/>
            </a:xfrm>
            <a:prstGeom prst="rect">
              <a:avLst/>
            </a:prstGeom>
          </p:spPr>
        </p:pic>
        <p:pic>
          <p:nvPicPr>
            <p:cNvPr id="8" name="Immagine 7">
              <a:extLst>
                <a:ext uri="{FF2B5EF4-FFF2-40B4-BE49-F238E27FC236}">
                  <a16:creationId xmlns:a16="http://schemas.microsoft.com/office/drawing/2014/main" id="{C48B0008-E273-F134-767A-76EF3FF44B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13849" y="4750660"/>
              <a:ext cx="8293565" cy="466480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07682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88DE9FB5-E556-147E-6B81-A353659947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1493" y="511063"/>
            <a:ext cx="1649298" cy="338529"/>
          </a:xfrm>
          <a:prstGeom prst="rect">
            <a:avLst/>
          </a:prstGeom>
        </p:spPr>
      </p:pic>
      <p:sp>
        <p:nvSpPr>
          <p:cNvPr id="3" name="object 88">
            <a:extLst>
              <a:ext uri="{FF2B5EF4-FFF2-40B4-BE49-F238E27FC236}">
                <a16:creationId xmlns:a16="http://schemas.microsoft.com/office/drawing/2014/main" id="{DC228DE0-CF0B-882F-CDFE-A7203E4264A6}"/>
              </a:ext>
            </a:extLst>
          </p:cNvPr>
          <p:cNvSpPr txBox="1"/>
          <p:nvPr/>
        </p:nvSpPr>
        <p:spPr>
          <a:xfrm>
            <a:off x="1894160" y="3588989"/>
            <a:ext cx="16315779" cy="38050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9400"/>
              </a:lnSpc>
              <a:spcBef>
                <a:spcPts val="95"/>
              </a:spcBef>
            </a:pPr>
            <a:endParaRPr lang="it-IT" sz="2800" b="1" spc="-55" dirty="0">
              <a:latin typeface="Montserrat"/>
              <a:cs typeface="Montserrat"/>
            </a:endParaRPr>
          </a:p>
          <a:p>
            <a:pPr marL="12700" marR="5080" algn="ctr">
              <a:lnSpc>
                <a:spcPct val="109400"/>
              </a:lnSpc>
              <a:spcBef>
                <a:spcPts val="95"/>
              </a:spcBef>
            </a:pPr>
            <a:r>
              <a:rPr lang="it-IT" sz="2800" spc="-55" dirty="0">
                <a:latin typeface="Montserrat"/>
                <a:cs typeface="Montserrat"/>
              </a:rPr>
              <a:t>In fase di inserimento ordine di vendita, </a:t>
            </a:r>
            <a:r>
              <a:rPr lang="it-IT" sz="2800" b="1" spc="-55" dirty="0">
                <a:latin typeface="Montserrat"/>
                <a:cs typeface="Montserrat"/>
              </a:rPr>
              <a:t>creiamo </a:t>
            </a:r>
            <a:br>
              <a:rPr lang="it-IT" sz="2800" b="1" spc="-55" dirty="0">
                <a:latin typeface="Montserrat"/>
                <a:cs typeface="Montserrat"/>
              </a:rPr>
            </a:br>
            <a:r>
              <a:rPr lang="it-IT" sz="2800" b="1" spc="-55" dirty="0">
                <a:latin typeface="Montserrat"/>
                <a:cs typeface="Montserrat"/>
              </a:rPr>
              <a:t>in automatico</a:t>
            </a:r>
            <a:r>
              <a:rPr lang="it-IT" sz="2800" spc="-55" dirty="0">
                <a:latin typeface="Montserrat"/>
                <a:cs typeface="Montserrat"/>
              </a:rPr>
              <a:t> con degli algoritmi le </a:t>
            </a:r>
            <a:r>
              <a:rPr lang="it-IT" sz="2800" b="1" spc="-55" dirty="0">
                <a:latin typeface="Montserrat"/>
                <a:cs typeface="Montserrat"/>
              </a:rPr>
              <a:t>distinte base</a:t>
            </a:r>
            <a:r>
              <a:rPr lang="it-IT" sz="2800" spc="-55" dirty="0">
                <a:latin typeface="Montserrat"/>
                <a:cs typeface="Montserrat"/>
              </a:rPr>
              <a:t>, i </a:t>
            </a:r>
            <a:r>
              <a:rPr lang="it-IT" sz="2800" b="1" spc="-55" dirty="0">
                <a:latin typeface="Montserrat"/>
                <a:cs typeface="Montserrat"/>
              </a:rPr>
              <a:t>cicli di lavoro </a:t>
            </a:r>
            <a:br>
              <a:rPr lang="it-IT" sz="2800" spc="-55" dirty="0">
                <a:latin typeface="Montserrat"/>
                <a:cs typeface="Montserrat"/>
              </a:rPr>
            </a:br>
            <a:r>
              <a:rPr lang="it-IT" sz="2800" spc="-55" dirty="0">
                <a:latin typeface="Montserrat"/>
                <a:cs typeface="Montserrat"/>
              </a:rPr>
              <a:t>e le stringhe dati con i parametri necessari ai </a:t>
            </a:r>
            <a:r>
              <a:rPr lang="it-IT" sz="2800" b="1" spc="-55" dirty="0">
                <a:latin typeface="Montserrat"/>
                <a:cs typeface="Montserrat"/>
              </a:rPr>
              <a:t>CNC</a:t>
            </a:r>
          </a:p>
          <a:p>
            <a:pPr marL="12700" marR="5080" algn="ctr">
              <a:lnSpc>
                <a:spcPct val="109400"/>
              </a:lnSpc>
              <a:spcBef>
                <a:spcPts val="95"/>
              </a:spcBef>
            </a:pPr>
            <a:endParaRPr lang="it-IT" sz="2800" b="1" spc="-55" dirty="0">
              <a:latin typeface="Montserrat"/>
              <a:cs typeface="Montserrat"/>
            </a:endParaRPr>
          </a:p>
          <a:p>
            <a:pPr marL="12700" marR="5080" algn="ctr">
              <a:lnSpc>
                <a:spcPct val="109400"/>
              </a:lnSpc>
              <a:spcBef>
                <a:spcPts val="95"/>
              </a:spcBef>
            </a:pPr>
            <a:r>
              <a:rPr lang="it-IT" sz="2800" spc="-55" dirty="0">
                <a:latin typeface="Montserrat"/>
                <a:cs typeface="Montserrat"/>
              </a:rPr>
              <a:t>Per ogni articolo viene generato un </a:t>
            </a:r>
            <a:r>
              <a:rPr lang="it-IT" sz="2800" b="1" spc="-55" dirty="0">
                <a:latin typeface="Montserrat"/>
                <a:cs typeface="Montserrat"/>
              </a:rPr>
              <a:t>ordine di produzione</a:t>
            </a:r>
          </a:p>
          <a:p>
            <a:pPr marL="12700" marR="5080" algn="ctr">
              <a:lnSpc>
                <a:spcPct val="109400"/>
              </a:lnSpc>
              <a:spcBef>
                <a:spcPts val="95"/>
              </a:spcBef>
            </a:pPr>
            <a:r>
              <a:rPr lang="it-IT" sz="2800" b="1" spc="-55" dirty="0">
                <a:latin typeface="Montserrat"/>
                <a:cs typeface="Montserrat"/>
              </a:rPr>
              <a:t> </a:t>
            </a:r>
            <a:r>
              <a:rPr lang="it-IT" sz="2800" spc="-55" dirty="0">
                <a:latin typeface="Montserrat"/>
                <a:cs typeface="Montserrat"/>
              </a:rPr>
              <a:t>collegato univocamente ad un </a:t>
            </a:r>
            <a:r>
              <a:rPr lang="it-IT" sz="2800" b="1" spc="-55" dirty="0">
                <a:latin typeface="Montserrat"/>
                <a:cs typeface="Montserrat"/>
              </a:rPr>
              <a:t>Tag RFID </a:t>
            </a:r>
          </a:p>
          <a:p>
            <a:pPr marL="12700" marR="5080" algn="ctr">
              <a:lnSpc>
                <a:spcPct val="109400"/>
              </a:lnSpc>
              <a:spcBef>
                <a:spcPts val="95"/>
              </a:spcBef>
            </a:pPr>
            <a:r>
              <a:rPr lang="it-IT" sz="2800" spc="-55" dirty="0">
                <a:latin typeface="Montserrat"/>
                <a:cs typeface="Montserrat"/>
              </a:rPr>
              <a:t>che viene applicato sul prodotto nella prima fase produttiva</a:t>
            </a:r>
          </a:p>
        </p:txBody>
      </p:sp>
    </p:spTree>
    <p:extLst>
      <p:ext uri="{BB962C8B-B14F-4D97-AF65-F5344CB8AC3E}">
        <p14:creationId xmlns:p14="http://schemas.microsoft.com/office/powerpoint/2010/main" val="42278134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88">
            <a:extLst>
              <a:ext uri="{FF2B5EF4-FFF2-40B4-BE49-F238E27FC236}">
                <a16:creationId xmlns:a16="http://schemas.microsoft.com/office/drawing/2014/main" id="{7996C7E3-89FE-262F-3F55-8549985B7776}"/>
              </a:ext>
            </a:extLst>
          </p:cNvPr>
          <p:cNvSpPr txBox="1"/>
          <p:nvPr/>
        </p:nvSpPr>
        <p:spPr>
          <a:xfrm>
            <a:off x="908050" y="4161131"/>
            <a:ext cx="18669000" cy="576074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l">
              <a:lnSpc>
                <a:spcPct val="109400"/>
              </a:lnSpc>
              <a:spcBef>
                <a:spcPts val="95"/>
              </a:spcBef>
            </a:pPr>
            <a:r>
              <a:rPr lang="it-IT" sz="2800" spc="-55" dirty="0">
                <a:latin typeface="Montserrat"/>
                <a:cs typeface="Montserrat"/>
              </a:rPr>
              <a:t>Quando il prodotto transita sui centri di lavoro, rileviamo i </a:t>
            </a:r>
            <a:r>
              <a:rPr lang="it-IT" sz="2800" b="1" spc="-55" dirty="0">
                <a:latin typeface="Montserrat"/>
                <a:cs typeface="Montserrat"/>
              </a:rPr>
              <a:t>dati relativi al pezzo </a:t>
            </a:r>
            <a:r>
              <a:rPr lang="it-IT" sz="2800" spc="-55" dirty="0">
                <a:latin typeface="Montserrat"/>
                <a:cs typeface="Montserrat"/>
              </a:rPr>
              <a:t>tramite il tag RFID e:</a:t>
            </a:r>
          </a:p>
          <a:p>
            <a:pPr marL="469900" marR="5080" indent="-457200" algn="l">
              <a:lnSpc>
                <a:spcPct val="1094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endParaRPr lang="it-IT" sz="2800" spc="-55" dirty="0">
              <a:latin typeface="Montserrat"/>
              <a:cs typeface="Montserrat"/>
            </a:endParaRPr>
          </a:p>
          <a:p>
            <a:pPr marL="469900" marR="5080" indent="-457200" algn="l">
              <a:lnSpc>
                <a:spcPct val="1094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it-IT" sz="2800" spc="-55" dirty="0">
                <a:latin typeface="Montserrat"/>
                <a:cs typeface="Montserrat"/>
              </a:rPr>
              <a:t>Sull’interfaccia visualizziamo i dati del pezzo in lavorazione</a:t>
            </a:r>
          </a:p>
          <a:p>
            <a:pPr marL="469900" marR="5080" indent="-457200" algn="l">
              <a:lnSpc>
                <a:spcPct val="1094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it-IT" sz="2800" spc="-55" dirty="0">
                <a:latin typeface="Montserrat"/>
                <a:cs typeface="Montserrat"/>
              </a:rPr>
              <a:t>Registriamo la data e ora di inizio lavorazione</a:t>
            </a:r>
          </a:p>
          <a:p>
            <a:pPr marL="469900" marR="5080" indent="-457200" algn="l">
              <a:lnSpc>
                <a:spcPct val="1094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it-IT" sz="2800" spc="-55" dirty="0">
                <a:latin typeface="Montserrat"/>
                <a:cs typeface="Montserrat"/>
              </a:rPr>
              <a:t>Registriamo i parametri tecnologici del processo</a:t>
            </a:r>
          </a:p>
          <a:p>
            <a:pPr marL="469900" marR="5080" indent="-457200" algn="l">
              <a:lnSpc>
                <a:spcPct val="1094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it-IT" sz="2800" spc="-55" dirty="0">
                <a:latin typeface="Montserrat"/>
                <a:cs typeface="Montserrat"/>
              </a:rPr>
              <a:t>Visualizziamo a video i disegni tecnici relativi al pezzo e le note di produzione</a:t>
            </a:r>
          </a:p>
          <a:p>
            <a:pPr marL="469900" marR="5080" indent="-457200" algn="l">
              <a:lnSpc>
                <a:spcPct val="1094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it-IT" sz="2800" spc="-55" dirty="0">
                <a:latin typeface="Montserrat"/>
                <a:cs typeface="Montserrat"/>
              </a:rPr>
              <a:t>trasferiamo i parametri delle lavorazioni del pezzo ai centri di lavoro</a:t>
            </a:r>
          </a:p>
          <a:p>
            <a:pPr marL="469900" marR="5080" indent="-457200" algn="l">
              <a:lnSpc>
                <a:spcPct val="1094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it-IT" sz="2800" spc="-55" dirty="0">
                <a:latin typeface="Montserrat"/>
                <a:cs typeface="Montserrat"/>
              </a:rPr>
              <a:t>predisponiamo l’etichettatura per il pezzo</a:t>
            </a:r>
          </a:p>
          <a:p>
            <a:pPr marL="469900" marR="5080" indent="-457200" algn="l">
              <a:lnSpc>
                <a:spcPct val="1094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it-IT" sz="2800" spc="-55" dirty="0">
                <a:latin typeface="Montserrat"/>
                <a:cs typeface="Montserrat"/>
              </a:rPr>
              <a:t>registriamo data e fine lavorazione</a:t>
            </a:r>
          </a:p>
          <a:p>
            <a:pPr marL="469900" marR="5080" indent="-457200" algn="l">
              <a:lnSpc>
                <a:spcPct val="1094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it-IT" sz="2800" spc="-55" dirty="0">
                <a:latin typeface="Montserrat"/>
                <a:cs typeface="Montserrat"/>
              </a:rPr>
              <a:t>Saldiamo la fase e scarichiamo i materiali da distinta </a:t>
            </a:r>
          </a:p>
          <a:p>
            <a:pPr marL="12700" marR="5080" algn="l">
              <a:lnSpc>
                <a:spcPct val="109400"/>
              </a:lnSpc>
              <a:spcBef>
                <a:spcPts val="95"/>
              </a:spcBef>
            </a:pPr>
            <a:endParaRPr lang="it-IT" sz="2800" spc="-55" dirty="0">
              <a:latin typeface="Montserrat"/>
              <a:cs typeface="Montserrat"/>
            </a:endParaRPr>
          </a:p>
          <a:p>
            <a:pPr marL="12700" marR="5080" algn="l">
              <a:lnSpc>
                <a:spcPct val="109400"/>
              </a:lnSpc>
              <a:spcBef>
                <a:spcPts val="95"/>
              </a:spcBef>
            </a:pPr>
            <a:endParaRPr lang="it-IT" sz="2800" spc="-55" dirty="0">
              <a:latin typeface="Montserrat"/>
              <a:cs typeface="Montserrat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F2569ABC-AEA5-CB48-25B9-7351978D14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1493" y="511063"/>
            <a:ext cx="1649298" cy="338529"/>
          </a:xfrm>
          <a:prstGeom prst="rect">
            <a:avLst/>
          </a:prstGeom>
        </p:spPr>
      </p:pic>
      <p:sp>
        <p:nvSpPr>
          <p:cNvPr id="3" name="object 88">
            <a:extLst>
              <a:ext uri="{FF2B5EF4-FFF2-40B4-BE49-F238E27FC236}">
                <a16:creationId xmlns:a16="http://schemas.microsoft.com/office/drawing/2014/main" id="{39A6688C-5BF4-39CC-310D-EF18AD82B67A}"/>
              </a:ext>
            </a:extLst>
          </p:cNvPr>
          <p:cNvSpPr txBox="1"/>
          <p:nvPr/>
        </p:nvSpPr>
        <p:spPr>
          <a:xfrm>
            <a:off x="1441450" y="3368675"/>
            <a:ext cx="17221200" cy="45320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9400"/>
              </a:lnSpc>
              <a:spcBef>
                <a:spcPts val="95"/>
              </a:spcBef>
            </a:pPr>
            <a:r>
              <a:rPr lang="it-IT" sz="2800" b="1" spc="-55" dirty="0">
                <a:latin typeface="Montserrat"/>
                <a:cs typeface="Montserrat"/>
              </a:rPr>
              <a:t>COSA SUCCEDE IN PRODUZIONE</a:t>
            </a:r>
            <a:endParaRPr lang="it-IT" sz="2800" spc="-55" dirty="0">
              <a:latin typeface="Montserrat"/>
              <a:cs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4063556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88">
            <a:extLst>
              <a:ext uri="{FF2B5EF4-FFF2-40B4-BE49-F238E27FC236}">
                <a16:creationId xmlns:a16="http://schemas.microsoft.com/office/drawing/2014/main" id="{953C4841-CACB-26B2-3C52-DD748D13417E}"/>
              </a:ext>
            </a:extLst>
          </p:cNvPr>
          <p:cNvSpPr txBox="1"/>
          <p:nvPr/>
        </p:nvSpPr>
        <p:spPr>
          <a:xfrm>
            <a:off x="908050" y="4312954"/>
            <a:ext cx="18669000" cy="286572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900" marR="5080" indent="-457200" algn="l">
              <a:lnSpc>
                <a:spcPct val="1094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it-IT" sz="2800" spc="-55" dirty="0">
                <a:latin typeface="Montserrat"/>
                <a:cs typeface="Montserrat"/>
              </a:rPr>
              <a:t>Controllo dei colli pallettizzati </a:t>
            </a:r>
          </a:p>
          <a:p>
            <a:pPr marL="469900" marR="5080" indent="-457200" algn="l">
              <a:lnSpc>
                <a:spcPct val="1094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it-IT" sz="2800" spc="-55" dirty="0">
                <a:latin typeface="Montserrat"/>
                <a:cs typeface="Montserrat"/>
              </a:rPr>
              <a:t>Creazione automatica dei </a:t>
            </a:r>
            <a:r>
              <a:rPr lang="it-IT" sz="2800" spc="-55" dirty="0" err="1">
                <a:latin typeface="Montserrat"/>
                <a:cs typeface="Montserrat"/>
              </a:rPr>
              <a:t>packing</a:t>
            </a:r>
            <a:r>
              <a:rPr lang="it-IT" sz="2800" spc="-55" dirty="0">
                <a:latin typeface="Montserrat"/>
                <a:cs typeface="Montserrat"/>
              </a:rPr>
              <a:t> list </a:t>
            </a:r>
          </a:p>
          <a:p>
            <a:pPr marL="469900" marR="5080" indent="-457200" algn="l">
              <a:lnSpc>
                <a:spcPct val="1094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it-IT" sz="2800" spc="-55" dirty="0">
                <a:latin typeface="Montserrat"/>
                <a:cs typeface="Montserrat"/>
              </a:rPr>
              <a:t>Bollettazione automatica</a:t>
            </a:r>
          </a:p>
          <a:p>
            <a:pPr marL="12700" marR="5080" algn="l">
              <a:lnSpc>
                <a:spcPct val="109400"/>
              </a:lnSpc>
              <a:spcBef>
                <a:spcPts val="95"/>
              </a:spcBef>
            </a:pPr>
            <a:endParaRPr lang="it-IT" sz="2800" spc="-55" dirty="0">
              <a:latin typeface="Montserrat"/>
              <a:cs typeface="Montserrat"/>
            </a:endParaRPr>
          </a:p>
          <a:p>
            <a:pPr marL="12700" marR="5080" algn="l">
              <a:lnSpc>
                <a:spcPct val="109400"/>
              </a:lnSpc>
              <a:spcBef>
                <a:spcPts val="95"/>
              </a:spcBef>
            </a:pPr>
            <a:endParaRPr lang="it-IT" sz="2800" spc="-55" dirty="0">
              <a:latin typeface="Montserrat"/>
              <a:cs typeface="Montserrat"/>
            </a:endParaRPr>
          </a:p>
          <a:p>
            <a:pPr marL="12700" marR="5080" algn="l">
              <a:lnSpc>
                <a:spcPct val="109400"/>
              </a:lnSpc>
              <a:spcBef>
                <a:spcPts val="95"/>
              </a:spcBef>
            </a:pPr>
            <a:endParaRPr lang="it-IT" sz="2800" spc="-55" dirty="0">
              <a:latin typeface="Montserrat"/>
              <a:cs typeface="Montserrat"/>
            </a:endParaRPr>
          </a:p>
        </p:txBody>
      </p:sp>
      <p:sp>
        <p:nvSpPr>
          <p:cNvPr id="3" name="object 88">
            <a:extLst>
              <a:ext uri="{FF2B5EF4-FFF2-40B4-BE49-F238E27FC236}">
                <a16:creationId xmlns:a16="http://schemas.microsoft.com/office/drawing/2014/main" id="{529BA11A-59B6-EC3D-E707-2150A24DA49A}"/>
              </a:ext>
            </a:extLst>
          </p:cNvPr>
          <p:cNvSpPr txBox="1"/>
          <p:nvPr/>
        </p:nvSpPr>
        <p:spPr>
          <a:xfrm>
            <a:off x="1441450" y="3368675"/>
            <a:ext cx="17221200" cy="45320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9400"/>
              </a:lnSpc>
              <a:spcBef>
                <a:spcPts val="95"/>
              </a:spcBef>
            </a:pPr>
            <a:r>
              <a:rPr lang="it-IT" sz="2800" b="1" spc="-55" dirty="0">
                <a:latin typeface="Montserrat"/>
                <a:cs typeface="Montserrat"/>
              </a:rPr>
              <a:t>COSA SUCCEDE IN PREPARAZIONE ORDINE CLIENTE</a:t>
            </a:r>
            <a:endParaRPr lang="it-IT" sz="2800" spc="-55" dirty="0">
              <a:latin typeface="Montserrat"/>
              <a:cs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6462561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C6AE4575-B826-8A79-A18C-0045DB180D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1493" y="511063"/>
            <a:ext cx="1649298" cy="338529"/>
          </a:xfrm>
          <a:prstGeom prst="rect">
            <a:avLst/>
          </a:prstGeom>
        </p:spPr>
      </p:pic>
      <p:sp>
        <p:nvSpPr>
          <p:cNvPr id="4" name="object 88">
            <a:extLst>
              <a:ext uri="{FF2B5EF4-FFF2-40B4-BE49-F238E27FC236}">
                <a16:creationId xmlns:a16="http://schemas.microsoft.com/office/drawing/2014/main" id="{83FED4D7-8115-3386-00D3-E16BD4DD33CA}"/>
              </a:ext>
            </a:extLst>
          </p:cNvPr>
          <p:cNvSpPr txBox="1"/>
          <p:nvPr/>
        </p:nvSpPr>
        <p:spPr>
          <a:xfrm>
            <a:off x="1136650" y="3292475"/>
            <a:ext cx="17526000" cy="72082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l">
              <a:lnSpc>
                <a:spcPct val="109400"/>
              </a:lnSpc>
              <a:spcBef>
                <a:spcPts val="95"/>
              </a:spcBef>
            </a:pPr>
            <a:r>
              <a:rPr lang="it-IT" sz="2800" b="1" spc="-55" dirty="0">
                <a:latin typeface="Montserrat"/>
                <a:cs typeface="Montserrat"/>
              </a:rPr>
              <a:t>INFORMAZIONI DERIVATE FUNZIONALI ALL’EFFICIENTAMENTO DEL PROCESSO</a:t>
            </a:r>
          </a:p>
          <a:p>
            <a:pPr marL="12700" marR="5080" algn="l">
              <a:lnSpc>
                <a:spcPct val="109400"/>
              </a:lnSpc>
              <a:spcBef>
                <a:spcPts val="95"/>
              </a:spcBef>
            </a:pPr>
            <a:endParaRPr lang="it-IT" sz="2800" b="1" spc="-55" dirty="0">
              <a:latin typeface="Montserrat"/>
              <a:cs typeface="Montserrat"/>
            </a:endParaRPr>
          </a:p>
          <a:p>
            <a:pPr marL="469900" marR="5080" indent="-457200" algn="l">
              <a:lnSpc>
                <a:spcPct val="1094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it-IT" sz="2800" spc="-55" dirty="0">
                <a:latin typeface="Montserrat"/>
                <a:cs typeface="Montserrat"/>
              </a:rPr>
              <a:t>Ora di lavorazione del primo pezzo giornaliero</a:t>
            </a:r>
          </a:p>
          <a:p>
            <a:pPr marL="469900" marR="5080" indent="-457200" algn="l">
              <a:lnSpc>
                <a:spcPct val="1094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it-IT" sz="2800" spc="-55" dirty="0">
                <a:latin typeface="Montserrat"/>
                <a:cs typeface="Montserrat"/>
              </a:rPr>
              <a:t>Tempo tra scarico pezzo e carico pezzo successivo</a:t>
            </a:r>
          </a:p>
          <a:p>
            <a:pPr marL="469900" marR="5080" indent="-457200" algn="l">
              <a:lnSpc>
                <a:spcPct val="1094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it-IT" sz="2800" spc="-55" dirty="0">
                <a:latin typeface="Montserrat"/>
                <a:cs typeface="Montserrat"/>
              </a:rPr>
              <a:t>Tempo trascorso tra fine e inizio di fasi successive</a:t>
            </a:r>
          </a:p>
          <a:p>
            <a:pPr marL="469900" marR="5080" indent="-457200" algn="l">
              <a:lnSpc>
                <a:spcPct val="1094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it-IT" sz="2800" spc="-55" dirty="0">
                <a:latin typeface="Montserrat"/>
                <a:cs typeface="Montserrat"/>
              </a:rPr>
              <a:t>Grafici produzione giornaliera</a:t>
            </a:r>
          </a:p>
          <a:p>
            <a:pPr marL="469900" marR="5080" indent="-457200" algn="l">
              <a:lnSpc>
                <a:spcPct val="1094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it-IT" sz="2800" spc="-55" dirty="0">
                <a:latin typeface="Montserrat"/>
                <a:cs typeface="Montserrat"/>
              </a:rPr>
              <a:t>Soste / emergenze / fermi macchina</a:t>
            </a:r>
          </a:p>
          <a:p>
            <a:pPr marL="469900" marR="5080" indent="-457200" algn="l">
              <a:lnSpc>
                <a:spcPct val="1094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it-IT" sz="2800" spc="-55" dirty="0">
                <a:latin typeface="Montserrat"/>
                <a:cs typeface="Montserrat"/>
              </a:rPr>
              <a:t>Identifichiamo i pezzi rilavorati o scartati</a:t>
            </a:r>
          </a:p>
          <a:p>
            <a:pPr marL="469900" marR="5080" indent="-457200" algn="l">
              <a:lnSpc>
                <a:spcPct val="1094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it-IT" sz="2800" spc="-55" dirty="0">
                <a:latin typeface="Montserrat"/>
                <a:cs typeface="Montserrat"/>
              </a:rPr>
              <a:t>Tempo fase, a consuntivo, per specifico codice</a:t>
            </a:r>
          </a:p>
          <a:p>
            <a:pPr marL="469900" marR="5080" indent="-457200" algn="l">
              <a:lnSpc>
                <a:spcPct val="1094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it-IT" sz="2800" spc="-55" dirty="0">
                <a:latin typeface="Montserrat"/>
                <a:cs typeface="Montserrat"/>
              </a:rPr>
              <a:t>Aggiornamento in tempo reale dei carchi di lavoro per centro</a:t>
            </a:r>
          </a:p>
          <a:p>
            <a:pPr marL="469900" marR="5080" indent="-457200" algn="l">
              <a:lnSpc>
                <a:spcPct val="1094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it-IT" sz="2800" spc="-55" dirty="0">
                <a:latin typeface="Montserrat"/>
                <a:cs typeface="Montserrat"/>
              </a:rPr>
              <a:t>Aggiornamento in tempo reale dei ritardi per singolo centro</a:t>
            </a:r>
          </a:p>
          <a:p>
            <a:pPr marL="469900" marR="5080" indent="-457200" algn="l">
              <a:lnSpc>
                <a:spcPct val="1094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it-IT" sz="2800" spc="-55" dirty="0">
                <a:latin typeface="Montserrat"/>
                <a:cs typeface="Montserrat"/>
              </a:rPr>
              <a:t>Storico di tutte le lavorazioni, per giorno, centro, articolo</a:t>
            </a:r>
          </a:p>
          <a:p>
            <a:pPr marL="469900" marR="5080" indent="-457200" algn="l">
              <a:lnSpc>
                <a:spcPct val="1094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it-IT" sz="2800" spc="-55" dirty="0">
                <a:latin typeface="Montserrat"/>
                <a:cs typeface="Montserrat"/>
              </a:rPr>
              <a:t>…</a:t>
            </a:r>
          </a:p>
          <a:p>
            <a:pPr marL="12700" marR="5080" algn="l">
              <a:lnSpc>
                <a:spcPct val="109400"/>
              </a:lnSpc>
              <a:spcBef>
                <a:spcPts val="95"/>
              </a:spcBef>
            </a:pPr>
            <a:endParaRPr lang="it-IT" sz="2800" spc="-55" dirty="0">
              <a:latin typeface="Montserrat"/>
              <a:cs typeface="Montserrat"/>
            </a:endParaRPr>
          </a:p>
          <a:p>
            <a:pPr marL="12700" marR="5080" algn="l">
              <a:lnSpc>
                <a:spcPct val="109400"/>
              </a:lnSpc>
              <a:spcBef>
                <a:spcPts val="95"/>
              </a:spcBef>
            </a:pPr>
            <a:endParaRPr lang="it-IT" sz="2800" spc="-55" dirty="0">
              <a:latin typeface="Montserrat"/>
              <a:cs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4310643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E0D9E59B-C44C-4915-4BF2-E7A2E32B9EF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1493" y="511063"/>
            <a:ext cx="1649298" cy="338529"/>
          </a:xfrm>
          <a:prstGeom prst="rect">
            <a:avLst/>
          </a:prstGeom>
        </p:spPr>
      </p:pic>
      <p:sp>
        <p:nvSpPr>
          <p:cNvPr id="3" name="object 88">
            <a:extLst>
              <a:ext uri="{FF2B5EF4-FFF2-40B4-BE49-F238E27FC236}">
                <a16:creationId xmlns:a16="http://schemas.microsoft.com/office/drawing/2014/main" id="{2E833E4E-F916-1207-73F5-019D656A9DC1}"/>
              </a:ext>
            </a:extLst>
          </p:cNvPr>
          <p:cNvSpPr txBox="1"/>
          <p:nvPr/>
        </p:nvSpPr>
        <p:spPr>
          <a:xfrm>
            <a:off x="2508249" y="3588989"/>
            <a:ext cx="15433243" cy="383072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9400"/>
              </a:lnSpc>
              <a:spcBef>
                <a:spcPts val="95"/>
              </a:spcBef>
            </a:pPr>
            <a:r>
              <a:rPr lang="it-IT" sz="2800" spc="-55" dirty="0">
                <a:latin typeface="Montserrat"/>
                <a:cs typeface="Montserrat"/>
              </a:rPr>
              <a:t>Ogni anno registriamo dai tag oltre un milione di dati </a:t>
            </a:r>
          </a:p>
          <a:p>
            <a:pPr marL="12700" marR="5080" algn="ctr">
              <a:lnSpc>
                <a:spcPct val="109400"/>
              </a:lnSpc>
              <a:spcBef>
                <a:spcPts val="95"/>
              </a:spcBef>
            </a:pPr>
            <a:r>
              <a:rPr lang="it-IT" sz="2800" spc="-55" dirty="0">
                <a:latin typeface="Montserrat"/>
                <a:cs typeface="Montserrat"/>
              </a:rPr>
              <a:t>che si </a:t>
            </a:r>
            <a:r>
              <a:rPr lang="it-IT" sz="2800" spc="-55" dirty="0" err="1">
                <a:latin typeface="Montserrat"/>
                <a:cs typeface="Montserrat"/>
              </a:rPr>
              <a:t>correlazionano</a:t>
            </a:r>
            <a:r>
              <a:rPr lang="it-IT" sz="2800" spc="-55" dirty="0">
                <a:latin typeface="Montserrat"/>
                <a:cs typeface="Montserrat"/>
              </a:rPr>
              <a:t> con quelli gestionali.</a:t>
            </a:r>
          </a:p>
          <a:p>
            <a:pPr marL="12700" marR="5080" algn="ctr">
              <a:lnSpc>
                <a:spcPct val="109400"/>
              </a:lnSpc>
              <a:spcBef>
                <a:spcPts val="95"/>
              </a:spcBef>
            </a:pPr>
            <a:endParaRPr lang="it-IT" sz="2800" spc="-55" dirty="0">
              <a:latin typeface="Montserrat"/>
              <a:cs typeface="Montserrat"/>
            </a:endParaRPr>
          </a:p>
          <a:p>
            <a:pPr marL="12700" marR="5080" algn="ctr">
              <a:lnSpc>
                <a:spcPct val="109400"/>
              </a:lnSpc>
              <a:spcBef>
                <a:spcPts val="95"/>
              </a:spcBef>
            </a:pPr>
            <a:r>
              <a:rPr lang="it-IT" sz="2800" spc="-55" dirty="0">
                <a:latin typeface="Montserrat"/>
                <a:cs typeface="Montserrat"/>
              </a:rPr>
              <a:t>L’AI è fondamentale per </a:t>
            </a:r>
            <a:r>
              <a:rPr lang="it-IT" sz="2800" b="1" spc="-55" dirty="0">
                <a:latin typeface="Montserrat"/>
                <a:cs typeface="Montserrat"/>
              </a:rPr>
              <a:t>analizzare tutti i dati </a:t>
            </a:r>
          </a:p>
          <a:p>
            <a:pPr marL="12700" marR="5080" algn="ctr">
              <a:lnSpc>
                <a:spcPct val="109400"/>
              </a:lnSpc>
              <a:spcBef>
                <a:spcPts val="95"/>
              </a:spcBef>
            </a:pPr>
            <a:r>
              <a:rPr lang="it-IT" sz="2800" b="1" spc="-55" dirty="0">
                <a:latin typeface="Montserrat"/>
                <a:cs typeface="Montserrat"/>
              </a:rPr>
              <a:t>e sviluppare </a:t>
            </a:r>
            <a:r>
              <a:rPr lang="it-IT" sz="2800" spc="-55" dirty="0">
                <a:latin typeface="Montserrat"/>
                <a:cs typeface="Montserrat"/>
              </a:rPr>
              <a:t>criteri di </a:t>
            </a:r>
            <a:r>
              <a:rPr lang="it-IT" sz="2800" b="1" spc="-55" dirty="0">
                <a:latin typeface="Montserrat"/>
                <a:cs typeface="Montserrat"/>
              </a:rPr>
              <a:t>efficientamento.</a:t>
            </a:r>
          </a:p>
          <a:p>
            <a:pPr marL="12700" marR="5080" algn="ctr">
              <a:lnSpc>
                <a:spcPct val="109400"/>
              </a:lnSpc>
              <a:spcBef>
                <a:spcPts val="95"/>
              </a:spcBef>
            </a:pPr>
            <a:endParaRPr lang="it-IT" sz="2800" b="1" spc="-55" dirty="0">
              <a:latin typeface="Montserrat"/>
              <a:cs typeface="Montserrat"/>
            </a:endParaRPr>
          </a:p>
          <a:p>
            <a:pPr marL="12700" marR="5080" algn="ctr">
              <a:lnSpc>
                <a:spcPct val="109400"/>
              </a:lnSpc>
              <a:spcBef>
                <a:spcPts val="95"/>
              </a:spcBef>
            </a:pPr>
            <a:r>
              <a:rPr lang="it-IT" sz="2800" b="1" spc="-55" dirty="0">
                <a:latin typeface="Montserrat"/>
                <a:cs typeface="Montserrat"/>
              </a:rPr>
              <a:t>L’efficienza dei processi determina la competitività aziendale.</a:t>
            </a:r>
            <a:endParaRPr lang="it-IT" sz="2800" spc="-55" dirty="0">
              <a:latin typeface="Montserrat"/>
              <a:cs typeface="Montserrat"/>
            </a:endParaRPr>
          </a:p>
          <a:p>
            <a:pPr marL="12700" marR="5080" algn="ctr">
              <a:lnSpc>
                <a:spcPct val="109400"/>
              </a:lnSpc>
              <a:spcBef>
                <a:spcPts val="95"/>
              </a:spcBef>
            </a:pPr>
            <a:endParaRPr lang="it-IT" sz="2800" spc="-55" dirty="0">
              <a:latin typeface="Montserrat"/>
              <a:cs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308760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244</TotalTime>
  <Words>436</Words>
  <Application>Microsoft Office PowerPoint</Application>
  <PresentationFormat>Personalizzato</PresentationFormat>
  <Paragraphs>70</Paragraphs>
  <Slides>14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9" baseType="lpstr">
      <vt:lpstr>Arial</vt:lpstr>
      <vt:lpstr>Calibri</vt:lpstr>
      <vt:lpstr>Montserrat</vt:lpstr>
      <vt:lpstr>Playfair Display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Ketty Grendele - Barausse doors</dc:creator>
  <cp:lastModifiedBy>Ketty Grendele - Barausse doors</cp:lastModifiedBy>
  <cp:revision>12</cp:revision>
  <cp:lastPrinted>2023-02-09T10:47:56Z</cp:lastPrinted>
  <dcterms:created xsi:type="dcterms:W3CDTF">2022-11-07T14:04:15Z</dcterms:created>
  <dcterms:modified xsi:type="dcterms:W3CDTF">2023-02-09T10:49:46Z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2022-11-07T00:00:00Z</vt:filetime>
  </property>
  <property fmtid="{D5CDD505-2E9C-101B-9397-08002B2CF9AE}" pid="3" name="Creator">
    <vt:lpwstr>Adobe InDesign 17.0 (Windows)</vt:lpwstr>
  </property>
  <property fmtid="{D5CDD505-2E9C-101B-9397-08002B2CF9AE}" pid="4" name="LastSaved">
    <vt:filetime>2022-11-07T00:00:00Z</vt:filetime>
  </property>
  <property fmtid="{D5CDD505-2E9C-101B-9397-08002B2CF9AE}" pid="5" name="Producer">
    <vt:lpwstr>Adobe PDF Library 16.0.3</vt:lpwstr>
  </property>
</Properties>
</file>