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  <p:sldMasterId id="2147483686" r:id="rId2"/>
  </p:sldMasterIdLst>
  <p:notesMasterIdLst>
    <p:notesMasterId r:id="rId13"/>
  </p:notesMasterIdLst>
  <p:sldIdLst>
    <p:sldId id="2618" r:id="rId3"/>
    <p:sldId id="2737" r:id="rId4"/>
    <p:sldId id="2733" r:id="rId5"/>
    <p:sldId id="2736" r:id="rId6"/>
    <p:sldId id="2735" r:id="rId7"/>
    <p:sldId id="2653" r:id="rId8"/>
    <p:sldId id="2636" r:id="rId9"/>
    <p:sldId id="2734" r:id="rId10"/>
    <p:sldId id="303" r:id="rId11"/>
    <p:sldId id="2654" r:id="rId12"/>
  </p:sldIdLst>
  <p:sldSz cx="12192000" cy="6858000"/>
  <p:notesSz cx="6797675" cy="9926638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CCD"/>
    <a:srgbClr val="B3DDDB"/>
    <a:srgbClr val="EFC7C7"/>
    <a:srgbClr val="D7E5ED"/>
    <a:srgbClr val="E3EBF1"/>
    <a:srgbClr val="E1E1E1"/>
    <a:srgbClr val="FFBF00"/>
    <a:srgbClr val="F0A500"/>
    <a:srgbClr val="FAC30A"/>
    <a:srgbClr val="F9F9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FBB961-E844-10E6-8F3F-F80983F4C570}" v="232" dt="2023-02-01T11:56:07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Stile medio 4 - Color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Stile medio 1 - Color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Stile medio 1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7" autoAdjust="0"/>
    <p:restoredTop sz="91065" autoAdjust="0"/>
  </p:normalViewPr>
  <p:slideViewPr>
    <p:cSldViewPr snapToGrid="0" snapToObjects="1" showGuides="1">
      <p:cViewPr varScale="1">
        <p:scale>
          <a:sx n="65" d="100"/>
          <a:sy n="65" d="100"/>
        </p:scale>
        <p:origin x="97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9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3A1FA-3304-9249-9ED8-8C8EC7D0ADFC}" type="datetimeFigureOut">
              <a:rPr lang="it-IT" smtClean="0"/>
              <a:t>03/02/2023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D454E-1FF0-A246-9C02-E7DACFB7DE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3741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D454E-1FF0-A246-9C02-E7DACFB7DEB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9541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D454E-1FF0-A246-9C02-E7DACFB7DEB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6316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D454E-1FF0-A246-9C02-E7DACFB7DEB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5745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D454E-1FF0-A246-9C02-E7DACFB7DEB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2832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D454E-1FF0-A246-9C02-E7DACFB7DEB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7263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D454E-1FF0-A246-9C02-E7DACFB7DEB5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1456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242205"/>
            <a:ext cx="10515600" cy="49347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it-IT" dirty="0"/>
              <a:t>Testo</a:t>
            </a:r>
            <a:endParaRPr lang="en-US" dirty="0"/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9473C904-CFB0-44A8-8644-6CD837244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60746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>
                <a:latin typeface="+mj-lt"/>
              </a:defRPr>
            </a:lvl1pPr>
          </a:lstStyle>
          <a:p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1941908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A54BD4CB-6C08-467F-A45C-FBB7C8533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60746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>
                <a:latin typeface="+mj-lt"/>
              </a:defRPr>
            </a:lvl1pPr>
          </a:lstStyle>
          <a:p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269833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737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33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E5485A-DA5A-E34C-3B2C-40D4D0F65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A9EEBAB-7354-0937-2855-CB10CEA11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16407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9256975A-084F-49A3-8DAC-A1593D83FE58}"/>
              </a:ext>
            </a:extLst>
          </p:cNvPr>
          <p:cNvSpPr/>
          <p:nvPr userDrawn="1"/>
        </p:nvSpPr>
        <p:spPr>
          <a:xfrm>
            <a:off x="561974" y="6342099"/>
            <a:ext cx="11068049" cy="515902"/>
          </a:xfrm>
          <a:prstGeom prst="rect">
            <a:avLst/>
          </a:prstGeom>
          <a:solidFill>
            <a:srgbClr val="FFBF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 descr="Immagine che contiene oggetto, segnale, disegnando, tavolo&#10;&#10;Descrizione generata automaticamente">
            <a:extLst>
              <a:ext uri="{FF2B5EF4-FFF2-40B4-BE49-F238E27FC236}">
                <a16:creationId xmlns:a16="http://schemas.microsoft.com/office/drawing/2014/main" id="{931133F1-C81B-4F0B-993E-7D698D3D00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42099"/>
            <a:ext cx="520700" cy="5207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3FC3E7F-26E3-4A60-BDD2-DAED966BA32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8650" y="6438727"/>
            <a:ext cx="3314700" cy="322646"/>
          </a:xfrm>
          <a:prstGeom prst="rect">
            <a:avLst/>
          </a:prstGeom>
        </p:spPr>
      </p:pic>
      <p:pic>
        <p:nvPicPr>
          <p:cNvPr id="4" name="Elemento grafico 3">
            <a:extLst>
              <a:ext uri="{FF2B5EF4-FFF2-40B4-BE49-F238E27FC236}">
                <a16:creationId xmlns:a16="http://schemas.microsoft.com/office/drawing/2014/main" id="{05D59012-939D-4367-90A1-A6408686745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71297" y="6352264"/>
            <a:ext cx="484357" cy="47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0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7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none" spc="0">
          <a:ln w="0"/>
          <a:solidFill>
            <a:srgbClr val="FFC000"/>
          </a:solidFill>
          <a:effectLst>
            <a:outerShdw blurRad="38100" dist="63500" dir="2400000" algn="tl" rotWithShape="0">
              <a:prstClr val="black">
                <a:alpha val="74000"/>
              </a:prstClr>
            </a:outerShdw>
          </a:effectLst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350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none" spc="0">
          <a:ln w="0"/>
          <a:solidFill>
            <a:srgbClr val="FFC000"/>
          </a:solidFill>
          <a:effectLst>
            <a:outerShdw blurRad="38100" dist="63500" dir="2400000" algn="tl" rotWithShape="0">
              <a:prstClr val="black">
                <a:alpha val="74000"/>
              </a:prstClr>
            </a:outerShdw>
          </a:effectLst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elettronico, circuito&#10;&#10;Descrizione generata automaticamente">
            <a:extLst>
              <a:ext uri="{FF2B5EF4-FFF2-40B4-BE49-F238E27FC236}">
                <a16:creationId xmlns:a16="http://schemas.microsoft.com/office/drawing/2014/main" id="{3B2E6E26-C4D8-0A64-1886-45F70A689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28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3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22FF7F-0794-5045-A68C-45E136578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Prodotto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17D243-F195-EFE2-43A5-20E1F3CA6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42" y="-1634858"/>
            <a:ext cx="4239551" cy="863308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8244B45-44BD-7A35-30F4-2991274B8163}"/>
              </a:ext>
            </a:extLst>
          </p:cNvPr>
          <p:cNvSpPr txBox="1"/>
          <p:nvPr/>
        </p:nvSpPr>
        <p:spPr>
          <a:xfrm>
            <a:off x="5750170" y="2173850"/>
            <a:ext cx="570913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Membrana multistrato idro-reattiva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autoagganciante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, autoriparante e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autosigillante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per applicazioni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pre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-getto, composta da gomma EPDM e polimeri idrofili</a:t>
            </a:r>
          </a:p>
        </p:txBody>
      </p:sp>
    </p:spTree>
    <p:extLst>
      <p:ext uri="{BB962C8B-B14F-4D97-AF65-F5344CB8AC3E}">
        <p14:creationId xmlns:p14="http://schemas.microsoft.com/office/powerpoint/2010/main" val="3496187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22FF7F-0794-5045-A68C-45E136578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L’impianto produttivo</a:t>
            </a:r>
          </a:p>
        </p:txBody>
      </p:sp>
      <p:pic>
        <p:nvPicPr>
          <p:cNvPr id="4" name="Immagine 3" descr="Immagine che contiene interni, metallo&#10;&#10;Descrizione generata automaticamente">
            <a:extLst>
              <a:ext uri="{FF2B5EF4-FFF2-40B4-BE49-F238E27FC236}">
                <a16:creationId xmlns:a16="http://schemas.microsoft.com/office/drawing/2014/main" id="{BE0E7941-3821-5CA5-F7E3-DF9659929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32" y="1099039"/>
            <a:ext cx="7448789" cy="493434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CF69F8D-05C5-CEB0-C25C-D617D277CB3E}"/>
              </a:ext>
            </a:extLst>
          </p:cNvPr>
          <p:cNvSpPr txBox="1"/>
          <p:nvPr/>
        </p:nvSpPr>
        <p:spPr>
          <a:xfrm>
            <a:off x="7910819" y="1677797"/>
            <a:ext cx="3733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Impianto di estrusione composto da 3 linee di dosaggio. La complessità risiede nel processo di estrusione di 3 materiali diversi su uno spessore complessivo di 1.3mm.</a:t>
            </a:r>
          </a:p>
          <a:p>
            <a:endParaRPr lang="it-IT" dirty="0"/>
          </a:p>
          <a:p>
            <a:r>
              <a:rPr lang="it-IT" dirty="0"/>
              <a:t>L’impianto è unico al mondo</a:t>
            </a:r>
          </a:p>
        </p:txBody>
      </p:sp>
    </p:spTree>
    <p:extLst>
      <p:ext uri="{BB962C8B-B14F-4D97-AF65-F5344CB8AC3E}">
        <p14:creationId xmlns:p14="http://schemas.microsoft.com/office/powerpoint/2010/main" val="3370544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22FF7F-0794-5045-A68C-45E136578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it-IT" dirty="0">
                <a:ea typeface="Tahoma"/>
                <a:cs typeface="Tahoma"/>
              </a:rPr>
              <a:t>Il contesto</a:t>
            </a:r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1BBF02E-AB17-8542-5244-AE082B5C0C00}"/>
              </a:ext>
            </a:extLst>
          </p:cNvPr>
          <p:cNvSpPr txBox="1"/>
          <p:nvPr/>
        </p:nvSpPr>
        <p:spPr>
          <a:xfrm>
            <a:off x="7123170" y="2087656"/>
            <a:ext cx="3911082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400" dirty="0"/>
              <a:t>Le caratteristiche intrinseche del prodotto e la complessità del processo, comportano un mix di variabili (controllabili e non) che concorrono alla qualità finale del prodotto.</a:t>
            </a:r>
            <a:endParaRPr lang="it-IT" sz="1400" dirty="0">
              <a:ea typeface="Tahoma"/>
              <a:cs typeface="Tahoma"/>
            </a:endParaRPr>
          </a:p>
          <a:p>
            <a:endParaRPr lang="it-IT" sz="1400" dirty="0">
              <a:ea typeface="Tahoma"/>
              <a:cs typeface="Tahoma"/>
            </a:endParaRPr>
          </a:p>
          <a:p>
            <a:r>
              <a:rPr lang="it-IT" sz="1400" dirty="0"/>
              <a:t>Durante le prime campagne produttive, lo scarto generato si attestava al 50% della produzione totale.</a:t>
            </a:r>
            <a:endParaRPr lang="it-IT" sz="1400" dirty="0">
              <a:ea typeface="Tahoma"/>
              <a:cs typeface="Tahoma"/>
            </a:endParaRPr>
          </a:p>
          <a:p>
            <a:endParaRPr lang="it-IT" sz="1400" dirty="0">
              <a:ea typeface="Tahoma"/>
              <a:cs typeface="Tahoma"/>
            </a:endParaRPr>
          </a:p>
          <a:p>
            <a:pPr algn="ctr"/>
            <a:r>
              <a:rPr lang="it-IT" sz="1400" b="1" dirty="0"/>
              <a:t>Come governare il processo produttivo in modo tale da ottenere la miglior qualità di prodotto generando il minimo scarto?</a:t>
            </a:r>
            <a:endParaRPr lang="it-IT" sz="1400" b="1" dirty="0">
              <a:ea typeface="Tahoma"/>
              <a:cs typeface="Tahoma"/>
            </a:endParaRPr>
          </a:p>
        </p:txBody>
      </p:sp>
      <p:pic>
        <p:nvPicPr>
          <p:cNvPr id="4" name="Immagine 4" descr="Immagine che contiene interni&#10;&#10;Descrizione generata automaticamente">
            <a:extLst>
              <a:ext uri="{FF2B5EF4-FFF2-40B4-BE49-F238E27FC236}">
                <a16:creationId xmlns:a16="http://schemas.microsoft.com/office/drawing/2014/main" id="{27274321-C6D1-CE0E-EAB0-68FD2C672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597" y="1093020"/>
            <a:ext cx="3626676" cy="466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42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22FF7F-0794-5045-A68C-45E136578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Introduzione AI: da dove iniziare?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D85CF5C-75FE-E1B8-0490-7A3E42DABE33}"/>
              </a:ext>
            </a:extLst>
          </p:cNvPr>
          <p:cNvSpPr txBox="1"/>
          <p:nvPr/>
        </p:nvSpPr>
        <p:spPr>
          <a:xfrm>
            <a:off x="1182848" y="1997527"/>
            <a:ext cx="10170952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it-IT" dirty="0"/>
              <a:t>Si è scelto di prendere in considerazione i parametri di funzionamento dell'impianto</a:t>
            </a:r>
          </a:p>
          <a:p>
            <a:pPr algn="ctr"/>
            <a:endParaRPr lang="it-IT" dirty="0">
              <a:ea typeface="Tahoma"/>
              <a:cs typeface="Tahoma"/>
            </a:endParaRPr>
          </a:p>
          <a:p>
            <a:pPr algn="ctr"/>
            <a:r>
              <a:rPr lang="it-IT" dirty="0"/>
              <a:t>L'idea era di identificare, attraverso algoritmi di ML, in quali condizioni di utilizzo dell'impianto si aveva la migliore qualità del prodotto</a:t>
            </a:r>
            <a:endParaRPr lang="it-IT" dirty="0">
              <a:ea typeface="Tahoma"/>
              <a:cs typeface="Tahoma"/>
            </a:endParaRPr>
          </a:p>
          <a:p>
            <a:pPr algn="ctr"/>
            <a:endParaRPr lang="it-IT" dirty="0">
              <a:ea typeface="Tahoma"/>
              <a:cs typeface="Tahoma"/>
            </a:endParaRPr>
          </a:p>
          <a:p>
            <a:pPr algn="ctr"/>
            <a:endParaRPr lang="it-IT" dirty="0">
              <a:ea typeface="Tahoma"/>
              <a:cs typeface="Tahoma"/>
            </a:endParaRPr>
          </a:p>
          <a:p>
            <a:pPr algn="ctr"/>
            <a:r>
              <a:rPr lang="it-IT" i="1" dirty="0"/>
              <a:t>E’ importante evidenziare che l’individuazione dei parametri chiave è potuta avvenire in maniera puntuale grazie al know-how dei professionisti coinvolti nel progetto </a:t>
            </a:r>
            <a:r>
              <a:rPr lang="it-IT" i="1" dirty="0" err="1"/>
              <a:t>Amphibia</a:t>
            </a:r>
            <a:r>
              <a:rPr lang="it-IT" i="1" dirty="0"/>
              <a:t>. L’applicazione di elementi di intelligenza artificiale sarebbero stati inefficaci se non si fossero potuti individuare gli ambiti nel quale applicarli</a:t>
            </a:r>
            <a:endParaRPr lang="it-IT" sz="2400" i="1" dirty="0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91554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46645B-DD04-AD0D-5AFA-27BC07409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Definire l’area </a:t>
            </a:r>
            <a:r>
              <a:rPr lang="it-IT"/>
              <a:t>di azione: </a:t>
            </a:r>
            <a:r>
              <a:rPr lang="it-IT" dirty="0"/>
              <a:t>LA MAPPA DEI DIFETTI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AB63BA5-AD7F-F563-425B-486ABAB8A62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173956" y="1042988"/>
            <a:ext cx="9844087" cy="510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60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8666BF-E7D5-2288-2C7D-B95768F5A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it-IT" sz="2800" dirty="0">
                <a:ea typeface="+mj-lt"/>
                <a:cs typeface="+mj-lt"/>
              </a:rPr>
              <a:t>Definire l’area di azione</a:t>
            </a:r>
            <a:r>
              <a:rPr lang="it-IT" sz="2800" dirty="0">
                <a:ea typeface="Tahoma"/>
                <a:cs typeface="Tahoma"/>
              </a:rPr>
              <a:t>: I PARAMETRI DELL’IMPIANTO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BC7A5A98-FD92-A997-94BD-159344663E7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7248" y="1192213"/>
            <a:ext cx="8638615" cy="485457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C465872-715E-657E-3859-7DBD4F3F33D7}"/>
              </a:ext>
            </a:extLst>
          </p:cNvPr>
          <p:cNvSpPr txBox="1"/>
          <p:nvPr/>
        </p:nvSpPr>
        <p:spPr>
          <a:xfrm>
            <a:off x="8971124" y="1773605"/>
            <a:ext cx="3220876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320 variabili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Dosatori 		112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Testa piana	26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Estrusore		145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Calandre		32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Ambientali	6</a:t>
            </a:r>
          </a:p>
        </p:txBody>
      </p:sp>
    </p:spTree>
    <p:extLst>
      <p:ext uri="{BB962C8B-B14F-4D97-AF65-F5344CB8AC3E}">
        <p14:creationId xmlns:p14="http://schemas.microsoft.com/office/powerpoint/2010/main" val="188002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8F9319E-F897-2438-FA87-AABF712434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95" t="11002" r="10774" b="3271"/>
          <a:stretch/>
        </p:blipFill>
        <p:spPr>
          <a:xfrm>
            <a:off x="289336" y="1112971"/>
            <a:ext cx="11075430" cy="3449602"/>
          </a:xfrm>
          <a:prstGeom prst="rect">
            <a:avLst/>
          </a:prstGeom>
        </p:spPr>
      </p:pic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D865D8AA-C5D2-968E-B500-6BCCB2E4AF9C}"/>
              </a:ext>
            </a:extLst>
          </p:cNvPr>
          <p:cNvCxnSpPr>
            <a:cxnSpLocks/>
          </p:cNvCxnSpPr>
          <p:nvPr/>
        </p:nvCxnSpPr>
        <p:spPr>
          <a:xfrm>
            <a:off x="1555418" y="2300140"/>
            <a:ext cx="5674936" cy="95210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421C228-6587-295C-6701-B866B9D50617}"/>
              </a:ext>
            </a:extLst>
          </p:cNvPr>
          <p:cNvSpPr txBox="1"/>
          <p:nvPr/>
        </p:nvSpPr>
        <p:spPr>
          <a:xfrm>
            <a:off x="515578" y="4981672"/>
            <a:ext cx="2020226" cy="430887"/>
          </a:xfrm>
          <a:custGeom>
            <a:avLst/>
            <a:gdLst>
              <a:gd name="connsiteX0" fmla="*/ 0 w 2020226"/>
              <a:gd name="connsiteY0" fmla="*/ 0 h 430887"/>
              <a:gd name="connsiteX1" fmla="*/ 444450 w 2020226"/>
              <a:gd name="connsiteY1" fmla="*/ 0 h 430887"/>
              <a:gd name="connsiteX2" fmla="*/ 969708 w 2020226"/>
              <a:gd name="connsiteY2" fmla="*/ 0 h 430887"/>
              <a:gd name="connsiteX3" fmla="*/ 1474765 w 2020226"/>
              <a:gd name="connsiteY3" fmla="*/ 0 h 430887"/>
              <a:gd name="connsiteX4" fmla="*/ 2020226 w 2020226"/>
              <a:gd name="connsiteY4" fmla="*/ 0 h 430887"/>
              <a:gd name="connsiteX5" fmla="*/ 2020226 w 2020226"/>
              <a:gd name="connsiteY5" fmla="*/ 430887 h 430887"/>
              <a:gd name="connsiteX6" fmla="*/ 1535372 w 2020226"/>
              <a:gd name="connsiteY6" fmla="*/ 430887 h 430887"/>
              <a:gd name="connsiteX7" fmla="*/ 989911 w 2020226"/>
              <a:gd name="connsiteY7" fmla="*/ 430887 h 430887"/>
              <a:gd name="connsiteX8" fmla="*/ 525259 w 2020226"/>
              <a:gd name="connsiteY8" fmla="*/ 430887 h 430887"/>
              <a:gd name="connsiteX9" fmla="*/ 0 w 2020226"/>
              <a:gd name="connsiteY9" fmla="*/ 430887 h 430887"/>
              <a:gd name="connsiteX10" fmla="*/ 0 w 2020226"/>
              <a:gd name="connsiteY10" fmla="*/ 0 h 43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0226" h="430887" fill="none" extrusionOk="0">
                <a:moveTo>
                  <a:pt x="0" y="0"/>
                </a:moveTo>
                <a:cubicBezTo>
                  <a:pt x="188719" y="-43195"/>
                  <a:pt x="235989" y="17044"/>
                  <a:pt x="444450" y="0"/>
                </a:cubicBezTo>
                <a:cubicBezTo>
                  <a:pt x="652911" y="-17044"/>
                  <a:pt x="743751" y="22399"/>
                  <a:pt x="969708" y="0"/>
                </a:cubicBezTo>
                <a:cubicBezTo>
                  <a:pt x="1195665" y="-22399"/>
                  <a:pt x="1324680" y="48144"/>
                  <a:pt x="1474765" y="0"/>
                </a:cubicBezTo>
                <a:cubicBezTo>
                  <a:pt x="1624850" y="-48144"/>
                  <a:pt x="1853374" y="28785"/>
                  <a:pt x="2020226" y="0"/>
                </a:cubicBezTo>
                <a:cubicBezTo>
                  <a:pt x="2045860" y="184136"/>
                  <a:pt x="1979120" y="341273"/>
                  <a:pt x="2020226" y="430887"/>
                </a:cubicBezTo>
                <a:cubicBezTo>
                  <a:pt x="1919689" y="481043"/>
                  <a:pt x="1691522" y="384586"/>
                  <a:pt x="1535372" y="430887"/>
                </a:cubicBezTo>
                <a:cubicBezTo>
                  <a:pt x="1379222" y="477188"/>
                  <a:pt x="1220172" y="415659"/>
                  <a:pt x="989911" y="430887"/>
                </a:cubicBezTo>
                <a:cubicBezTo>
                  <a:pt x="759650" y="446115"/>
                  <a:pt x="736629" y="429965"/>
                  <a:pt x="525259" y="430887"/>
                </a:cubicBezTo>
                <a:cubicBezTo>
                  <a:pt x="313889" y="431809"/>
                  <a:pt x="256512" y="385361"/>
                  <a:pt x="0" y="430887"/>
                </a:cubicBezTo>
                <a:cubicBezTo>
                  <a:pt x="-9102" y="322982"/>
                  <a:pt x="37854" y="89161"/>
                  <a:pt x="0" y="0"/>
                </a:cubicBezTo>
                <a:close/>
              </a:path>
              <a:path w="2020226" h="430887" stroke="0" extrusionOk="0">
                <a:moveTo>
                  <a:pt x="0" y="0"/>
                </a:moveTo>
                <a:cubicBezTo>
                  <a:pt x="138507" y="-52595"/>
                  <a:pt x="357807" y="24759"/>
                  <a:pt x="545461" y="0"/>
                </a:cubicBezTo>
                <a:cubicBezTo>
                  <a:pt x="733115" y="-24759"/>
                  <a:pt x="867320" y="16165"/>
                  <a:pt x="1030315" y="0"/>
                </a:cubicBezTo>
                <a:cubicBezTo>
                  <a:pt x="1193310" y="-16165"/>
                  <a:pt x="1382635" y="22866"/>
                  <a:pt x="1515170" y="0"/>
                </a:cubicBezTo>
                <a:cubicBezTo>
                  <a:pt x="1647705" y="-22866"/>
                  <a:pt x="1899431" y="59327"/>
                  <a:pt x="2020226" y="0"/>
                </a:cubicBezTo>
                <a:cubicBezTo>
                  <a:pt x="2040858" y="197473"/>
                  <a:pt x="1984034" y="267461"/>
                  <a:pt x="2020226" y="430887"/>
                </a:cubicBezTo>
                <a:cubicBezTo>
                  <a:pt x="1805494" y="461136"/>
                  <a:pt x="1654742" y="411732"/>
                  <a:pt x="1515170" y="430887"/>
                </a:cubicBezTo>
                <a:cubicBezTo>
                  <a:pt x="1375598" y="450042"/>
                  <a:pt x="1231685" y="418207"/>
                  <a:pt x="969708" y="430887"/>
                </a:cubicBezTo>
                <a:cubicBezTo>
                  <a:pt x="707731" y="443567"/>
                  <a:pt x="567884" y="386464"/>
                  <a:pt x="444450" y="430887"/>
                </a:cubicBezTo>
                <a:cubicBezTo>
                  <a:pt x="321016" y="475310"/>
                  <a:pt x="99158" y="394846"/>
                  <a:pt x="0" y="430887"/>
                </a:cubicBezTo>
                <a:cubicBezTo>
                  <a:pt x="-20628" y="272106"/>
                  <a:pt x="21928" y="126762"/>
                  <a:pt x="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84505801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chemeClr val="bg1"/>
                </a:solidFill>
              </a:rPr>
              <a:t>Inizio derive</a:t>
            </a:r>
          </a:p>
        </p:txBody>
      </p:sp>
      <p:sp>
        <p:nvSpPr>
          <p:cNvPr id="3" name="Freccia in giù 2">
            <a:extLst>
              <a:ext uri="{FF2B5EF4-FFF2-40B4-BE49-F238E27FC236}">
                <a16:creationId xmlns:a16="http://schemas.microsoft.com/office/drawing/2014/main" id="{EB91F3F3-A5FB-AF24-B96A-6D4CF8C2C6E2}"/>
              </a:ext>
            </a:extLst>
          </p:cNvPr>
          <p:cNvSpPr/>
          <p:nvPr/>
        </p:nvSpPr>
        <p:spPr>
          <a:xfrm>
            <a:off x="1385736" y="4562573"/>
            <a:ext cx="273377" cy="36933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AF633AD-EAF4-6411-F14A-AAB20A0E0D6F}"/>
              </a:ext>
            </a:extLst>
          </p:cNvPr>
          <p:cNvSpPr txBox="1"/>
          <p:nvPr/>
        </p:nvSpPr>
        <p:spPr>
          <a:xfrm>
            <a:off x="6217505" y="4981672"/>
            <a:ext cx="2624842" cy="430887"/>
          </a:xfrm>
          <a:custGeom>
            <a:avLst/>
            <a:gdLst>
              <a:gd name="connsiteX0" fmla="*/ 0 w 2624842"/>
              <a:gd name="connsiteY0" fmla="*/ 0 h 430887"/>
              <a:gd name="connsiteX1" fmla="*/ 577465 w 2624842"/>
              <a:gd name="connsiteY1" fmla="*/ 0 h 430887"/>
              <a:gd name="connsiteX2" fmla="*/ 1049937 w 2624842"/>
              <a:gd name="connsiteY2" fmla="*/ 0 h 430887"/>
              <a:gd name="connsiteX3" fmla="*/ 1627402 w 2624842"/>
              <a:gd name="connsiteY3" fmla="*/ 0 h 430887"/>
              <a:gd name="connsiteX4" fmla="*/ 2624842 w 2624842"/>
              <a:gd name="connsiteY4" fmla="*/ 0 h 430887"/>
              <a:gd name="connsiteX5" fmla="*/ 2624842 w 2624842"/>
              <a:gd name="connsiteY5" fmla="*/ 430887 h 430887"/>
              <a:gd name="connsiteX6" fmla="*/ 2047377 w 2624842"/>
              <a:gd name="connsiteY6" fmla="*/ 430887 h 430887"/>
              <a:gd name="connsiteX7" fmla="*/ 1601154 w 2624842"/>
              <a:gd name="connsiteY7" fmla="*/ 430887 h 430887"/>
              <a:gd name="connsiteX8" fmla="*/ 1076185 w 2624842"/>
              <a:gd name="connsiteY8" fmla="*/ 430887 h 430887"/>
              <a:gd name="connsiteX9" fmla="*/ 603714 w 2624842"/>
              <a:gd name="connsiteY9" fmla="*/ 430887 h 430887"/>
              <a:gd name="connsiteX10" fmla="*/ 0 w 2624842"/>
              <a:gd name="connsiteY10" fmla="*/ 430887 h 430887"/>
              <a:gd name="connsiteX11" fmla="*/ 0 w 2624842"/>
              <a:gd name="connsiteY11" fmla="*/ 0 h 43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24842" h="430887" fill="none" extrusionOk="0">
                <a:moveTo>
                  <a:pt x="0" y="0"/>
                </a:moveTo>
                <a:cubicBezTo>
                  <a:pt x="179135" y="-26638"/>
                  <a:pt x="434229" y="41266"/>
                  <a:pt x="577465" y="0"/>
                </a:cubicBezTo>
                <a:cubicBezTo>
                  <a:pt x="720701" y="-41266"/>
                  <a:pt x="914905" y="31116"/>
                  <a:pt x="1049937" y="0"/>
                </a:cubicBezTo>
                <a:cubicBezTo>
                  <a:pt x="1184969" y="-31116"/>
                  <a:pt x="1496815" y="17427"/>
                  <a:pt x="1627402" y="0"/>
                </a:cubicBezTo>
                <a:cubicBezTo>
                  <a:pt x="1757989" y="-17427"/>
                  <a:pt x="2420992" y="62128"/>
                  <a:pt x="2624842" y="0"/>
                </a:cubicBezTo>
                <a:cubicBezTo>
                  <a:pt x="2648961" y="192958"/>
                  <a:pt x="2577308" y="247232"/>
                  <a:pt x="2624842" y="430887"/>
                </a:cubicBezTo>
                <a:cubicBezTo>
                  <a:pt x="2504436" y="457459"/>
                  <a:pt x="2222118" y="419361"/>
                  <a:pt x="2047377" y="430887"/>
                </a:cubicBezTo>
                <a:cubicBezTo>
                  <a:pt x="1872637" y="442413"/>
                  <a:pt x="1806632" y="400496"/>
                  <a:pt x="1601154" y="430887"/>
                </a:cubicBezTo>
                <a:cubicBezTo>
                  <a:pt x="1395676" y="461278"/>
                  <a:pt x="1299546" y="385470"/>
                  <a:pt x="1076185" y="430887"/>
                </a:cubicBezTo>
                <a:cubicBezTo>
                  <a:pt x="852824" y="476304"/>
                  <a:pt x="713478" y="376306"/>
                  <a:pt x="603714" y="430887"/>
                </a:cubicBezTo>
                <a:cubicBezTo>
                  <a:pt x="493950" y="485468"/>
                  <a:pt x="145294" y="371363"/>
                  <a:pt x="0" y="430887"/>
                </a:cubicBezTo>
                <a:cubicBezTo>
                  <a:pt x="-32320" y="310892"/>
                  <a:pt x="10887" y="169268"/>
                  <a:pt x="0" y="0"/>
                </a:cubicBezTo>
                <a:close/>
              </a:path>
              <a:path w="2624842" h="430887" stroke="0" extrusionOk="0">
                <a:moveTo>
                  <a:pt x="0" y="0"/>
                </a:moveTo>
                <a:cubicBezTo>
                  <a:pt x="171113" y="-22800"/>
                  <a:pt x="437934" y="57865"/>
                  <a:pt x="577465" y="0"/>
                </a:cubicBezTo>
                <a:cubicBezTo>
                  <a:pt x="716996" y="-57865"/>
                  <a:pt x="916636" y="26261"/>
                  <a:pt x="1076185" y="0"/>
                </a:cubicBezTo>
                <a:cubicBezTo>
                  <a:pt x="1235734" y="-26261"/>
                  <a:pt x="1397015" y="42238"/>
                  <a:pt x="1574905" y="0"/>
                </a:cubicBezTo>
                <a:cubicBezTo>
                  <a:pt x="1752795" y="-42238"/>
                  <a:pt x="1923363" y="40474"/>
                  <a:pt x="2126122" y="0"/>
                </a:cubicBezTo>
                <a:cubicBezTo>
                  <a:pt x="2328881" y="-40474"/>
                  <a:pt x="2422229" y="23284"/>
                  <a:pt x="2624842" y="0"/>
                </a:cubicBezTo>
                <a:cubicBezTo>
                  <a:pt x="2644891" y="140304"/>
                  <a:pt x="2583961" y="277698"/>
                  <a:pt x="2624842" y="430887"/>
                </a:cubicBezTo>
                <a:cubicBezTo>
                  <a:pt x="2351274" y="465269"/>
                  <a:pt x="2252652" y="429631"/>
                  <a:pt x="2047377" y="430887"/>
                </a:cubicBezTo>
                <a:cubicBezTo>
                  <a:pt x="1842103" y="432143"/>
                  <a:pt x="1632484" y="395693"/>
                  <a:pt x="1496160" y="430887"/>
                </a:cubicBezTo>
                <a:cubicBezTo>
                  <a:pt x="1359836" y="466081"/>
                  <a:pt x="1148762" y="390449"/>
                  <a:pt x="1049937" y="430887"/>
                </a:cubicBezTo>
                <a:cubicBezTo>
                  <a:pt x="951112" y="471325"/>
                  <a:pt x="727441" y="397996"/>
                  <a:pt x="577465" y="430887"/>
                </a:cubicBezTo>
                <a:cubicBezTo>
                  <a:pt x="427489" y="463778"/>
                  <a:pt x="170095" y="424400"/>
                  <a:pt x="0" y="430887"/>
                </a:cubicBezTo>
                <a:cubicBezTo>
                  <a:pt x="-35718" y="276761"/>
                  <a:pt x="22804" y="157969"/>
                  <a:pt x="0" y="0"/>
                </a:cubicBezTo>
                <a:close/>
              </a:path>
            </a:pathLst>
          </a:custGeom>
          <a:solidFill>
            <a:srgbClr val="7030A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84505801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chemeClr val="bg1"/>
                </a:solidFill>
              </a:rPr>
              <a:t>Presenza difetti</a:t>
            </a: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12CD79A3-AD45-CD74-4F78-FA8ADC7D3F10}"/>
              </a:ext>
            </a:extLst>
          </p:cNvPr>
          <p:cNvSpPr/>
          <p:nvPr/>
        </p:nvSpPr>
        <p:spPr>
          <a:xfrm>
            <a:off x="7090270" y="4530307"/>
            <a:ext cx="273377" cy="36933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pentagono 8">
            <a:extLst>
              <a:ext uri="{FF2B5EF4-FFF2-40B4-BE49-F238E27FC236}">
                <a16:creationId xmlns:a16="http://schemas.microsoft.com/office/drawing/2014/main" id="{32A7945B-0C14-E4A0-BF96-46F0570C576C}"/>
              </a:ext>
            </a:extLst>
          </p:cNvPr>
          <p:cNvSpPr/>
          <p:nvPr/>
        </p:nvSpPr>
        <p:spPr>
          <a:xfrm>
            <a:off x="2733768" y="5009955"/>
            <a:ext cx="3318235" cy="300648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2,5 h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94EF2C9-72D7-4C44-9652-776EA53E6586}"/>
              </a:ext>
            </a:extLst>
          </p:cNvPr>
          <p:cNvSpPr txBox="1"/>
          <p:nvPr/>
        </p:nvSpPr>
        <p:spPr>
          <a:xfrm>
            <a:off x="7131806" y="5503696"/>
            <a:ext cx="1954095" cy="769441"/>
          </a:xfrm>
          <a:custGeom>
            <a:avLst/>
            <a:gdLst>
              <a:gd name="connsiteX0" fmla="*/ 0 w 1954095"/>
              <a:gd name="connsiteY0" fmla="*/ 0 h 769441"/>
              <a:gd name="connsiteX1" fmla="*/ 527606 w 1954095"/>
              <a:gd name="connsiteY1" fmla="*/ 0 h 769441"/>
              <a:gd name="connsiteX2" fmla="*/ 977048 w 1954095"/>
              <a:gd name="connsiteY2" fmla="*/ 0 h 769441"/>
              <a:gd name="connsiteX3" fmla="*/ 1504653 w 1954095"/>
              <a:gd name="connsiteY3" fmla="*/ 0 h 769441"/>
              <a:gd name="connsiteX4" fmla="*/ 1954095 w 1954095"/>
              <a:gd name="connsiteY4" fmla="*/ 0 h 769441"/>
              <a:gd name="connsiteX5" fmla="*/ 1954095 w 1954095"/>
              <a:gd name="connsiteY5" fmla="*/ 384721 h 769441"/>
              <a:gd name="connsiteX6" fmla="*/ 1954095 w 1954095"/>
              <a:gd name="connsiteY6" fmla="*/ 769441 h 769441"/>
              <a:gd name="connsiteX7" fmla="*/ 1426489 w 1954095"/>
              <a:gd name="connsiteY7" fmla="*/ 769441 h 769441"/>
              <a:gd name="connsiteX8" fmla="*/ 937966 w 1954095"/>
              <a:gd name="connsiteY8" fmla="*/ 769441 h 769441"/>
              <a:gd name="connsiteX9" fmla="*/ 488524 w 1954095"/>
              <a:gd name="connsiteY9" fmla="*/ 769441 h 769441"/>
              <a:gd name="connsiteX10" fmla="*/ 0 w 1954095"/>
              <a:gd name="connsiteY10" fmla="*/ 769441 h 769441"/>
              <a:gd name="connsiteX11" fmla="*/ 0 w 1954095"/>
              <a:gd name="connsiteY11" fmla="*/ 400109 h 769441"/>
              <a:gd name="connsiteX12" fmla="*/ 0 w 1954095"/>
              <a:gd name="connsiteY12" fmla="*/ 0 h 76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54095" h="769441" fill="none" extrusionOk="0">
                <a:moveTo>
                  <a:pt x="0" y="0"/>
                </a:moveTo>
                <a:cubicBezTo>
                  <a:pt x="238022" y="-59557"/>
                  <a:pt x="418117" y="41621"/>
                  <a:pt x="527606" y="0"/>
                </a:cubicBezTo>
                <a:cubicBezTo>
                  <a:pt x="637095" y="-41621"/>
                  <a:pt x="796163" y="29053"/>
                  <a:pt x="977048" y="0"/>
                </a:cubicBezTo>
                <a:cubicBezTo>
                  <a:pt x="1157933" y="-29053"/>
                  <a:pt x="1299940" y="7352"/>
                  <a:pt x="1504653" y="0"/>
                </a:cubicBezTo>
                <a:cubicBezTo>
                  <a:pt x="1709367" y="-7352"/>
                  <a:pt x="1822577" y="15906"/>
                  <a:pt x="1954095" y="0"/>
                </a:cubicBezTo>
                <a:cubicBezTo>
                  <a:pt x="1987980" y="191175"/>
                  <a:pt x="1909536" y="224444"/>
                  <a:pt x="1954095" y="384721"/>
                </a:cubicBezTo>
                <a:cubicBezTo>
                  <a:pt x="1998654" y="544998"/>
                  <a:pt x="1927050" y="583630"/>
                  <a:pt x="1954095" y="769441"/>
                </a:cubicBezTo>
                <a:cubicBezTo>
                  <a:pt x="1844173" y="771149"/>
                  <a:pt x="1630366" y="764241"/>
                  <a:pt x="1426489" y="769441"/>
                </a:cubicBezTo>
                <a:cubicBezTo>
                  <a:pt x="1222612" y="774641"/>
                  <a:pt x="1066661" y="760928"/>
                  <a:pt x="937966" y="769441"/>
                </a:cubicBezTo>
                <a:cubicBezTo>
                  <a:pt x="809271" y="777954"/>
                  <a:pt x="652518" y="729861"/>
                  <a:pt x="488524" y="769441"/>
                </a:cubicBezTo>
                <a:cubicBezTo>
                  <a:pt x="324530" y="809021"/>
                  <a:pt x="117406" y="760949"/>
                  <a:pt x="0" y="769441"/>
                </a:cubicBezTo>
                <a:cubicBezTo>
                  <a:pt x="-18387" y="683929"/>
                  <a:pt x="37954" y="564896"/>
                  <a:pt x="0" y="400109"/>
                </a:cubicBezTo>
                <a:cubicBezTo>
                  <a:pt x="-37954" y="235322"/>
                  <a:pt x="13374" y="143469"/>
                  <a:pt x="0" y="0"/>
                </a:cubicBezTo>
                <a:close/>
              </a:path>
              <a:path w="1954095" h="769441" stroke="0" extrusionOk="0">
                <a:moveTo>
                  <a:pt x="0" y="0"/>
                </a:moveTo>
                <a:cubicBezTo>
                  <a:pt x="110708" y="-33111"/>
                  <a:pt x="387368" y="5748"/>
                  <a:pt x="527606" y="0"/>
                </a:cubicBezTo>
                <a:cubicBezTo>
                  <a:pt x="667844" y="-5748"/>
                  <a:pt x="889054" y="1978"/>
                  <a:pt x="996588" y="0"/>
                </a:cubicBezTo>
                <a:cubicBezTo>
                  <a:pt x="1104122" y="-1978"/>
                  <a:pt x="1334967" y="50186"/>
                  <a:pt x="1465571" y="0"/>
                </a:cubicBezTo>
                <a:cubicBezTo>
                  <a:pt x="1596175" y="-50186"/>
                  <a:pt x="1830366" y="43675"/>
                  <a:pt x="1954095" y="0"/>
                </a:cubicBezTo>
                <a:cubicBezTo>
                  <a:pt x="1990386" y="165743"/>
                  <a:pt x="1933468" y="229829"/>
                  <a:pt x="1954095" y="369332"/>
                </a:cubicBezTo>
                <a:cubicBezTo>
                  <a:pt x="1974722" y="508835"/>
                  <a:pt x="1931238" y="641999"/>
                  <a:pt x="1954095" y="769441"/>
                </a:cubicBezTo>
                <a:cubicBezTo>
                  <a:pt x="1801146" y="772489"/>
                  <a:pt x="1561406" y="714059"/>
                  <a:pt x="1426489" y="769441"/>
                </a:cubicBezTo>
                <a:cubicBezTo>
                  <a:pt x="1291572" y="824823"/>
                  <a:pt x="1133683" y="743172"/>
                  <a:pt x="918425" y="769441"/>
                </a:cubicBezTo>
                <a:cubicBezTo>
                  <a:pt x="703167" y="795710"/>
                  <a:pt x="602594" y="769181"/>
                  <a:pt x="488524" y="769441"/>
                </a:cubicBezTo>
                <a:cubicBezTo>
                  <a:pt x="374454" y="769701"/>
                  <a:pt x="195826" y="764836"/>
                  <a:pt x="0" y="769441"/>
                </a:cubicBezTo>
                <a:cubicBezTo>
                  <a:pt x="-39703" y="623840"/>
                  <a:pt x="7447" y="529449"/>
                  <a:pt x="0" y="392415"/>
                </a:cubicBezTo>
                <a:cubicBezTo>
                  <a:pt x="-7447" y="255381"/>
                  <a:pt x="46305" y="137869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84505801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chemeClr val="bg1"/>
                </a:solidFill>
              </a:rPr>
              <a:t>Rottura componente</a:t>
            </a:r>
          </a:p>
        </p:txBody>
      </p:sp>
      <p:sp>
        <p:nvSpPr>
          <p:cNvPr id="12" name="Freccia a pentagono 11">
            <a:extLst>
              <a:ext uri="{FF2B5EF4-FFF2-40B4-BE49-F238E27FC236}">
                <a16:creationId xmlns:a16="http://schemas.microsoft.com/office/drawing/2014/main" id="{B6B46623-DFE7-09A5-7BB1-EE6CF57C4329}"/>
              </a:ext>
            </a:extLst>
          </p:cNvPr>
          <p:cNvSpPr/>
          <p:nvPr/>
        </p:nvSpPr>
        <p:spPr>
          <a:xfrm>
            <a:off x="2733769" y="5676538"/>
            <a:ext cx="4356501" cy="300648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X gg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85F1F4A-695B-2849-1B99-97930EB4E9DA}"/>
              </a:ext>
            </a:extLst>
          </p:cNvPr>
          <p:cNvSpPr/>
          <p:nvPr/>
        </p:nvSpPr>
        <p:spPr>
          <a:xfrm rot="546435">
            <a:off x="3392938" y="2401201"/>
            <a:ext cx="2530831" cy="352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C00000"/>
                </a:solidFill>
              </a:rPr>
              <a:t>Deriva segnale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A512755-DB96-FF15-CA08-9F5745F503AC}"/>
              </a:ext>
            </a:extLst>
          </p:cNvPr>
          <p:cNvSpPr txBox="1"/>
          <p:nvPr/>
        </p:nvSpPr>
        <p:spPr>
          <a:xfrm>
            <a:off x="9051173" y="4855449"/>
            <a:ext cx="2959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</a:rPr>
              <a:t>Analisi predittiva della qualità del prodotto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639DC2B-E89D-E5B0-5219-AB24716E391C}"/>
              </a:ext>
            </a:extLst>
          </p:cNvPr>
          <p:cNvSpPr txBox="1"/>
          <p:nvPr/>
        </p:nvSpPr>
        <p:spPr>
          <a:xfrm>
            <a:off x="9051173" y="5626806"/>
            <a:ext cx="3140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</a:rPr>
              <a:t>Manutenzione predittiva dell’impianto</a:t>
            </a:r>
          </a:p>
        </p:txBody>
      </p:sp>
      <p:sp>
        <p:nvSpPr>
          <p:cNvPr id="14" name="Titolo 13">
            <a:extLst>
              <a:ext uri="{FF2B5EF4-FFF2-40B4-BE49-F238E27FC236}">
                <a16:creationId xmlns:a16="http://schemas.microsoft.com/office/drawing/2014/main" id="{B6D4F6A1-5AAF-6705-09A2-32167407B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Lo sviluppo: correlazione delle variabili</a:t>
            </a:r>
          </a:p>
        </p:txBody>
      </p:sp>
    </p:spTree>
    <p:extLst>
      <p:ext uri="{BB962C8B-B14F-4D97-AF65-F5344CB8AC3E}">
        <p14:creationId xmlns:p14="http://schemas.microsoft.com/office/powerpoint/2010/main" val="340320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9" grpId="0" animBg="1"/>
      <p:bldP spid="10" grpId="0" animBg="1"/>
      <p:bldP spid="12" grpId="0" animBg="1"/>
      <p:bldP spid="7" grpId="0"/>
      <p:bldP spid="8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F4D1886-AF83-7277-98BD-556C353A4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105135"/>
            <a:ext cx="7162800" cy="519030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F56B621-94C1-65CE-4E88-346913F81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SISTEMA DI INTELLIGENZA ARTIFICIALE</a:t>
            </a:r>
          </a:p>
        </p:txBody>
      </p:sp>
    </p:spTree>
    <p:extLst>
      <p:ext uri="{BB962C8B-B14F-4D97-AF65-F5344CB8AC3E}">
        <p14:creationId xmlns:p14="http://schemas.microsoft.com/office/powerpoint/2010/main" val="1305266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26E970B9-5B7E-6535-B2DE-E47033BDA9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8" t="415" r="3279" b="1315"/>
          <a:stretch/>
        </p:blipFill>
        <p:spPr>
          <a:xfrm>
            <a:off x="1137423" y="1078128"/>
            <a:ext cx="9846527" cy="4971003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3D255DE8-5D56-0C95-CEE9-05D64AB1884B}"/>
              </a:ext>
            </a:extLst>
          </p:cNvPr>
          <p:cNvSpPr/>
          <p:nvPr/>
        </p:nvSpPr>
        <p:spPr>
          <a:xfrm>
            <a:off x="6566293" y="2997201"/>
            <a:ext cx="2194350" cy="722712"/>
          </a:xfrm>
          <a:custGeom>
            <a:avLst/>
            <a:gdLst>
              <a:gd name="connsiteX0" fmla="*/ 0 w 2194350"/>
              <a:gd name="connsiteY0" fmla="*/ 0 h 722712"/>
              <a:gd name="connsiteX1" fmla="*/ 504701 w 2194350"/>
              <a:gd name="connsiteY1" fmla="*/ 0 h 722712"/>
              <a:gd name="connsiteX2" fmla="*/ 987458 w 2194350"/>
              <a:gd name="connsiteY2" fmla="*/ 0 h 722712"/>
              <a:gd name="connsiteX3" fmla="*/ 1536045 w 2194350"/>
              <a:gd name="connsiteY3" fmla="*/ 0 h 722712"/>
              <a:gd name="connsiteX4" fmla="*/ 2194350 w 2194350"/>
              <a:gd name="connsiteY4" fmla="*/ 0 h 722712"/>
              <a:gd name="connsiteX5" fmla="*/ 2194350 w 2194350"/>
              <a:gd name="connsiteY5" fmla="*/ 354129 h 722712"/>
              <a:gd name="connsiteX6" fmla="*/ 2194350 w 2194350"/>
              <a:gd name="connsiteY6" fmla="*/ 722712 h 722712"/>
              <a:gd name="connsiteX7" fmla="*/ 1711593 w 2194350"/>
              <a:gd name="connsiteY7" fmla="*/ 722712 h 722712"/>
              <a:gd name="connsiteX8" fmla="*/ 1184949 w 2194350"/>
              <a:gd name="connsiteY8" fmla="*/ 722712 h 722712"/>
              <a:gd name="connsiteX9" fmla="*/ 658305 w 2194350"/>
              <a:gd name="connsiteY9" fmla="*/ 722712 h 722712"/>
              <a:gd name="connsiteX10" fmla="*/ 0 w 2194350"/>
              <a:gd name="connsiteY10" fmla="*/ 722712 h 722712"/>
              <a:gd name="connsiteX11" fmla="*/ 0 w 2194350"/>
              <a:gd name="connsiteY11" fmla="*/ 375810 h 722712"/>
              <a:gd name="connsiteX12" fmla="*/ 0 w 2194350"/>
              <a:gd name="connsiteY12" fmla="*/ 0 h 72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94350" h="722712" fill="none" extrusionOk="0">
                <a:moveTo>
                  <a:pt x="0" y="0"/>
                </a:moveTo>
                <a:cubicBezTo>
                  <a:pt x="246267" y="-45858"/>
                  <a:pt x="352363" y="60037"/>
                  <a:pt x="504701" y="0"/>
                </a:cubicBezTo>
                <a:cubicBezTo>
                  <a:pt x="657039" y="-60037"/>
                  <a:pt x="868382" y="3648"/>
                  <a:pt x="987458" y="0"/>
                </a:cubicBezTo>
                <a:cubicBezTo>
                  <a:pt x="1106534" y="-3648"/>
                  <a:pt x="1385656" y="26020"/>
                  <a:pt x="1536045" y="0"/>
                </a:cubicBezTo>
                <a:cubicBezTo>
                  <a:pt x="1686434" y="-26020"/>
                  <a:pt x="1975034" y="78268"/>
                  <a:pt x="2194350" y="0"/>
                </a:cubicBezTo>
                <a:cubicBezTo>
                  <a:pt x="2234405" y="162012"/>
                  <a:pt x="2189961" y="231863"/>
                  <a:pt x="2194350" y="354129"/>
                </a:cubicBezTo>
                <a:cubicBezTo>
                  <a:pt x="2198739" y="476395"/>
                  <a:pt x="2180710" y="543134"/>
                  <a:pt x="2194350" y="722712"/>
                </a:cubicBezTo>
                <a:cubicBezTo>
                  <a:pt x="1993221" y="752921"/>
                  <a:pt x="1851261" y="686349"/>
                  <a:pt x="1711593" y="722712"/>
                </a:cubicBezTo>
                <a:cubicBezTo>
                  <a:pt x="1571925" y="759075"/>
                  <a:pt x="1393195" y="667983"/>
                  <a:pt x="1184949" y="722712"/>
                </a:cubicBezTo>
                <a:cubicBezTo>
                  <a:pt x="976703" y="777441"/>
                  <a:pt x="920191" y="695587"/>
                  <a:pt x="658305" y="722712"/>
                </a:cubicBezTo>
                <a:cubicBezTo>
                  <a:pt x="396419" y="749837"/>
                  <a:pt x="252697" y="720574"/>
                  <a:pt x="0" y="722712"/>
                </a:cubicBezTo>
                <a:cubicBezTo>
                  <a:pt x="-8680" y="630622"/>
                  <a:pt x="5057" y="470428"/>
                  <a:pt x="0" y="375810"/>
                </a:cubicBezTo>
                <a:cubicBezTo>
                  <a:pt x="-5057" y="281192"/>
                  <a:pt x="44465" y="174563"/>
                  <a:pt x="0" y="0"/>
                </a:cubicBezTo>
                <a:close/>
              </a:path>
              <a:path w="2194350" h="722712" stroke="0" extrusionOk="0">
                <a:moveTo>
                  <a:pt x="0" y="0"/>
                </a:moveTo>
                <a:cubicBezTo>
                  <a:pt x="132036" y="-10069"/>
                  <a:pt x="282912" y="11332"/>
                  <a:pt x="548588" y="0"/>
                </a:cubicBezTo>
                <a:cubicBezTo>
                  <a:pt x="814264" y="-11332"/>
                  <a:pt x="868183" y="54561"/>
                  <a:pt x="1119119" y="0"/>
                </a:cubicBezTo>
                <a:cubicBezTo>
                  <a:pt x="1370055" y="-54561"/>
                  <a:pt x="1547902" y="15686"/>
                  <a:pt x="1667706" y="0"/>
                </a:cubicBezTo>
                <a:cubicBezTo>
                  <a:pt x="1787510" y="-15686"/>
                  <a:pt x="2002358" y="19651"/>
                  <a:pt x="2194350" y="0"/>
                </a:cubicBezTo>
                <a:cubicBezTo>
                  <a:pt x="2223928" y="122214"/>
                  <a:pt x="2159854" y="175901"/>
                  <a:pt x="2194350" y="339675"/>
                </a:cubicBezTo>
                <a:cubicBezTo>
                  <a:pt x="2228846" y="503449"/>
                  <a:pt x="2161293" y="556364"/>
                  <a:pt x="2194350" y="722712"/>
                </a:cubicBezTo>
                <a:cubicBezTo>
                  <a:pt x="1967562" y="737408"/>
                  <a:pt x="1812121" y="687028"/>
                  <a:pt x="1601876" y="722712"/>
                </a:cubicBezTo>
                <a:cubicBezTo>
                  <a:pt x="1391631" y="758396"/>
                  <a:pt x="1357600" y="670259"/>
                  <a:pt x="1119119" y="722712"/>
                </a:cubicBezTo>
                <a:cubicBezTo>
                  <a:pt x="880638" y="775165"/>
                  <a:pt x="791500" y="717917"/>
                  <a:pt x="570531" y="722712"/>
                </a:cubicBezTo>
                <a:cubicBezTo>
                  <a:pt x="349562" y="727507"/>
                  <a:pt x="198776" y="668248"/>
                  <a:pt x="0" y="722712"/>
                </a:cubicBezTo>
                <a:cubicBezTo>
                  <a:pt x="-30208" y="649217"/>
                  <a:pt x="34223" y="509704"/>
                  <a:pt x="0" y="368583"/>
                </a:cubicBezTo>
                <a:cubicBezTo>
                  <a:pt x="-34223" y="227462"/>
                  <a:pt x="8913" y="16077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2870380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/>
              <a:t>Introduzione ADA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8D5F9C9-D85E-A277-9386-8487604E4583}"/>
              </a:ext>
            </a:extLst>
          </p:cNvPr>
          <p:cNvSpPr/>
          <p:nvPr/>
        </p:nvSpPr>
        <p:spPr>
          <a:xfrm>
            <a:off x="8229600" y="1349608"/>
            <a:ext cx="2562651" cy="329938"/>
          </a:xfrm>
          <a:custGeom>
            <a:avLst/>
            <a:gdLst>
              <a:gd name="connsiteX0" fmla="*/ 0 w 2562651"/>
              <a:gd name="connsiteY0" fmla="*/ 0 h 329938"/>
              <a:gd name="connsiteX1" fmla="*/ 435651 w 2562651"/>
              <a:gd name="connsiteY1" fmla="*/ 0 h 329938"/>
              <a:gd name="connsiteX2" fmla="*/ 896928 w 2562651"/>
              <a:gd name="connsiteY2" fmla="*/ 0 h 329938"/>
              <a:gd name="connsiteX3" fmla="*/ 1383832 w 2562651"/>
              <a:gd name="connsiteY3" fmla="*/ 0 h 329938"/>
              <a:gd name="connsiteX4" fmla="*/ 1845109 w 2562651"/>
              <a:gd name="connsiteY4" fmla="*/ 0 h 329938"/>
              <a:gd name="connsiteX5" fmla="*/ 2562651 w 2562651"/>
              <a:gd name="connsiteY5" fmla="*/ 0 h 329938"/>
              <a:gd name="connsiteX6" fmla="*/ 2562651 w 2562651"/>
              <a:gd name="connsiteY6" fmla="*/ 329938 h 329938"/>
              <a:gd name="connsiteX7" fmla="*/ 2050121 w 2562651"/>
              <a:gd name="connsiteY7" fmla="*/ 329938 h 329938"/>
              <a:gd name="connsiteX8" fmla="*/ 1537591 w 2562651"/>
              <a:gd name="connsiteY8" fmla="*/ 329938 h 329938"/>
              <a:gd name="connsiteX9" fmla="*/ 1076313 w 2562651"/>
              <a:gd name="connsiteY9" fmla="*/ 329938 h 329938"/>
              <a:gd name="connsiteX10" fmla="*/ 538157 w 2562651"/>
              <a:gd name="connsiteY10" fmla="*/ 329938 h 329938"/>
              <a:gd name="connsiteX11" fmla="*/ 0 w 2562651"/>
              <a:gd name="connsiteY11" fmla="*/ 329938 h 329938"/>
              <a:gd name="connsiteX12" fmla="*/ 0 w 2562651"/>
              <a:gd name="connsiteY12" fmla="*/ 0 h 32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62651" h="329938" fill="none" extrusionOk="0">
                <a:moveTo>
                  <a:pt x="0" y="0"/>
                </a:moveTo>
                <a:cubicBezTo>
                  <a:pt x="140282" y="-17848"/>
                  <a:pt x="301628" y="37819"/>
                  <a:pt x="435651" y="0"/>
                </a:cubicBezTo>
                <a:cubicBezTo>
                  <a:pt x="569674" y="-37819"/>
                  <a:pt x="745143" y="37295"/>
                  <a:pt x="896928" y="0"/>
                </a:cubicBezTo>
                <a:cubicBezTo>
                  <a:pt x="1048713" y="-37295"/>
                  <a:pt x="1237819" y="11244"/>
                  <a:pt x="1383832" y="0"/>
                </a:cubicBezTo>
                <a:cubicBezTo>
                  <a:pt x="1529845" y="-11244"/>
                  <a:pt x="1690274" y="31971"/>
                  <a:pt x="1845109" y="0"/>
                </a:cubicBezTo>
                <a:cubicBezTo>
                  <a:pt x="1999944" y="-31971"/>
                  <a:pt x="2353229" y="29385"/>
                  <a:pt x="2562651" y="0"/>
                </a:cubicBezTo>
                <a:cubicBezTo>
                  <a:pt x="2572046" y="138833"/>
                  <a:pt x="2531024" y="201780"/>
                  <a:pt x="2562651" y="329938"/>
                </a:cubicBezTo>
                <a:cubicBezTo>
                  <a:pt x="2442516" y="346633"/>
                  <a:pt x="2224932" y="290254"/>
                  <a:pt x="2050121" y="329938"/>
                </a:cubicBezTo>
                <a:cubicBezTo>
                  <a:pt x="1875310" y="369622"/>
                  <a:pt x="1722797" y="301245"/>
                  <a:pt x="1537591" y="329938"/>
                </a:cubicBezTo>
                <a:cubicBezTo>
                  <a:pt x="1352385" y="358631"/>
                  <a:pt x="1194615" y="306786"/>
                  <a:pt x="1076313" y="329938"/>
                </a:cubicBezTo>
                <a:cubicBezTo>
                  <a:pt x="958011" y="353090"/>
                  <a:pt x="726897" y="308674"/>
                  <a:pt x="538157" y="329938"/>
                </a:cubicBezTo>
                <a:cubicBezTo>
                  <a:pt x="349417" y="351202"/>
                  <a:pt x="174205" y="295445"/>
                  <a:pt x="0" y="329938"/>
                </a:cubicBezTo>
                <a:cubicBezTo>
                  <a:pt x="-25324" y="183610"/>
                  <a:pt x="22738" y="68350"/>
                  <a:pt x="0" y="0"/>
                </a:cubicBezTo>
                <a:close/>
              </a:path>
              <a:path w="2562651" h="329938" stroke="0" extrusionOk="0">
                <a:moveTo>
                  <a:pt x="0" y="0"/>
                </a:moveTo>
                <a:cubicBezTo>
                  <a:pt x="130164" y="-60301"/>
                  <a:pt x="311115" y="11423"/>
                  <a:pt x="512530" y="0"/>
                </a:cubicBezTo>
                <a:cubicBezTo>
                  <a:pt x="713945" y="-11423"/>
                  <a:pt x="848269" y="31958"/>
                  <a:pt x="1050687" y="0"/>
                </a:cubicBezTo>
                <a:cubicBezTo>
                  <a:pt x="1253105" y="-31958"/>
                  <a:pt x="1400943" y="51599"/>
                  <a:pt x="1563217" y="0"/>
                </a:cubicBezTo>
                <a:cubicBezTo>
                  <a:pt x="1725491" y="-51599"/>
                  <a:pt x="1966999" y="4272"/>
                  <a:pt x="2075747" y="0"/>
                </a:cubicBezTo>
                <a:cubicBezTo>
                  <a:pt x="2184495" y="-4272"/>
                  <a:pt x="2324784" y="34547"/>
                  <a:pt x="2562651" y="0"/>
                </a:cubicBezTo>
                <a:cubicBezTo>
                  <a:pt x="2565373" y="101607"/>
                  <a:pt x="2549393" y="188215"/>
                  <a:pt x="2562651" y="329938"/>
                </a:cubicBezTo>
                <a:cubicBezTo>
                  <a:pt x="2413716" y="332385"/>
                  <a:pt x="2284804" y="307899"/>
                  <a:pt x="2075747" y="329938"/>
                </a:cubicBezTo>
                <a:cubicBezTo>
                  <a:pt x="1866690" y="351977"/>
                  <a:pt x="1730644" y="277852"/>
                  <a:pt x="1640097" y="329938"/>
                </a:cubicBezTo>
                <a:cubicBezTo>
                  <a:pt x="1549550" y="382024"/>
                  <a:pt x="1354224" y="279736"/>
                  <a:pt x="1178819" y="329938"/>
                </a:cubicBezTo>
                <a:cubicBezTo>
                  <a:pt x="1003414" y="380140"/>
                  <a:pt x="864722" y="303591"/>
                  <a:pt x="743169" y="329938"/>
                </a:cubicBezTo>
                <a:cubicBezTo>
                  <a:pt x="621616" y="356285"/>
                  <a:pt x="285407" y="250342"/>
                  <a:pt x="0" y="329938"/>
                </a:cubicBezTo>
                <a:cubicBezTo>
                  <a:pt x="-22871" y="228497"/>
                  <a:pt x="13184" y="141368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7992536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/>
              <a:t>+30% qualità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4D40CEC-6839-EF96-EE10-5FE8B194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 RAGGIUNTI</a:t>
            </a:r>
          </a:p>
        </p:txBody>
      </p:sp>
    </p:spTree>
    <p:extLst>
      <p:ext uri="{BB962C8B-B14F-4D97-AF65-F5344CB8AC3E}">
        <p14:creationId xmlns:p14="http://schemas.microsoft.com/office/powerpoint/2010/main" val="28744901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1745085C-B905-4D3E-BDA3-8145BC03A1B4}"/>
  <p:tag name="ISPRING_PROJECT_FOLDER_UPDATED" val="1"/>
  <p:tag name="GENSWF_MOVIE_ONCLICK_URL" val="http://"/>
  <p:tag name="GENSWF_MOVIE_ONCLICK_URL_TARGET" val="_self"/>
  <p:tag name="GENSWF_MOVIE_PRESENTATION_END_URL" val="http://"/>
  <p:tag name="GENSWF_MOVIE_PRESENTATION_END_URL_TARGET" val="_self"/>
  <p:tag name="ISPRING_SCORM_RATE_SLIDES" val="0"/>
  <p:tag name="ISPRING_SCORM_PASSING_SCORE" val="0.000000"/>
  <p:tag name="ISPRING_ULTRA_SCORM_COURSE_ID" val="DE5BBB44-FAB7-44D0-93B5-878FEFD8F85D"/>
  <p:tag name="ISPRINGONLINEFOLDERID" val="0"/>
  <p:tag name="ISPRINGONLINEFOLDERPATH" val="Content List"/>
  <p:tag name="ISPRINGCLOUDFOLDERID" val="0"/>
  <p:tag name="ISPRINGCLOUDFOLDERPATH" val="Repository"/>
  <p:tag name="ISPRING_FIRST_PUBLISH" val="1"/>
  <p:tag name="ISPRING_PRESENTER_PHOTO_0" val="png|iVBORw0KGgoAAAANSUhEUgAAAQoAAACcCAIAAAAI4XJ0AAAMIGlDQ1BEaXNwbGF5AABIiZVXZ1QT&#10;iRb+piShhFASIiBIkCqIIkoT6V1QkA5rC0mAQAhhkqBid11W0bWLBcta1oarrgWUtSDqWhd7Lw91&#10;UVlZFws2VN6PBHQ9e847754zM9+58917v3tnzpy5gKmXWKVSkGZAkVLDJMeEizKzskWcByBAwhBs&#10;cMUStSosKSkBALquXxgBvL4GAgAue4pVKgX+PzOXytQSgEgCkCNVS4oAYi9AW0lUjAZgnQPgOE6j&#10;0gCsNgACJjMrG2DTAAR5OmwFQJCjw30BCJjU5AiAHQoYcMViJg/gJQAQlUryNABPAcBLKZUrAd4q&#10;AMGSfLEU4N0B0LeoqFgKmBoAcMv5Ik/eP3LmdOcUi/O6sa4XAIBBpFytUogn/J/j+N9WpNB21egN&#10;gJvPxCYDEADElsLi+GQAXIA4qMwZngjAAiBOyaWAHt/K18am6fmtEnVENgAhQEIqjowHYAuQQm1h&#10;Wpgee4sZQMcnh8s1cal6nMMUJ+vzk6VKxfAEfZ5Z+bK4LrxGpo5K6eLkyqPjAJgB5N6y/NQMnU7y&#10;eKk8fTgAHkBeUBemxOtj75XlRwzv4jDa5DQATgD5KpeJTtZxKKsidVdfVD+JOCoFgBVAhWryU2N1&#10;sVSmTJ2Z0KVBKouM0mmgpDJlml4bpVFpwpP1seUqRZKeT62RKWKSdXOmdqlLU7piL2mYVP3MqQcF&#10;4qFJ+lqvVZqkVJ02mkQCIhAJEbQQIQfFKIC8sbW2FSL9nWiIwSAPMnjqPV0RGRCDgRJipKAMf0EJ&#10;GdTdceEQg4EMpVDiY7dXd/ZELsRgUAoZ1CjEIzAoom3oYDqQTqCD6VA6mPam/emArjiRaVdVdhQ7&#10;kh3Ljmb36dYhQTEUKAYD+b/44qGADFowkEHZ1cPnfKxHrIusB6yrrCbWTaTjDzCQd7HGyGcwXykX&#10;YRiaoNVPRYacL7ujXWhv2ocOp4PoYDoAIlpI28CTHkT702F0CB1I+9AB/1Co7db2eZZf15NB+Y9+&#10;9H6eO89HryKn+8lEdLO+zhLxxYykKEb810xqFrWHOkkdpU5TB6laiKgj1H7qHHWIqv3iTfgDDPK6&#10;qyVDBiUKoYC8i+NV7dXi9eGr2mJ9fQYyqDWy8RoAiChWTWDkefkaUZhKpZCJ4pSSfn1F3l4D/IHM&#10;rGyR7tPxUggCACE889lXUg8EVABE3mef2BE48Ajgv/7sc3wBcBcAhy5ItEypzkcDAAtGMIUA1ugF&#10;R7jBE97wRSBCEYWhSEQqsjAaEuSjCAzGYRKmoxxzsABLsRJrsQFb8DN2oxYHcRS/4Swu4CpuownN&#10;eIo2vEYHQRAcwoTgE9aEPeFMeBDehD8RTEQRCUQykUWMJfIIJaElJhHfEnOIRcRKYh2xlfiFOEAc&#10;JU4TF4mbxH2ihXhBvCcpkksKSDvShexP+pNhZDyZSo4i88gSsoycSc4jl5Prye1kDXmUPEteJZvI&#10;p2Q7BcqYElIOlCflT0VQiVQ2lUsx1BSqgqqk1lM7qDrqJHWZaqJaqXc0m+bTItqTDqRj6TRaQpfQ&#10;U+i59Ep6C11DH6cv0/fpNvoTy4Rly/JgDWbFsTJZeaxxrHJWJWsTax/rBOsqq5n1ms1mC9mubD92&#10;LDuLXcCeyJ7LXs3eya5nX2Q/ZLdzOBxrjgcniJPIEXM0nHLOCs52zhHOJU4z562BsYG9gbdBtEG2&#10;gdJghkGlwTaDwwaXDB4bdBiaGTobDjZMNJQaTjCcb7jRsM7wvGGzYYeRuZGrUZBRqlGB0XSj5UY7&#10;jE4Y3TF6aWxs3Ns4wHiEsdx4mvFy413Gp4zvG7/jWnDduRHckVwtdx53M7eee5P70sTExMUk1CTb&#10;RGMyz2SryTGTeyZveXxeP14cT8qbyqvi1fAu8Z6ZGpo6m4aZjjYtM6003WN63rTVzNDMxSzCTGw2&#10;xazK7IDZdbN2c775APNE8yLzuebbzE+bP7HgWLhYRFlILWZabLA4ZvGQT/Ed+RF8Cf9b/kb+CX6z&#10;gC1wFcQJCgRzBD8LGgVtlhaWgyzTLcdbVlkesmwSUkIXYZxQIZwv3C28Jnzfw65HWA9Zj9k9dvS4&#10;1OONVU+rUCuZVYXVTqurVu+tRdZR1oXWC61rre/a0DbuNiNsxtmssTlh09pT0DOwp6RnRc/dPW/Z&#10;krbutsm2E2032J6zbbfrZRdjp7JbYXfMrrWXsFdor4JeS3od7tViz7cPtpfbL7E/Yv+nyFIUJlKI&#10;louOi9ocbB1iHbQO6xwaHTp6u/ZO6z2j987edx2NHP0dcx2XODY4tjnZOw1zmuRU7XTL2dDZ3znf&#10;eZnzSec3Lq4uGS7fu9S6PHG1co1zLXOtdr3jZuIW4lbitt7tSh92H/8+hX1W97ngTrr7uOe7V7mf&#10;9yA9fD3kHqs9LvZl9Q3oq+y7vu91T65nmGepZ7Xn/X7Cfgn9ZvSr7fesv1P/7P4L+5/s/8nLx0vh&#10;tdHr9gCLAUMHzBhQN+CFt7u3xLvK+8pAk4HRA6cO3D/w+SCPQbJBawbd8OH7DPP53qfB56Ovny/j&#10;u8O3xc/Jb6zfKr/r/gL/JP+5/qcCWAHhAVMDDga8G+w7WDN49+C/Az0DCwO3BT4Z4jpENmTjkIdB&#10;vYPEQeuCmoJFwWODfwxuCnEIEYesD3kQ6hgqDd0U+jisT1hB2PawZ+Fe4Uz4vvA3EYMjJkfUR1KR&#10;MZEVkY1RFlFpUSuj7kX3js6Lro5ui/GJmRhTH8uKjY9dGHs9zi5OErc1rm2o39DJQ4/Hc+NT4lfG&#10;P0hwT2AS6oaRw4YOWzzsznDn4crhtYlIjEtcnHg3yTWpJOnXEewRSSOqRjxKHpA8KflkCj9lTMq2&#10;lNep4anzU2+nuaVp0xrSTdNHpm9Nf5MRmbEooymzf+bkzLNZNlnyrP3ZnOz07E3Z7d9EfbP0m+aR&#10;PiPLR14b5Tpq/KjTo21GK0YfGmM6Rjxmz1jW2Iyx28Z+ECeK14vbc+JyVuW0SSIkyyRPpaHSJdIW&#10;WZBskexxblDuotwneUF5i/Na8kPyK/Nb5RHylfLnBbEFawveFCYWbi7sVGQodhYZFI0tOqC0UBYq&#10;jxf3Kh5ffFHloSpXNZUMLlla0sbEM5vUhHqUer9GoFFpzmndtN9p75cGl1aVvh2XPm7PePPxyvHn&#10;JrhPmD3hcVl02U8T6YmSiQ2THCZNn3R/ctjkdVOIKTlTGqY6Tp05tXlazLQt042mF07/fYbXjEUz&#10;Xn2b8W3dTLuZ02Y+/C7mu+pyXjlTfv37wO/XzqJnyWc1zh44e8XsTxXSijNzvOZUzvkwVzL3zA8D&#10;flj+Q+e83HmN833nr1nAXqBccG1hyMIti8wXlS16uHjY4poloiUVS14tHbP0dOWgyrXLjJZplzUt&#10;T1i+f4XTigUrPqzMX3m1Krxq5yrbVbNXvVktXX1pTeiaHWvt1s5Z+/5H+Y831sWsq1nvsr5yA3tD&#10;6YZHG9M3nvzJ/6etm2w2zdn0cbNyc9OW5C3Ht/pt3brNdtv8arJaW92yfeT2Cz9H/rx/h+eOdTuF&#10;O+fswi7trj9/GfvLtd3xuxv2+O/Zsdd576p9/H0VNUTNhJq22vzapv1Z+y8eGHqgoS6wbt+v/X7d&#10;fNDhYNUhy0PzDxsdnnm480jZkfZ6VX3r0byjDxvGNNw+lnnsyvERxxtPxJ849Vv0b8dOhp08ciro&#10;1MHTg08fOON/pvas79macz7n9v3u8/u+Rt/GmvN+5/dfCLhQd3HIxcOXQi4dvRx5+bcrcVfOXh1+&#10;9eK1tGs3ro+83nRDeuPJTcXN57dKb3XcnnaHdafirtndynu299b/p89/djb5Nh26H3n/3IOUB7cf&#10;Sh4+/UP9x4fmmY9MHlU+tn+89Yn3k4Mt0S0X/vzmz+anqqcdreV/mf+16pnbs71/h/59ri2zrfk5&#10;87zzxdyX1i83vxr0qqE9qf3e66LXHW8q3lq/3fLO/93J9xnvH3eM+8D5sPxjn491n+I/3eks6uxU&#10;iRkxAIACQObmAi82AyZZAP8CYMTT7V4AAEK3LwK6f5B/x7r9DADgC2wOBdKmAQn1wJp6wHkawK0H&#10;kgCkhoIcOLD70Js6d6C3LheXAVhvOztf2gGcOuAj09nZsbqz8+NGgLoJ1Jfodj4AYJsBP/IA4HTj&#10;3Gn4yv4L96Jswz+1OcQAAAAJcEhZcwAALiMAAC4jAXilP3YAAAbSaVRYdFhNTDpjb20uYWRvYmUu&#10;eG1wAAAAAAA8P3hwYWNrZXQgYmVnaW49Iu+7vyIgaWQ9Ilc1TTBNcENlaGlIenJlU3pOVGN6a2M5&#10;ZCI/PiA8eDp4bXBtZXRhIHhtbG5zOng9ImFkb2JlOm5zOm1ldGEvIiB4OnhtcHRrPSJBZG9iZSBY&#10;TVAgQ29yZSA1LjYtYzE0MCA3OS4xNjA0NTEsIDIwMTcvMDUvMDYtMDE6MDg6MjEgICAgICAgICI+&#10;IDxyZGY6UkRGIHhtbG5zOnJkZj0iaHR0cDovL3d3dy53My5vcmcvMTk5OS8wMi8yMi1yZGYtc3lu&#10;dGF4LW5zIyI+IDxyZGY6RGVzY3JpcHRpb24gcmRmOmFib3V0PSIiIHhtbG5zOnhtcD0iaHR0cDov&#10;L25zLmFkb2JlLmNvbS94YXAvMS4wLyIgeG1sbnM6ZGM9Imh0dHA6Ly9wdXJsLm9yZy9kYy9lbGVt&#10;ZW50cy8xLjEvIiB4bWxuczpwaG90b3Nob3A9Imh0dHA6Ly9ucy5hZG9iZS5jb20vcGhvdG9zaG9w&#10;LzEuMC8iIHhtbG5zOnhtcE1NPSJodHRwOi8vbnMuYWRvYmUuY29tL3hhcC8xLjAvbW0vIiB4bWxu&#10;czpzdEV2dD0iaHR0cDovL25zLmFkb2JlLmNvbS94YXAvMS4wL3NUeXBlL1Jlc291cmNlRXZlbnQj&#10;IiB4bWxuczp0aWZmPSJodHRwOi8vbnMuYWRvYmUuY29tL3RpZmYvMS4wLyIgeG1sbnM6ZXhpZj0i&#10;aHR0cDovL25zLmFkb2JlLmNvbS9leGlmLzEuMC8iIHhtcDpDcmVhdG9yVG9vbD0iQWRvYmUgUGhv&#10;dG9zaG9wIENDIDIwMTUgKFdpbmRvd3MpIiB4bXA6Q3JlYXRlRGF0ZT0iMjAxNi0wOC0yM1QxMTow&#10;NToyNiswMjowMCIgeG1wOk1vZGlmeURhdGU9IjIwMTgtMDgtMzBUMDM6MTE6MjIrMDI6MDAiIHht&#10;cDpNZXRhZGF0YURhdGU9IjIwMTgtMDgtMzBUMDM6MTE6MjIrMDI6MDAiIGRjOmZvcm1hdD0iaW1h&#10;Z2UvcG5nIiBwaG90b3Nob3A6Q29sb3JNb2RlPSIzIiB4bXBNTTpJbnN0YW5jZUlEPSJ4bXAuaWlk&#10;OmNjMzZiMmJkLTUxM2EtNDhkZC1iMTNkLTUwZTdkN2FjZDZiYSIgeG1wTU06RG9jdW1lbnRJRD0i&#10;eG1wLmRpZDplZDgwMzgyNi1kY2M0LTEyNDYtYjI3Ni1mZTQ0Yjc2MmVhMGUiIHhtcE1NOk9yaWdp&#10;bmFsRG9jdW1lbnRJRD0ieG1wLmRpZDplZDgwMzgyNi1kY2M0LTEyNDYtYjI3Ni1mZTQ0Yjc2MmVh&#10;MGUiIHRpZmY6T3JpZW50YXRpb249IjEiIHRpZmY6WFJlc29sdXRpb249IjMwMDAwMDAvMTAwMDAi&#10;IHRpZmY6WVJlc29sdXRpb249IjMwMDAwMDAvMTAwMDAiIHRpZmY6UmVzb2x1dGlvblVuaXQ9IjIi&#10;IGV4aWY6Q29sb3JTcGFjZT0iNjU1MzUiIGV4aWY6UGl4ZWxYRGltZW5zaW9uPSIyMDEiIGV4aWY6&#10;UGl4ZWxZRGltZW5zaW9uPSI2MCI+IDx4bXBNTTpIaXN0b3J5PiA8cmRmOlNlcT4gPHJkZjpsaSBz&#10;dEV2dDphY3Rpb249ImNyZWF0ZWQiIHN0RXZ0Omluc3RhbmNlSUQ9InhtcC5paWQ6ZWQ4MDM4MjYt&#10;ZGNjNC0xMjQ2LWIyNzYtZmU0NGI3NjJlYTBlIiBzdEV2dDp3aGVuPSIyMDE2LTA4LTIzVDExOjA1&#10;OjI2KzAyOjAwIiBzdEV2dDpzb2Z0d2FyZUFnZW50PSJBZG9iZSBQaG90b3Nob3AgQ0MgMjAxNSAo&#10;V2luZG93cykiLz4gPHJkZjpsaSBzdEV2dDphY3Rpb249InNhdmVkIiBzdEV2dDppbnN0YW5jZUlE&#10;PSJ4bXAuaWlkOmNjMzZiMmJkLTUxM2EtNDhkZC1iMTNkLTUwZTdkN2FjZDZiYSIgc3RFdnQ6d2hl&#10;bj0iMjAxOC0wOC0zMFQwMzoxMToyMiswMjowMCIgc3RFdnQ6c29mdHdhcmVBZ2VudD0iQWRvYmUg&#10;UGhvdG9zaG9wIENDIChNYWNpbnRvc2gpIiBzdEV2dDpjaGFuZ2VkPSIvIi8+IDwvcmRmOlNlcT4g&#10;PC94bXBNTTpIaXN0b3J5PiA8L3JkZjpEZXNjcmlwdGlvbj4gPC9yZGY6UkRGPiA8L3g6eG1wbWV0&#10;YT4gPD94cGFja2V0IGVuZD0iciI/Pv83GgYAACTBSURBVHic7d15nBx1nf/x16eq7+m570km54Tc&#10;F4EkhESEBQXkFgUWD1YREQQVPEBd2MePn7oCKoKgi7qLsqyIAoJHOOQmJJBACBAgIYGQYzKTuaen&#10;z+quz/7RPckkmZpMNKf7fT7mAUNTZ0+9u75XfVtUFcMwBmMd7AMwjEOXiYdheDLxMAxPJh6G4cnE&#10;wzA8mXgYhicTD8PwZOJhGJ5MPAzDk4mHYXgy8TAMTyYehuHJxMMwPJl4GIYnEw/D8GTiYRieTDwM&#10;w5OJh2F4MvEwDE8mHobhycTDMDyZeBiGJxMPw/Bk4mEYnkw8DMOTiYdheDLxMAxPJh6G4cnEwzA8&#10;mXgYhicTD8PwZOJhGJ5MPAzDk4mHYXgy8TAMTyYehuHJxMMwPJl4GIYnEw/D8GTiYRieTDwMw5OJ&#10;h2F4MvEwDE8mHobhycTDMDyZeBiGJxMPw/Dk2987uOCCCx3HEZH9vaN9Iu3gs/nxJVbjaLTvYB+N&#10;4UkRW+bcs793s9/jkcvlHMexrMPjNpXNguJmXXJK7mAfjeFJEfsA7Ga/x0P67e8d7RMi+Z/8vw72&#10;0RieDlA8Do8PdcM4KEw8DMOTiYdheDLxMAxP+71qPigRcV03Ho+7rrtPau2qatt2UVGRiKjq379B&#10;w+BgxcN1Xcuy6urqLMvaJ1eziORyuX2YN8PgYMUjkUhUVlb88Ic3V1VVpdPpv3+DwWBw7dp3rr76&#10;q7lcLhQK/f0bNAwOVjy2l4WAYDC4T7YZCu2b7RjGdget7pHLuY7jhMPhfbXNXM7dH7UO2d54oQy9&#10;eRG29ySqO9gCgB8CkO/RyoEDzlCb3eM2d1lmuPrPRfamacbzAAAfBMAHMuC8PJYfZHUbAuAHARcc&#10;yAx39f3q4MRjF6qaTCb3ttqQvwXtw4DttgMAIuAHBRd6QQe7FvNLFoMNAhnoG7CYIkApBKCHbVvp&#10;jItCWZi6CpUKJAc9qLvbll2IQBgUFGKQG2yZMERg+BeTBUnoQwJQDNJ//EPIX7Ux2PkgRSEKRRCj&#10;q422mGRdokHqy9RfifigB814p1eRMJRAgr42WnolnSUSpL5UQ1WIH3rQ9MFsXj0k4pFOp6+66qtb&#10;tzYXFxcPf63Ozq5p06beeOP399NRSYBEgjvvtWJJzWSZNJILT9RBPxRFIMLvn5BV6/D7KQ7J509x&#10;I2HUAbdwBWxcI39ezmsbpKWTZAZVQgFqymRyo546h0nTVZJo306XgkR58iV58jUiIfw2nzlRKyvQ&#10;nWtqUszy1+XhFymJDO+koCvOyUey6Fjt2sgvHhQnh39P4zMSaWpKufgk9QfQLAAu4odKujfLnxaz&#10;Yp1sbqMvhSoBH+XFMr5Oj5vKcfNVomjnbglRxIJqkh0sfliWrpWNrfQmyLn4bcqiMq5ePziVE45R&#10;KUY7+g/9gDsk4qGqHR3tra3bksnU8Ndqb29vaKjff0eFS6SUtzbxyMtSXsQzUU6crbV1sPtI3jA9&#10;vfzno/J+K31Jzj5WI2WQABcpBotf/U5+9YR091EUQiGXA4il6Iyxcr08+ALnHstl56i/DO0ekJAQ&#10;qzZw9xNSXkwowMcWaWUABsZDIcTardz9hNSV73REA2/DAwtvImxup7FKF51MX5L7n5e0QyiAMtQ9&#10;pKuPpgYuOlH9PsiCi4SghMefkNselo1tFIUQIZdDwRJ6EqzZLA8tY8EL8o0L3Max0IYOvJ36oYIV&#10;L8kPfi9vbSYSxLbI5gr35liS9VvlTy8x/wW55gJ3dBO0oYPet/ezQyIeIhKJFEWjxdFodPhrpdOZ&#10;SKRo/x2VZpEyzl6gr70nIyrZ2sFL6+T00Ups57+TQoTly6UnzuRGWrs4awEE0B6kCOC6O+XBF6Sx&#10;mrIiMlmaGqgoVhF64rKumaIgJRF++Zis3Sw//KIbLEV7+hOSozTCqGpKigj68VneJaiBVRQFqC4h&#10;HABIOmzrhu2Bkf5/KD6bhgoyWYpC9CToiGF7FWOk/0wBRQJQwi9/Lz9+QGrKqC2jJ8HYWurK1bZJ&#10;pOSdLbguDZUsW8O/3Gj9x1fc8U3QXjgvsaCCPz4m1/9KiiM0VNLRS0MFI6vU5yPtyHtbae9lZBWv&#10;rOdT37duu0JnzFDZtucy4D53SMTjECWQ4KhJ2lgtvQlcYdU6Tj8OsXb9PCbHS+tEXfpSjKhm1jgl&#10;gfghws13yYNL5YiRtHQypo7LT9f5TWrlW54dfe19+emfWbVeJoxgydt8+5dy02UqQdTZsX0d4mNd&#10;IM7c8dxwoUb62+1sCyz+9JJsbgdorOLik9RV3P5oxVPMaYK+wpYVOvuYPZ7jp2syNfi+0g6lRfgt&#10;cBCgggcXyy33y9h6ehMEfHz7fD1ppgaL8lVzfb+FHz9sLVnN2Do2buNbv7R+fY0bKEKT4EIty16U&#10;f7tLasvJuiTTXHmmnjVPi6JggavtHfz3M/LbZ6W6lFiCr9wud11L4wil80DXQ0w8hpSiqobJY3h8&#10;BeVRVq6X9q1aVQWJAcuEiHXw1ntEI/TEOXmOltVCB1TzzDK57xlpqqe1i9lj+cEX3WAVdEG++O5j&#10;xpH60ylc9zMee1UmNPDEK/I/T/DPp6kMLIoMSeNMGKMTpg+4sfhBWP62rNmMQHUZZ56l5Pp3CtgQ&#10;23EKIvTFmTBaT/m40uWRRQuyaBfqIOVsXi+3/0EaqoglqYhw+5Vu/UToggwoWIyeyA+vdq+/1Xps&#10;FaNreHsz9z4lnzpHJQFRUm3cfJ9Ei1BQl1u/4E6fD12QgiwIVSP58ue1qY7v/FZqy9nSzk33cutX&#10;kO01nwPFjLkairrgY8FEdZWwn9ZOXt0ghaak7SKsfEfebaUohN/iqCNAwA9x7ntK/D7SWWqK+eZF&#10;brAcbUbTaBbNomm0BSyu+bROHkFXH+Wl/OF56W2B4bfG2WgKbUM7Cj+0QwfpHLaFWGSz0A7tOxbQ&#10;bWhy5zYAGycF26BjwGIDf9rQrsKS2NzzBJ1xwgFch29c6NZPhM1oAs2iOdRBWwC+eJ6WR9jUjgt/&#10;fknoggBE+d2zsq6ZymK6Y1xxjk4/Bjajsf7Vs2gntHLamXreB3VrOyOrWfqmPPeyUDaMRrZ9ysRj&#10;SPny1URtrCKeJqusWgfujopvvhD/4juiLvEUjbXMGq/EoZgVb8pr71FTTlcvpyzUhjFo627vt4V2&#10;EqngrA9qMkVFlPdbeHqVEEEOzYFjETo2sWS11JbR1s2xM3XekdCy273Ohg6qa/SMhVQVM2M00SBt&#10;PVCE287jK6W8mM4+ZjVx5kKldbdGbQtNQ4x/PpGGCtIZLIvFyyGDHNjijilc7UmKyhqmjOHxlykr&#10;YsU70rtNS4oh38YWJNHJ6vcoCtOb4LR5Gq2GDojw0js4WVQpi/LByUrSo+HFghjHTNIRNRJLYNus&#10;fp8znAPaSqMutg+KIDtYLAUUTUIOQqx6XzpjVJXiupw4Ayw0O8jRqkI3l57sXnw8CK4WPhne2kRz&#10;O8URtnawaJpSBK2DnawFvdTU6exJLH5RyqKs3Sw927S0HJL74S3wYO4ee5AvXx0zUV2XSJAt7by2&#10;QYj012qLWLVO1m+lKETQx9FHFArfpNjaKX4fsSSjahhVi2c8gBQ1FUweoX1JQgHeb5VsDPwH6gTB&#10;tkmmYBs97XTt9tPZRlcbuRxig/JuM06OtENNGRMavWOf7z4HXxG+MIEItg0261ukL4W6FIeZNBoc&#10;z+KSumAzczSuS8CmK8aGduHAjhw6bO4e2WxWd74HO07GcXY08aiq4ziu69r2sJ5C9vl8w+qkF0hw&#10;9CQdVSO9CdJZXl3PwnkghZLV0nckmyWeYkxdoc0KH26Kzl78PjIO9eUaDPffbQblgo/qctQl6KOz&#10;j84+aqqHcxL7glJdxvOr5cW3Bi/QpTIEfPzgc27jaHBo7ca2yGQZUUldMWS8tyxodkeTQP69butC&#10;IZujLEpDmTJEnzqQpa6CcBCFZIb27v7xOAfK4REPEXEcJ5vNDrygU6mU4+z446hqOp0e/sgU2/ZZ&#10;1vAeDklSWcu08TyyjJIIy9dKqkNDIVAy3bz5LkVhYgnmHavhKrQdCZFySDnYFmklEgRrz3XKoB8V&#10;LKvw2XzA7usKfpueOB0xBv1gSaQJ+nByYEOaRFosC9clHMBv701dWcAlkUaEnBIOEPEPORZGwKUo&#10;SMAH4Cr7Ymz33jkM4pHNZrPZ7OWXXzZr1syent7trzuOE43u6BYcMaLhtttuBfY4aZDf789kMj/6&#10;0S2bNm0aTkekKuJjXpP+ZZlEQ2xs5Y0NHDUbYNUrsraZ8ijZHHMn9M/9o1gWlqCKCDl3WNeQq/lV&#10;sQRrOOOg9hGBtENlCePqd/SNDJRyCNiE/IVWV9se9nnlpxPZ/tGgALZV6BrP5sgN3RGuIGRdcm7h&#10;OA/8bFCHQTxU1XXdCROaRo4cOXKk52KhUGj69GnD32wkEhlYNhuKQJyjJuqoaulNkMzw8rty1FGK&#10;y9K1ZBziKcY3MGM8JApl7lCQ0ghODtuis0/IKhZDTZylxBIA2RyRINEI5A5Q9UOEth4+PEcvO08L&#10;Yy4HPUCFPiilLKI5V3wWPXF60pSGYIh3MT+SN19PS4JFWRR18dn0JemKU1E75MHZdPaRdogE8dlE&#10;o6ZhdzCu66bTQxRy91o2m81k0nsxOV2Sylqmj6c3TiTEK2uFBCRZ/Z5EQvQlmTdJA+X94wVzEKKy&#10;lGyWSJCNbbT1MFSd0o+bZEMLQT+pDA0VWlo85DW3zynW9iHlXj9SqCs31oASDNDSxYZ2IeRxySpS&#10;zvNvyqU3y1dvl6/9VJq7IcyIaoI+fDadfWzYJgQ9r/j8QP33t5LO4iolERor9YC+LYdLPPYPGf7j&#10;IapgM7dJXSgJs66Z1nY2tbJmM0UhIgHmTdgxq6ICfo4YoVmXoiBbO3htg/eYc4UoazbJms1SGiHt&#10;MKYBIkPeavY5wc1BGjKox0/hIs4yuVHDIWyLviQr1oLfo+FKIMjSN/nLcnl8paxYK0EfZJjcoPmy&#10;KMqyNf1DdwcVgAQvrpPiEPE0deWMrt55ROb+dxgUrnZ3xx0/W7lypW3bEyY0XX31VfkXm5ubb775&#10;B66rgUBg91XS6XQkEv7GN75eVlb2t+yyv39wdLX0JEimWL5B0mlSaWyLCY1MHwfxASXpFMdO09q/&#10;SjwF8Nhy65/muxIc5OEHsSHA4uX0pSgKEwmwcCK4gz9XcpAJJJg2lvH1rN1MSRFPrJDz/kmjJdC7&#10;2zDNKKkOXlsvkxuJp5jVRGUVdFPTyNSxPLmSqjJeeE3e36ijG6Fttw9qF6pYskRWr6eqnA0tHDNF&#10;qYC2A3rGh0o8RMSyBp9rVMTa5fXVq1c/88yzPp8dj8e3vxiPJ5YseSGXyw36gFQikSguLs5k/o4S&#10;WpLKWqaO45EXKYny+FIBykvojjF3klplaNuASyRB3ShOmK2/fkzGNfDs6/zhcTnroyqtaL6FV/rH&#10;ddfz/FPyx6VSV87mDk6cpdOnDjYoGKwghJFB7yoC2SEfPBqS5gtXYcgM1VuvaTSN1HHmAr3+Lqmu&#10;Z10Ldz4gV31BBXRHowkShCruu1vWNdNQxbZuPjBNiaKtSDFnL9InV4rPorWXO+6T739VpRI6dxSy&#10;RKCeeBs/fUBsH31Jaso4YwEkD/Sw9kMiHq7rtre3t7S0JJOD9Ig6jpNKpXavRu9SNPL5fDU1Na7r&#10;DjoVQzKZjEajf89M2KqIzfwJuvhFKQ6zZgsC4SBOiPkTdi0TqyIpLvqwPrtKtnVTWcItfxB1OftE&#10;ldL+eoUfHJ59TP7/b8UfIJ6iJMzFpyqgOz8VmP9wSMahh2SC3aniswnYf2PF1RIcB3pJxwoNaIPs&#10;AoI+bAu6OH2RPrpClr3JqBp++7z4fVxxjkodOPl2YnD50wPyi8VSXcbWTqY0cuYx/ZnvYu5sPX2B&#10;3Pc0E0bw1Bty3a3y7QvdQD3igAs22LS9y7V3We+2UlfB2s186xNaM0oH71/fnw6JeNi2PXfu0WPG&#10;jM5PzrCLbDbrOE5pacn2V6ZOneY4jm1bTU1NA5fUfrtvRFVdr7/8MAkkmDNRR1VLd5xICIGOGNNH&#10;M3WXkhUgaIyyGv710/ql26QvSTTE938vT73BP82koQqBtm6eW83Tr0lJBNelK8Z3L9bxE9Ftu14E&#10;QT/Av91tWdYgD6bnm55Oms1XzndlsPAMTfu7BV9eK17vUMbBhe9d5I4fi/YiEa6/yL3kRmtzOw2V&#10;3P2ULF/HqUcxrh6/n44enniVp16TqhLiKbJZvna+a5WibWChOSTNNRe4G5qtFesYW8tjK1m9yTp9&#10;rk5qJBggnmTlu/zpJYmnqCljzWbOP04vOEXp/r/6vEcwGLzuun8d/vKXXfb5/XcwQ+kvX/1xSeGS&#10;jSc4eopSvHPJKs+CDmbP1Fsu5/q7pLmT6hJWrpNlbxMJIJDI4LMpjdARoyjMjRfr8R9QOgZsQci5&#10;ZByyOVTZHMfNsXvxU2BrF209Ox1ANkcmW/hlcIKCkyOTxWfRHWdrGsvjszntkFPSWbDBQruoruWO&#10;q9xr/8Na+S41ZWxqkx88SDiAzyKRwbaoKKa1i0iAm7+gs2bDtv7ahaC9+Cq45UvudXdaf11FdSk9&#10;cW7/s4T8BHykHLI5SosQYcM2PnOSXv0pJY2mDkJD0iERj8NFvny1YKL+4XlJpnFyFEc49gjP1kZV&#10;aOPImfqra/Suv8hfX5X8IMV4qnApZ3PkXD5ytH72FEaOUzp3LVZlc6QypB1U8VuDXx8iBPz4du7w&#10;zmRJZQq/DHE6aYe0U9hhyLubRZWcWxhEA2Ch7dTX84uvu//zqDy4TFo6ARLpwqZcl2SaD83m0jPc&#10;xvG7PQproZ1Ey/jhl92HnpDfPCcbtwEkHVKZQsdoMsXERj5zoi5YoCTQ+MFpZD1o81z5fL59NcNV&#10;nt/vtyw7l9ufDaIC3Sycqr+6GgXXJRxkXP1u7TYDlwdtp6KMqy7SCzewagPvt9LRhyplRYyqZsZo&#10;GscrirbvNg1KH2fN1/mT8O/pr+TkqIhCEhRy4HLV2RpLAZSEPbpQklSX8KNL1FXPm8Z2+ULX6CrY&#10;3hQiaAe+Ij71MT1rAa+u590WWnvI5igJMaqaGWMYO0ERdNuOt2IHC+1GQpx5mn7oaFatY91WWroK&#10;PYAjKpk0gqkT1C6FTjR70DogDk48bNt2HOf1198oLy8ftDo+UL7XfPz48duHkLz77rs9PT1+/44G&#10;3Gg0un79ehEd5njEv5k6BANMn6aFS9lFY4PNwTOQoDHEorZePzS2/wqmUFAhDb39N42dN6IZ6mup&#10;H6N7nqTHggza1z8rj0vTOC10ujuDfwucZgkGmDZFhzuRD2gMHTgYzEITSJKSUv3AQj5AIZn4CsdD&#10;3+Bj3XesnkFaCYd0/jzm50f45sc725CFeP8TMgevhfvgxCMSiaRSqW9+89vDGUGYb7n66U9vnz17&#10;Vv6V2267/Yknnqyrq9teC++fdjHi8+3nKajzj5V27/ziHv9+girEIT5g1raB88p5PAqiqSGH+u62&#10;lx272+MXI+Z7wXuGvfH+Q9p1I0ASksj2/7vH8xpABdKQ9lj9YPdaH7TClYgEg4P03+3Oti2RnQYa&#10;+v2BcDgUCgUHJiEfs0N/enYdam6Fw5iyN1PR7evV95ODWTX3+4c75m6Xm4zPZ/v9Ab/ffwDCkN9t&#10;YcrNgb9bhfngtr84nHH0uyw2cLM7vcJOn7s7TYxiF0Y97vRivtbu9h+Sx+p7PMIdS1r9Rcf+I9w+&#10;EdaO87V2RH3Xd8necTD5re3+oVA45l1OZOd1xdrpZrLLfx4ApuVqSC4UgR+6wYIyyEAPhCAKPZCD&#10;EghAJ/ihaED12oE0RPvHq1qQQLJQ2l/I9iMO2gXFEIIsWIgFXeCD4v4qig/JoD2IDeWQBgdKkT40&#10;ARZSBkACypA02gPhAatbSB+aBoEiGHjDThYeeNxlSamEHCShDEmgMahAHDQOCiUgEINSJIvmi2el&#10;4EI3UgxF0AsRxN8/P2IJxCFdGNwuQDm4kIByJI3GQJFS8EMMooigHWgxEoIuyCFRCBZmhDhgtRET&#10;D08CFPPAU5LJcP6pSoI77pFJYzlhoXZu5r/ul/MW6sjJPLhY3t7AtRfr00vkv59ibB2RIBtaGVPD&#10;aXP500u0dgN09XHusRw5Xn/6W0mkyeaw4YITmDFLn3xaHnsVgWSaeRO54HRd97bc8zTpLE6WgM2F&#10;JzKlSfHxyFNy//PiwuQR+sWPaqgIQqxYJf/5iKSz1JfqlR/VmrGsfUV+83yhmbU3wSUf1lkzIMMv&#10;H5alaziiAYG1zXx4DpNHcu+zZBxE6I5zyUl65Am8+CT/+Zjl5BhZyVc/7pZU84v7ZMIIPe5ogEee&#10;l94UH1+kN/5Sjp7K8ccoSe57RKJBTj1Nk23c8jNZ2yK2cN7xetIJ6mzljnvkQ0fq5PFoAgGqeGUl&#10;P/+LlcpSX8pXznOrK8Biy1Z+/DurvY+Qj0tPc2ccze2/kNIyPvERxeWdjXL3X7jyTK3abSbV/edg&#10;130OYQqE6Ynz88cEHx1xbrjPeugFKNcVa+XBpVJbCSnuf1buXCxr1tI0kkVTaO3moaUybTRzmni/&#10;ld89L0c0Mm8icydwxAh9bQN/XCZTx3DCLPwBvv4LyXWy5G3WbJHjZjJ3Enc9Lo8/JxvaeXSFzG7i&#10;hNlkla//XMjy1FL5zr1yyly94gxdvk6uudOinDVr5Kt3yvSx+rVztTfF5bdaOKxt4dEVcuR45jRx&#10;5HhKwoWZPxur+MAUXlojy9bKgslMbeTJ13lutSyYwpHjOaqJcSN4a7lcdac1d5J+4+P63jbO/66F&#10;wyOvyBsbhUqoYuk7/PUVCPD7F+Qbd1qJHqjRx19h+XoI8KWfWKs3y9Uf1Q8dpd/+L1n2Av5ifvOM&#10;bGjrnwCpnDdely/+xJo+Tq/5uPamuOxHFgopLv2RhXDteTp5tJ7/Pat5DTMn6A2/li3NQj3/9ivZ&#10;2C5V9QMm7Nr/zN1jSHFOmat/flF6tvL6evngNA3YQrO8uZnjZ+CfoA//xhpTowsn8+tHre9c6356&#10;LtX3SSrB5z6pRHnuYRlTzfmnaqQEMhDkjfdkxmgu/IRSzYzXeOEq2dxGiZ8Tj9GTP+sCb2+znlvF&#10;cbOYM56PfVIpo2mZXHE9azbx34/LJafrOecrSW5v1Auvs958We5/lkUz9AufV+LcOpWPf03uXyy1&#10;ZcwczXln9D9/2IfGQPjQIqWB9ztERP/l80qGx1bIkUfomWcrcbBB+fI35bQF+tmLlQS31+rvH5We&#10;TkZWoy5sASFoUVuBm2HhFNZs0pvuk+u/RW0ZY+tZ+TxbWnjg+26wnGnH0Zvitj9YRzW5Y2uJBCBX&#10;+C7yW+6XE+dw2WVKHz+Zomd82Xp8qcSSGgpy41ddQkw4Xo8cb/V2y8JT9OQl/OQBztgqrW3y0Hdz&#10;uEM2Fu9rJh5DSlNXTVUpyzfI6k18dJGuaebFN6QjJjPHKq48vYqF8zhpgX7uW7JlNSMmkUiQdqEN&#10;MpSE6ezjypusgI+uGNf9s45t0C2dcsP3rXCApW9z9iIdPYPsEl5cISU3WS1dPLtCvvdZ9QvrW/ne&#10;dy3bZunbfPYjWlvKtl6Omgit0EdVOVPH8vSrtMf4yDzoQduQemZMZM0WxjXw3ja+cIPVm6Kpjusv&#10;cK0gmkV7EYucgyvQCjZVFTz0klz+bUmkqS7hC2e5KeWYKdCJbqOkhM982aVZwjYPLpOX3xER3m3l&#10;7GPVdUll9PpP8++/lbXPan0VtsWazTJyJMEQNEMpi6bosyuluQPf9qvMR7qL1h4+eqLSjW5DGpg7&#10;SV9dR8qR+ZOgmDVLeGCJNXUUo8Yp3dxwkV58k1x6Kzdf4hZVo1sPaInHxGNILoQ4olGfXiF+m/MX&#10;ubGULF5GMsOiGeps4PX3JZnlvXdlwzaWvSMfnePi7vhkS6QpCvOls9zKKPEkE8bw/KsS8DNxlJZE&#10;2NwpLZ1CWv02WZeuOI7Ddz6lxyzSv/xJQgEmjdZggPfbZNM2gn4s6OmDSGGuzrYePjCFDa00xyCE&#10;+MBHdzeNdaQzVJVw5Zlu1iWYf1zJYyxBT5zxDXrdhRpPEg5QW4mTobsXwkgRKYeHfm6dOEdTLqfO&#10;0c+drBbc9KB09CJCd0xGj3A/dxo33muNqKK+UkMB+uKKXWil2BqXTIZIEM1/20EIsgT9+C06uyGE&#10;+MGmuZujxpJI8l4X+Aj7mdDAnY/JkU38v4laMlI/OJOEIycdcxDm2D0s6x7JZDIW6+3bG7FYrK8v&#10;trcNwfnG+OOm8/sltMeobWLWaO551hLR2qn88hGpKuXji3TaWD1+tj68RIiLWIXBTgiZLE6WMQ00&#10;jGRCI4ToihH08bGT9eRz9YoL3BffpmML8SRzpuiVX9JvXqrHzlOSdPdSEuLsU/XUc/XSc/XR5WJZ&#10;zJ+it90vJKCaux+SLe2cdYLOmcQ9j0psI4xk6bPy/GrOW6i9cWxh8hSmT+eIscBO/XQZh7RT+D2R&#10;wrapbWTcSOoqsUr44Ey942HJtMII/e1f5Xv3STRMIkllKSVHEJ1ItIh4ElWSDtu2ySmnaVkZP1ss&#10;lnDqXN3cYj242KIeerntXpl1hFbV0hMn3gc99LWDn1Pn68//KPGNQiMvPC3LV8tpx+jJx+gzK1n1&#10;mIxawLlnKdnCBCVkCQUpLQL3IHSMHJZ3j/Ly8oaGhurq6uFf7qlUKhKJWNbeDzlJMm2UjqqSphGK&#10;MH6ENlbqlDGQ4oVVcsYH9PgzlTRTJnLJd2TDG1QUF745AKWsiLTDlT+x/DZtPXzqeG2oxO8n00Uw&#10;S6VQVUZHN5EwGQfayI/ZljKCQcSCTkhS6dOSYtnYKtd+Uq+4RS68waosYVMLN/yLEuG843XtFrno&#10;B9bYOt7ayNXnat0Mlq3G5yt8D8muczYrQT+5/m77+kr+/JJ8/jviKm09XH2OXvEZbe2WC79njahi&#10;fTN3fEmDdbg5NP/tUIJfyXfnhoPksuByxTn69Ct09sIoveEi999/J8+8YbV00ljNNZ9UMlSV8PPF&#10;8vBSaenglHl6yYXa2sknbpTxdfLWRr5+gdaMpAauPIdr75ZJT0s2R1UFjVWQAws7PxzzQD5d3G+/&#10;fwv4eeddkE7vzaQHu3EcJ51O33zzTTNmTM+/kkqlcrnc3n7TmmVZoVAov1Y2m7388iveeWddWVnp&#10;wMXSDj6b2y5xR43pH5ehiI/2mBQFNBwAoT0mJSG1oLlL6ivVL6iLBGjulLCt4QC9SakuUREyDm0x&#10;6UuiStalupjyqHYnpKpYLQGhtUvCQVUKIxS394X1pUikpbqkMHVtS7eEfVpaj+Z44WXpiLFwllbU&#10;oO1IBMKsek3WNXP0ZB01FnroS5DMSFWJiu7aQS/5mVOgIqpAIk1bjyQziODkaCjVinqweXmlbGhj&#10;4QytHQGdbItJ2E9xRIGeuOSU8oi2xSiNEPRBiI5OsVzKi5Uy2pp5bpU0lDN/jubHpHUkpKuvMCVP&#10;WVhHNkKQV1+Vdc3Mn6Ijx0EnABVseEdeeovpTTp5LLFOiiMAsaQkM9SUKDtORxGfHP274V8Af5vD&#10;8u5xQL+aWdAcVdWKU3jkoKpa81MWjBqlpAvfxaEODXVKCoRQiWoCzeEPMGJk/59UIAM5aopVE4VR&#10;jLUNSqrwR9g+a7rmiBYRLVNNoAoWdQ1KGu1GAhw7T7EhgXYWpmcXh5lTdebs/hddolGiftXEIINX&#10;NEdFhQKaACESYXT5gCNMo72IjzmzdI4PEoUvLqupVbKFx4BLyxRBU9TUoik0C0kqqwrvj3RQXcY5&#10;pyg5iBUG21bVaFVdf9+og/YhKWZN11lHQhLt6O9672BMo46ZAClIU1yCpkEpLtZiHxo/cA1W2x0e&#10;8RCxfL59eag+n8+27eHfOTU/kNsa8Lvs+GWnZehvmM+PmNh9aGBix1qFVfo7rQsEdfpHoQvojr1r&#10;dsAgQulfOF/s2d5bbw1YfXfS/7B7/lx2XzI/WKZ3x/Lks7R9lf4uuZ1e3H6EwMBhlNaAJb12sX0v&#10;FEZt7vS6oBn2MNfofnMYxENEQPPj3lOpvfjyQS/BYDCRSGSzWWuPDzocRv6BTuXQcRjEI/9J/8Mf&#10;/igQCLiDTnO5l0REVePxeElJyZ6XNv4POwziAViW1dHRscsU1H8zVRWxioqKbNs69AfAGwfR4REP&#10;VY1EhvfF3Xu52X2+TeMfyWHZLWgYB4aJh2F4MvEwDE8mHobhab9XzV3X3SetsQeG6+IKqi7/oBMm&#10;/KPQAzM+cb/HIxAIiAw+9fohSCxsG8vn5idCNg5VWni0aj/b70MSDePwZeoehuHJxMMwPJl4GIYn&#10;Ew/D8GTiYRieTDwMw5OJh2F4MvEwDE8mHobhycTDMDyZeBiGJxMPw/Bk4mEYnkw8DMOTiYdheDLx&#10;MAxPJh6G4cnEwzA8mXgYhicTD8PwZOJhGJ5MPAzDk4mHYXgy8TAMTyYehuHJxMMwPJl4GIYnEw/D&#10;8GTiYRieTDwMw5OJh2F4MvEwDE8mHobhycTDMDyZeBiGJxMPw/Bk4mEYnkw8DMOTiYdheDLxMAxP&#10;Jh6G4cnEwzA8mXgYhicTD8PwZOJhGJ5MPAzDk4mHYXj6X9ip8vosN268AAAAAElFTkSuQmCC"/>
  <p:tag name="ISPRING_COMPANY_LOGO" val="ISPRING_PRESENTER_PHOTO_0"/>
  <p:tag name="ISPRING_RESOURCE_FOLDER" val="\\Mac\Home\Desktop\Clienti\Volteco\Brochure\BV ispring\Brochure Volteco"/>
  <p:tag name="ISPRING_PRESENTATION_PATH" val="\\Mac\Home\Desktop\Clienti\Volteco\Brochure\BV ispring\Brochure Volteco.pptx"/>
  <p:tag name="FLASHSPRING_PRESENTATION_REFERENCES" val="W&#10;Website ITA&#10;http://www.volteco.com&#10;_blank&#10;|&#10;W&#10;Website ENG&#10;http://www.volteco.com/en/&#10;_blank&#10;|&#10;F&#10;Brochure PDF&#10;\\Mac\Home\Desktop\Clienti\Volteco\Brochure\BV ispring\Brochure Volteco\attachment\att1\Brochure Presentazione Aziendale.pdf&#10;_blank&#10;|&#10;"/>
  <p:tag name="ISPRING_OUTPUT_FOLDER" val="\\Mac\Home\Desktop\Clienti\Volteco\Brochure\BV WEB"/>
  <p:tag name="ISPRING_PLAYERS_CUSTOMIZATION" val="UEsDBBQAAgAIAAmFNkm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DBBQAAgAIANR0JU2LhOzRzQQAAF8SAAAdAAAAdW5pdmVyc2FsL2NvbW1vbl9tZXNzYWdlcy5sbmetWOtu2zYU/l+g70AIKLABXdoOaDAMiQNaYhwhMuVKdC4bBoGRGJuIJLq6OM1+7Wn2YHuSHVKyY/cCSUmAODApn+8cnst3DnV08iVL0VoUpVT5sfXh4L2FRB6rROaLY2vOTn/5zUJlxfOEpyoXx1auLHQyev3qKOX5ouYLAd9fv0LoKBNlCctypFePaySTY2s2jmx/OsP0OvL8iR+N3Yk1slW24vkD8tRC/fTr4eGXDx8Pfz5618r1gQmn2PP2gZBB+vi+BxBlge9FgEa8iJIrZo30/2Fy/px5LiXWqP0yTHoWkAtrpP93ys2DgFAWhZ7rkMgNI+oz4wuPMOJYo2tVoyVfC1QptJbiHlVLAXGsZCFQmcrEPIgVbOS16FLm+FPs0iggIQtcm7k+tUahKoqHtwaW19VSFaCuRIks+U0qEqMTMsY8XxWiBNW8goxC8FctJfxSZVzmB92qL6nnYyfCs1k0JWGIJ+Bctj0UIO3B38tqCc8Sod6Civs8VTxBt4UAQD9EfLVKZdz8UoarQls4S/lDpxUBvnTpJGK+74URoc5mxxqRPEFOwfVhB6IEOCQBABS8FMUTZCOT60Yc4TQdhnDmTs48+DBtwplcLFP4VEPtmBHIhJnIu6QgU0kAOR6Gl37gaKeBKsTRipflvSqSvSzdjWcXsEttHwrBZjvgTGNsgCE/JLBXUYi46gLz8JzaZ9GYUfg6JuBcj9d5vOwpBxXy3STdTckaYrWbeJ3536JFY/8KShwYyR8i4Z8DEZ0PkbgmIZAHCbtkKL5wJ1hTgSafDTNsmCfmutDTB8TjGOR0SNdS1SXsaJcAPxgOKg+GqQnJpzmkkou9HxBcgwoRN6uFXAuwo0hE0akIONcmjs7sT3P3j+gUux5xIkh1IKCImWagNWb8AeWqQjxZ8zwW6EbEXMf0AZ4lMjHPdO4Z/Z9r+TfiVcu3b1qqpg65ejPUnj12/45ZdQk2VZXIVlWXau2w1vynWKHr7Icm9Dn60/SHNqE4cP2XiUwpszpt2sCz47O1bGiMOo14pqf6R+ulLQkbvh+7QFhjqfpLEJgzdE+D0SDtL+XSU1A0a9oG9BU3vx2gk/otAFXoqRgX4Ko9Ey403feXvyTj0GXQMy7FTSmrzoHMVGMToO+HNoYJOBWVeCzGG3GrYPZLBV83cxl0RhPpzoDujH17rYK5zAOTKQAu2pGqRKnMwP6kB+Z8SjYeaAh+7ySXqk4TU7ypvDMkD76tM/HtQHlbqMzsprzcJG/TZE6eY0VzuKBROhswkmzrr3d8dsrv6VEKCQ5gCLExtfXkYutaTXsKQQloV3gs3Aw+UAsZr+IlNNNbVedJT6DmFuOQUwxg7ZlDwYt4+d8///bE+MqSZhe1u78PAtEjGbAg2YL9SVUlyr+6QBge78uZRR+p9ta3ket5CWQuZOGL3K5401oylcHWQbdeSPI2aJgxbJ9NoQ5Ck/aqLmB0G4IwxcE5cJm5GVijKS/ugAiZUukgFONqnYDVMO2PF++6SmUuhsg+r5XoAzN3FmHHMW8hoPjgknnX9MwEbjlx+zoiVYveYPYZpsCzX+GJRFZDAQNCtm8Z9E3a3Fo9uBZDAvWoStPaNiwGRNGsH2li/W2n265K8yro6N3Om6H/AVBLAwQUAAIACADUdCVNfChcD4MEAAChFAAAJwAAAHVuaXZlcnNhbC9mbGFzaF9wdWJsaXNoaW5nX3NldHRpbmdzLnhtbNVY4W4iNxD+z1NYW93PY5PcJZeLgIiSRUFHgLKb3kVVhcyuYd147a3theN+9Wn6YH2SjjEQSEhiLiW6CkVk7ZlvxvPNjIetnH/NGJoQqajgVe+wfOAhwmORUD6uetdR8+2ph5TGPMFMcFL1uPDQea1UyYshoyoNidYgqhDAcHWW66qXap2f+f50Oi1TlUuzK1ihAV+VY5H5uSSKcE2knzM8gy89y4nyFggOAPCXCb5Qq5VKCFUs0pVICkYQTcBzTs2hMGsyrFLPt2JDHN+OpSh40hBMSCTHw6r302ndfJYyFuqCZoSbmKgaLJplfYaThBovMAvpN4JSQscpuHt48N5DU5rotOq9OzgyOCDvP8SZo9vDY4PTEBAFrhcGMqJxgjW2j9aiJCMigQ6ialoWBEA31tYkNfmqVwt2KZlxnNE4gh1kYlX1LqJBP2gG/aDTCAbX/bZ11VkjakXtwEknbLcugkGnGwXh4DK6au+sFAVfoh2UdvXMGb7RverVOzeDz8HPYStyM3F50wv67Vbn0yDqdttRq3enNSdwjaqKv8l6BbJDFHKdW50W2ZBjyqDS7hGsiIZaZViOSSSaFFJxhJkiHvojJ+NfCsyonpn0hJK+JSSvq5zEum9Sr+qZdPLu4CwgOAb5uErs44+rvP5wunF031q/O9ZWLytQqDnms7YYi1d2/fD4ZOX70cnJ085vc7OCtcZxCsWrl7W3vrKUGgm+wYp5RkPBktWBSDYkSQdnZK0nhbeUN0Hy0EMjyB8GR+3mhKMQc+iDVMPx4xWAKoZKUz3vf82FdF1SzBDgQaMm6Cp8EI44xVJtJMwq8qb3xLXfOkIT9bsNhl16TDTgCbqQeAp92EW8R7iL2CUQxQxZRDo5IbHaQRLVGXMR7i/rzUX4CstbIlEkBHOS/ywKlqCZKBCjtwRpgaC8iwz+SwlavwjQSIpsvgqXlUaKUWB1QsmUJOcuhm7ARFaApslkRrS18GdBv6EhGQkJuARPgD9Yp8ril3cCzrFSd6B46eMb205bnYvgyxtzQJxMMFxNu4FDYZEs13vBxzPEhV7qQThiXEB6GFISmsz3XM5W/n4aFM0KZmn+r8lYg94jJfuxsgsxz3rgbDbFk3khmuKaQ0MJUqDEYsJGDG2Z8sWo5QAYY44EZzOEY+giypT1hIpCwYotYAutvt9Dq48onz+N4QoBizIh0gny4PDo3fvjkw+nH8/K/j9//f32SaXFPNNj2JizA03jyRHQWfPeuPmM3iNjnZvWveHuGaUnRrxnNJ8Y9B7oNoXMTFElD9zdPvAu5pSH93jFNzPG9pFjPhn9qBNHGNT7jUvUD8LrdhSeuSRvR0Cf0HEK6T8yP9pcdLrXEVASOMGbyDuNNP3gVydAINGpzt3MdrpOB/7kOOiYyaO3NnU4uQA31dh2XrirGM0opPCr9Z2XdIHHyurlDeRVSvnFvx5sL9hTKRMs4xRY3Vsm/C/a5T5D/CNFzT6tXllsvKOo+FvfaJmdjHKaQSzN/LJ6DVY7fn9Q8bdvlUqAtvlasVb6F1BLAwQUAAIACADUdCVNtE1eh9UCAACACgAAIQAAAHVuaXZlcnNhbC9mbGFzaF9za2luX3NldHRpbmdzLnhtbJVWbW/iMAz+fr8Ccd/X3Ss7qSBtjJMmcWPaEN/T1rQRaVIlKTv+/eWtSwKUcliTiP08ju3YZqnYYTr7NBqlecs5ULmGuiFIwihDAp5RDdPxZrVcL+arcWJxjDD+BlJiWgqt6XQjXEzHWSslozc5o1I5u6GM14iMZ59/m0+aGOQQi+2BX8vZohz8NRPzuYbi7vgx0dJHyFndIHpYspLdZCjflZy1tBgMrTo0wAmmO4W8/TWZL3ovIFjIJwl1FNPiTst1lIaDEKBD+rnQMsgiKAPS3XRrPldy/FWXsz+i7bHA0tDuv2jpozWohLjId/da+vFUeY9fZaLlMkHCX6mg375q6YUSdAAeO3/8rqWXwZq2+Z8eaTgrdUFjzuVH/OAQhgo1fjqqWy2DBJ2QvmjwFVx5TK6PAch9Dec+1ePKGXnRdT1aCPrRMwIzyVtIk+5kbaJi76tWqvmA2RYRoQChyoNeVNAvqBURzCs98BXeMS1ClNN4yIaRtoa5jdiFdar3+Pn8wSyL0OmHLgiRw94pvc9A6ZHPqrAnyEDpkW8EF7Ci5HACP7ZYTvfID8g95+X6KytQpI6Fs3anzqpvWurRFWHyTtOBalbATG8Eta+RxIyucQ36/dLEmGxoyUlsKUV7XBrGH43LDiYpkSZHBtdz5zsslVgSONd4JlS1rqPQ9Xm4L+2vg0/RnkdSLfPpGEmJ8qpW2YrxyPHUtCg39mfxlOGKA/yJblnAMYH1kWrEd8DXjJFrr6FMgrjWPbMz1gdPk6AGaXK+yKlzcq76tK0z4Av1aBiEK3Kss7gKlxVRf3KD4R2KmNBjtExZKXcUYdKhA4XrAEA8r7qpsQdrqVsiMYE9dAsgUJiE+zJLhWrRvm67l0vYymBKneKoH709aEe3LXyfRJsuMpwhbFRU5xnWMtzyEmXC5BUNf7eJfcjRbu4Wmm68cJeZs+ujyLGyn9ZPKfV/nv8AUEsDBBQAAgAIANR0JU2IHgnEbgQAADIUAAAmAAAAdW5pdmVyc2FsL2h0bWxfcHVibGlzaGluZ19zZXR0aW5ncy54bWzNWO9y4jYQ/85TaNy5j4eT3CWXywAZSsyEOf4VnN5lOh1G2AKrkSVXkuG4T32aPlifpCsEBAIh4q5JOkyGeL372139dteLS5dfU4YmRCoqeNk7Lh55iPBIxJSPy95NWH977iGlMY8xE5yUPS48dFkplLJ8yKhK+kRrUFUIYLi6yHTZS7TOLnx/Op0WqcqkuStYrgFfFSOR+pkkinBNpJ8xPIMvPcuI8hYIDgDwlwq+MKsUCgiVLFJLxDkjiMYQOacmKcyudco832oNcXQ3liLncU0wIZEcD8veT+dV81nqWKQrmhJujkRVQGjE+gLHMTVBYNan3whKCB0nEO3x0XsPTWmsk7L37ujE4IC+v40zR7e5Y4NTE3AIXC8cpETjGGtsL61HSUZEAhtEVbTMCYBuyNY0NfmqVwIrimccpzQK4Q4yR1X2rsJBL6gHvaBdCwY3vaYN1dkibITNwMmm32xcBYN2Jwz6g+uw1TzYKAy+hAcYHRqZM3yt0+pW27eDz8HP/Ubo5uL6thv0mo32p0HY6TTDRvfeak7gGlUlf5P1ElSHyOU6tzrJ0yHHlEGjPSBYEQ2tyrAck1DUKZTiCDNFPPRHRsa/5JhRPTPlCR19R0hWVRmJdM+UXtkz5eTdw1lACAzqcVXYpx9Xdf3hfCN133q/T2tnlCXo0wzzWVOMxQuHfnx6tor95Oxsf/C7wixhrXGUQPPqZe+tS5ZaI8E3WDHXaChYvEqIpEMSt3EKtdGtcw+NoGAY5NbJCEd9zGHuUQ35RisLlQ+Vpno+7+oL7aqkmCGYaTCYCWr1t/KPEizVRoWsjtoMm6jyW1toon632VvRY6oBj9GVxFOYuy7qXcJd1K6BGWbYIdIpCInVAZqoypiLcm/ZYC7KLSzviEShEMxJ/7PIWYxmIkeM3hGkBYJ+zlP4LyFoffKjkRTpXMqw0kgxCqxOKJmS+NLF0S24SHOwNKXLiLYe/szpNzQkIyEBl+AJ8Adyqix+8SDgDCt1D4qXMb6x87PRvgq+vDEJ4niC4Vl0GDh0Ekkz/Sz4eIa40Es7OI4I51AehpSYxvN7LrkVv58GRdOcWZr/azLWoJ+RkufxcggxT0bg7DbBk3kjmuaaQ0MLUqDEYsKNCCY25YvdygEwwhwJzmYIRzBFlGnrCRW5AoltYAutvj9Ca48on1+NYY0FjzIm0gny6Pjk3fvTsw/nHy+K/j9//f12r9FigekybNzZDaa2d+dztnywXz5h98ge52b1YJt7wmjPTveE5Z7Nbsu2LmRqmireCnf3hrtYTLaf4yXfLBW7d4z5KvRgxRi+3o7RD6q92jXqBf2bZti/cCnXtoDJoKMECn5kfpe52HRuQiAhcII3Z+20xPSCX50AgTanznZz2+44JfzJcbUxu0Z3bc9wCgGeTWM7a+HpxGhKoWhfbNL8SN8/1kg/PjJepHl3/kCge7vX9vszNS/BMkqAx2fj/vVG4uud6v/poOzV6tXDxruGkr/zzVQB5Jvv+SqFfwFQSwMEFAACAAgA1HQlTcuDDqSeAQAAIgYAAB8AAAB1bml2ZXJzYWwvaHRtbF9za2luX3NldHRpbmdzLmpzjZRLb8IwDMfvfAqUXSfEnrDd0GDSJA6Txm3aIRRTKtI4SkMHQ3z31SmPJk2B+ELcX/9+FHvbaheHRaz92t7a3/b+6d6tD8hn9ApuXb8g/5yLzH+Q0gOmNGQgDTcJykmSgkgkMI/MD9JH9+5ElAHcwExa7enmSyQzyCp6DAPpMBVy6oBuFgLzAPgb8K1DL/85te3rKmuqNHy6MgZlJ0JpimZ1JOqUW4bdvNtTLdGDMQd9AZ3zCBzRnj1N5EnxqUdW5SJMFZebMcbYmfJoGWtcyVlT/MVGgS4++bIEui+9t5EjJ5LMfBhI/cCjPlkzSX+rDPZxn0dkQVjwKYiKbteeM6gjXC/Io/MkS8yBHtyRVWnFY6h1qT8gczFZaNW62SOrcwbWpiQe7skcQvAN6JrU8JHMAVGt1BUfUGmMqSM1tN7zIyqQzxIZ70N3yYIcJUuyTd07FWrTHzJnhNAboUVgItOm1REae89ngoObeVHHgTfFlVEx4FNnF5CTivF3CN2/24wbw6NFWqyGYjEWPeB6CXqCKIrcf/w0L4Rq7f4BUEsDBBQAAgAIANV0JU3EYUnElDMAAElpAAAXAAAAdW5pdmVyc2FsL3VuaXZlcnNhbC5wbmftfQlU01e3r6399KtFrV9rFUSoIzMIiMiUVLE4YI0yCMoQLSICBcokhEy2VrE1EJUhKkNUwAgBokwhkKEWTSQRooxqgKghRIgQkxBC5hcGNXz3rffuve/etd69F9dyOMnZe//2Pns65//n+PvBA7uXLjFZsmDBgqV79+zyW7BgEXbBgs/gf1+k/+RGHNhN/9cnyX67dy6objcd1g8+i9rxw44FC+6hv1Af/5t+/PnPe44kL1iwrGXq9yeMhDsnFiw4NbB3146A9PC3/eCLRcIwXaJ5zvI/F387+OAsVuUpEP/8lW3Avj+XdOwR/+lzc4nLjbLFwzt2oCy/2Xvfz3FPdCru2zjHR/G+bfFC+yqp1LltpQgubx5TJIOda524vWvCTzjFtl13yRl0f5QJbSMU2ioVbCRC0onVjg+2LAd6ynKw6s8WTP8C/PjT3ud5NQ52UGcAnz5y9pPpT4/5nr79dHhyvBarqSRvmJlZuHvidqd4GKkVIJkeMx/9+f2JNOVKB+LimZHR8yIEn6ZT0VhrZti8XF/jodmXunBmduh58efT/2g8bI6YfNUKVLcAc4niCWfAzOxe5mRKszF2+t9nYiNhTf0o0PTg5/MCNhabvUlR31R0kZQtjlZfCyRqBHokw3FcZQ+RyWHzxvqbLZCTmcjggYbdxb3rujUO69FiPE2J58c5z/J8aWRsouXqVEicBCtPXNnivarXEcBn2yIPdB+bxCGVuGadESEGxuQtg2QrPFwR4H7d+vcINkrMdax7G8/Sbx4/WxvWO/k1TcOhaXyJGiVBpxyOY2wH2PFFzx6LcmZVzH6QAfuDv+XSihEiQkgcMDIj1ZzsE30BnvyrQE5IUA1aACHvGtRUZaGQI4U430apshmPVT+S6/rAmm4wReEpZLR/V0u2k68lhp0TmmAlFF09WFWPJgORhxXUE9uPZu9WDAioEVeZjGwO/clVOZrB4vB4UicEaWc07HEPN1PPOxkfwOucfCZ+BoEqJL+EEAUNfO5NvDLZdcbefxpLzKWsFcfUFgifzESoDzYRev6C2FzL+sSSlk10DhhE8IBqaTBLVQ2MqmTg+pCemau9eyc1jU428tZTToAgwG6APN0D7Qw4qXEj/JWaBVKYGoPzvf20hU6Lqhg4PvYHKoj11Jor92yfhA+KGQw9gAh+gzfSvAJI9K4QW5kXsF3MHBIcgL09o5BKcZolEdyNbZ61YPul+98u3IlYS7+U80sU6jPvakvjiF2AeDeEkbFtT9B11PGNCYLkysW/yCa/ZnGkV7svXGI8lgYDGGKVY0YVlhXY1C62AvcmbWfeySW4IQE89ikrIp+XzxWSKdQEM6CIhZVJyjTtStVBDWmtk1mUGoAuAhL5cPrd9GIOBtwbqCWt+eA3Xzi9HASKnE/YMs6THXQkoM+544p//ERCjuV8sl43DDRLdrPdFQ/O/lrIwZzdE28uD6MmaBwvqyJPPRr1hcSTvBbu8rnYhzNhnmzWo0pA349222VH61UABrUKbTaQy5dneH36/RhWNdTAP5OjitPAH3GEehv1YF0TBDyM/HdxKDtZle5RPcLun5wJ3KhHyDfoFd86BOUnHldTm16UXhFviHiY/nmdkakQfyCJs3pzPjY5eNni7guX5VXmzk6FduDro5fEfj8FeX0XJp/cWm3JkiNhyHyeP3VIdqNRHS4YlUnbeAKxROsYz9dEaeB3tH3LjiAH1IqAoG1ZgoyeUSEh9qpGEA/7dDpAnW0zUY/SL8mzuFg5cEy6msejr3aKZ+25xDAO2sBv6IvqK356ws00YANd6ZjpeDWLMVBjGlnNTEWDeEK2PK2PqnZP5vK3Y+QOtF4IVAPDcHXqJlN4gxYQgIzPDMCmaQSNWmdukxc6MAt0WZAyIEj9hvfVTCY67nbCiPXLOt1zLFeAuLzuxz6g7jlwAKuyJexndm/j8STCpAWtEdn3N+p9Xo3oK5ZXMX41CoYgAUhEm4YhfZQcBmCQi+SCib4EhRblwmIUjTYxcGIVXx7r1jCIYInalFB4z2SdVqOPJBkjrhwgmoQ6mnlgo9y2xfUXM0x4/gPUCmDaLJ79l15Z6G6aQ6BkoO4mcACsEWgb4W7fViY0v7HcAgDbcmkwe5bcvEkXqE9ew7catKb2vCfczCPtGW+lsLFE7J14mu0sq5+rshNhP5p9GKFAxILZgDgTPZuMFuyPmFmDBcdMZicu6Fw946sLrtJnHeTPrXSLmY9uK/KQCgzSbSbLnjH+97JxnM3TW7L+VYhCY2AZIor8AFWnEWFh7+4vtriSW/tt1M728yOPp2fcQH+BBoF1yl4QQP2upVfHt92rC2o/X7ii+/m0oO+WrzLDIiZbzKnahJN7lfwkn4ComUrjFZoOu1JaW9G+bHqY8cwL0E9KFny7l4gb4U7erXafqU9v7k9uHA4N1NEzUz+w7KRb7NU4zWhy9yTsSsrwrA6VxtiNYe6z6GP1szDtMyb487p4b0fZbJG62wDVS/7ITj+vE/8exhbA3uvhqaenB0/O6qnGK2qna98ZMxToyu2gorXTX40fg13ZShl5O2OExbyc0uHA94qtxm78gWAAPzrjv6Go0i9k48OdOYuXmxX2UaDywfYiD5xkojaKHc71nl2alJOwjmsUmEIy+LRkt4WILG0vuF9+5fi+fQYY8ygZspGU/U1IHcJt69orN/dVfIQ8vIGSLn49+KolMyqcn/KIx0CDgVfcDbB2FOAL9T1D0LJ9qy5jdRsNoJrI1QppJ76wYkU0OtSrbMDgq+t5+MJiT0hSxjk/F9O2Szt8KQZWchl+XhtlsdzM05Jx67lEequr+aMxOu3G+CyMBdocSO3AFy5rZV/y4xpYkXjXCNibmte5TqEuURvdQR1TGPsbP0hRGXDvv+I04pkx/mZ8k6jC8c1m1E0rYFQMnKM334HFFSg/yN4/jfybvAywDrx2Ghm0xhm5CRMF7oPS+LDIvOPRKQM29yT/+EUu4gI1zzwbDo2MVn5clvFv8jH3oJPvXmWF8nPZ19hFgi1MTjfceWNWUqp/KlbKFLRZ5uGb9QZ4vUmdTTbQLsSvOon5Jsk/yC1ysjVvTybzSQC8T8Is85Y/t2Hbnb2KtUn1NICWTUZZGR+ueMqviLRl3kgudrRoCZathoyVhNYH9AsqJkl+rkEfHW7476xnOY6Ciuqv3X0XFaBcVlmxSRmV5NDw6hcvmtipLHmqOrT8IqLIHfzRN3AbrL33nMfGbCHFGJ9wSs+6+cZpbcYYCyNsLscs7btCgCucK+toBhosxeB/Sfpb+w96zfFXJDXpteHZ9hv8ZRCn7VnL+gW37QhPOrQGC+YaUF3X6ksL9H4UyFqdu+KNNT0ftb1bYAp0tcZKn8Djj1arOwoN5x+s3to09slmrEjvzgk+N/DWQX6BWCAWmvIG4GrnsOaOm4F54m8IYb9TjKxZWFJKN/+P6hHIYKxZJAw/ltyZtOn6UMBHJ24aqo5Ib32Sg92Q2h3ktnbkSePE2+e1vfLJh/J1JcHVF5hvko0cHhLJ7r4qg9gISw5yA/D5byWTrmGI0x03BcRAhFlAMfJ8bZ8rsKAioxCfVBR0oX/CAH9v301MWXOl0VZjqFOfqS/Evjs5i+XJhrGTugN8ykM3pQY6hKQbtfTHlX90p5SFo/DfSTBYtRHTMrmSH/VDINvL+3ml0zd88UlKCnYo0EAPve1BLojCTQt9w03GrlYnuQdUB1RQz4eWp+bxBaFZmDHWgtMD+j+7A64besYi5nd+S7/NQ60n1ViYSxtS3+wrLWj80Qbr3NJ/85VDS/EcGTedTgdseHQJfzpJ9oQT6lM7EstSJVR4t4B9rNrwBrC9+daFMZ+15h1I4AUeCCS9uKM0Sf6+64c8zCC+2F/ruZVg6Dan9zv4pgWuVV7zdXWZMM14TkH5zUXoMV6TstwcAIOjiTQLUHEuOCL88LvN7uNevX2G/vHMkWrb/zackhGIyEr8ysEhWFNZxRnXAPINJ/Xdo9j2B+bqUxPBMej7sLRu37UnL3XM4RPqc1u2Oomz6HIUuzgPzOtvTgNzeRnuKSsPh/8BSjbMJz8b76rAJ77eHJ4/VuE+7jJUtpiA12+zMOxXm6v/bBo1DNcbmcvN80sexTWtF4h5DH7vVYKmyT0l74jecFUGhvtsbdN6i6Av+vOXwbMSw9aa/JkkuzZ0+OMKuF+RSNEVxzcCHYa3pbwRAB6mhkFysSX12j5i9EuP2wZq7PZDjD3JWP27vkKQqQzOEUR8ILXBGyi1qo6FNaWJBhzgY0Z+18EGdt7D3FNr5nO+b6IhD0vIfVWpzOjRz60AyFO1j8sPGCpzxzviB8Thp5wnF1c5HDDzyqiD5HW+SKW8DSsOkSm4+aJRzmEDvhfcx5MvS6Q3suuDCOFF1Mpw2ZXTUa3vcg+9cWd2B3YnN1bjq5sMvMy9xmlr4Ia958sjrNkCsgOemP/UyiEtrcjB4qpNYYVAso1a+opz0EDAIyarZ4qguMDeu+178OGEYa1GhQN+MbKZ+SzQyyLsB8OkZrMQ5HJlV/jrsSaW4PGxlGuY7ouhrXn47HjlkhIjsFCQLx+OMQj0tce7D/5D8Xxfb2D4YdGT7p2Cy2iv25glldU9zOSuboM84v5XUtnTDMvfQ79PyeOPlIaW6ZfnQNGmoN18EvfByqMhfEUA2xWMr75t4Por8u8NPmEHZmjVCiG0LZpcOXATX9V+RXANu1D2+uHFXnQ6jA897CWPaHISNhhaqGMZZbC/EvMH69schvvWpCL+/bOLcSXdnIPh1XeVJtmQLVCOgZ+ujTb2qbi/0V5VcxpyhGLkiIEfocBCwyvs0f71CLVRCOmWdZAPX2NMjn+9SSEp7AX7vhkxNEGiwnhf96mkpzbZSbrQ8gCvHsjgkvIqjKr5DQ99yBpdcNwSDT/15Poh2ZVfFQMjc0kzw+3HPFv2Vhe+kNZk6De3ecvCynMZ7JU/YOBq7+ofcyuqx5nBt/GGyeNB5OQR9GZvmfSPJJ2XAx6zzupsx837UZ7amzY11R0Zue4idqw++B/z5qKEGIdWiDdGPH6jbyGaww87mBcwtuNRAJKJdcsPgKHNPnfqPTM9MZ442FLhoYqMVsp2di+eZdDNuEucJgN4reEkd+sgx7b0I82ePsVRi26gIo1hJ2mm3J8ElKR9GLxhqU95jnkawvo2N9HS+2lqLoYcEm6Xdyimp7cGU91gWNkPni+I+c6NQN4apme3g+FX7cn05doR8iuKVYHB1BM35/hEyMHwnrFbDhEYG5Q+srbyI2XVteJ/IPTNiacOn/45zSi86YVBmCfsFVCUw1PLH/R1Pz3f4RWG4ByUEsg9a2dckz285C7nqEGg2Fmf9XW5o+9oQq26UgNafScjrx6l/gZOrQ8YwKhGRgxchhKZZYNcn7DGfxnG0b6k6+UfOCH+v3tLPUcUrtcLrhyfan6nO+fWIo+0A/pKIJJVEWkMtDm2j4bUyUTxt2FafUUqpBaBRQMU1RB7PdKeXezlQYkb1zfA6L4ojZrdpKkMJ6cnKtO+5Rak8hwx+VMt+bg0kAhMf/dynNQ/ZIBbF+KDQxkZuzot2UW/I3uWWNA8LLbiSvkC5PibpwXrrLMcY8ZHuvGdXAG7fKSSw7bGOpwNMuM9mawLXHRbTalgJje3imSpH9LSEwSM+eWldeuCSD/l2Rxx2mmk0NQ4Hjzx9hHH2EHyzHGAaLaTzjgxeBTxuEYMYWxpUJMhZDWA7SX/PfH7ttVPevjJKJUtixG/dD0kXPFMJjCuogFb0qlRcBggTQbbrZjkv8xhPMughhAF95JUEigFBj6hZiazIwY1LInWyD+T2ZvPwaBp9i0BMsHPIR/C9RQQENnllnKOabnhr8ZPNzvtH5SzEte17BkAjuXYlCdhPSfSwWO15OvWNHbjZfyJJCgijNoF9slODBmksgTXuQyJ9OT4I8b3ZkiFKUMlETaJJzOZ0qOIYlgcS7yRiBZcV/Glg6NiUgMAwDsyRnOhDybmcws8e6vu6c0mDZXCfCDNSuglRqs0LF9AklGYGrbSI0816NbX82E5XqBBEV8+t/b+K+nOHuG9H72KT5w4CtZcQR/J/kaIboVLqd5BxyP3t46WePZkDD76zplaLFuQY4POX9heA3t8c8cm9D1tIwxufMmPet6TwO9tUvfp7VbcKxFWMOX28jV8rXGCxKudw5OX1Mazk9viIGOXBUSYtgS2Vkgz5wmzYH1KgAI+KFwjZ3FYDL1Npdw54Lob79rzdtB/jYw4s9qOe4Dkhab85PWuEri5CgtadNHz8KJCox9YeqC97FiFWPjUIgG941S/kmQXAsQ9naSibDD5vH2A3smrtQAAMWtdRYUJQXIP0icTmHLRtfGgiAUs1fKliMxiVU1iYM/kwFCEpJFl81iymsVojYNkE+vfx1TmBM+/+rybcFMHfU+NLQ2cvVi4bh0x6rfgfPFxBTUGFpy9VuESxBhU8CuwspU7SSIlxA4I4POcU1D3ItzotiFAYqSQYcoX0wXsZFM5K3AfT3q7FoAQJkc9aY0TCorQYdTfjjN5KHZyj97WbP7KQ8JlXvJURa0x2Fvm2M3N9GR8zHLeKrEVz2fRBe+S/cxAW+G6CEVNYrTXxsI02FHkgOfJ8yjHb+wIAcwIeyDILBYFLJG9u7zuFPlEf8+jBkQ8S5IIQUVCBiD2EceYed48xYN0pLuQJyVhwL2nQsUBmueDGsX1fH4ivRfRM2rFtmrxL5Yr2Wl1WoSZtdx4Q096X6SQtpwXc28uoMg7F2SXnJl/rzH7SqLiW94z+0dPhDdTgxGxGLaLrzjuQb3anOAAXmaPTVZAJMFCAdnMVxJs3Fuhsp8yDmSZcIUlGwrROW7hJ9tik6cQOSqa8okJS0FW5jTTpdLY881iErvJK6Kz0Ytb0tdg+thHKIo6ynVAX2OYeB9HgDXP7XSVyVxvrmhO44RkLbgs3nj2fkdSyqNRY0un1YO9sjxPkq5Gmg2CgH3yyUi3Y6WwbL7gMRyDtRABY2H7eDyiCZqyzQwZOpzHMGGnGXlYEQVaCJKaLZ44pQcWO0YjK0/BtPX83m3ax5JgyFsZtvUmh/Et0TTTyYgPqWIxqmlYkmjy6HpshIYkFWzXZxINU9NrnlxgUM3tmKsv34sMxjx9/SQOY8XbxbS8zAjNXlciLqzgtHOU1lVeWQSkW+mJU62XasjrLYlRKUeQhAo0yPiPniBMEU6cnkkFRvUjnucjV/UE7cyiY8MqWZOpb3jx3gYpfs1PKFDQkUWXYMWyZ861od215B9jc8XD5BLQ+auy7j3E+lC31AJCxj5DkrfWDFxoXA6+yGlBW9PI8EHeJqEEcp5sG1Z9smmPcXG8tPu7ElhRkNsiszmSKjPcGo5kYc41VztGwag3W1budw/9H3vKdRcKa0oWtFvt1biPi2iGB40ds4+Zgp0Be5tSZk9Ne/TE9kUz56VnXPTIfKNmTkqPxb2YDLicAq3QZi0XGopqD5QlwIIN5RmeN64ywwImX57t1VFs99JC2y98SGRfoEEiinyglY2YqO3Vtf3vjlJfF3DVQ61opJrXq+u33WuBm3MW65s1e5Z78N94zvvvPTJOHhYPh3CVPa3LEe/O5izXq5ULeAFCKjtduQUwrFbD1VHUgPAHvdSJ+pypPgU25Ix1U3ThAKmSe2j428H+NC4lUJK6FKtTC0BUSR4hl/vFzPOa7WExMObVWxcxO0Y8uIoDCi8vXx8cZ/u2ok1gaRRQ9VwCnVHCFKu3mjEoRYHQSrHYcJfD8ITlrSu/697S2YrVKbAY7poZfo2h6TBlKwghyfB5GslaIBuAivK43Hp9Us1yXBv5G566e0ZvceO7yVI3ftSOQC63TI3CZTvUEx+yz8w8L+GdhDXdb89QUMhdoS5/pkxcY8Nuq8NnzMPQ7xzOal4uBlrSGC0WAPHvSWeGbbk5I9C/zeCcOmmQywhIvUGAcGWdKThdPg71h7NnTFoQBWt6RZUWiXK5AjI51IX8skw+A/yqMTa+ccqyGCoDrHrRy3x6TpcjeqpULZr+vo9sY44t9oKeTpKP9ed4pI2Rxe0eokJPiGRQ5oV4qlHJQQnQqf2dXH1LrJ3qHLUIxfZYoarSPLaO6mXuOuBqFrE1fo28jcCj+grRzXv0DuYK1DcG8tsmoe1XbH71cQgnWyaohDStEE3WXQSrX0/7XyfHh6vTyoFJ/EAz4UGe1LSJnY6CDUQqTKceVCiGJi4y5acUXjPPjbNb8rJBxhvp25P1bWrnOitattxu8UV9lldoJIlOJ7Lk/KhPysSTGGOsJJ0QTnGHI1+YYOmCMMQYa9xcJzY3V5jpXplrj7s1Fka6Acr4ZwKyQMbFPoraC6idVme7GECtuFMFV7DAiGTVKTWAyAfwGmDqRrt8rAc/kabqFxVTKWZ/2b/2xyq7dlOjZpY6sbFDHG20a7mZZ7qmGLx1UVEfgHmm1hTiw9MIbS7S/57L6eVruiOyevT9XM4rKxoANvluXBMdC7verfejHFculwDj2/CfJZlFDBoHOUX+/Sh32yKskW8J6iAP4Xi+1NHWLqtHZG7uv3QfrwLn6PPQAqhodeX1RPKh9ermz98v3xpsOBWmOFlq3PLAMuibLE4SLcWI11myGz3Qt61YmooCRZPHBwRAnSLplBvacQtchgfDnb/LwjSEoEEQJFOTj16BnIhCns7gJJFNfITyhCwQL5n/B84TLRvFyJ7rkwlGi5gJFlchk46r9bmeyFmdmn0cxiSQRqwS0Ix+E2z+Mni1dFt4hkPQZ4HeLAjqFyvvJ0mhzJU+QnF5k0m0Zns0nHNKo5X9eZUeIZCiMS98jRkTsKJpRwcrVbPK2PI6dQ2m2KTAnnQFpY/qAuAnL++eTLqMUHZix/Rb3uCpBU8/YHy9OhZ2VPsYJ2NN8OUlqB9Jf8VAVJGDUXGBSNAnM/GQGMnzp2c6dqAwPWsCHVpdfW7Ljm0dQIbx/DMkg63DIr0fNbsB2uyxRJPg9lgvgOa+ufr+sKiz8R8xKJDCDVSeEU2pwgyuqeICtaYMnvkVm+Ikvr8JOxkNa+vm+s/E1snQ55O5TgMnSiHvXt6fjpDavCSVpbxVlb+hU2JdGsUupiBEDk1MsdXU3msczottzBZHT+SBHKu3MR/l0rfnrjiVuy6mD+hw2fV8KWoXT9Oit1KV2Aprg/ZA0FIjuyNho7FgG131zAL0ivYxcEY+EXdaL+TcPIVyv2eaK5FE8zQkMOqVxcKuJqkeeyjv3o9GG3kTVeJoNyc7UTNMJ7knVcsPh51LWdE9mfvUImhLVj7viSTyncTR0acCtl+WfE2/7GjRqCRSvp7ITx4SS2JRbMd4rk0QKhAZNGNQYVoZz58Z7FwdbiJROQ7ZrgnaZRd5xqSFXuP4aeTkESICdRzWLhPhxVZeejfHjHkARC+UEQ4h4dYEvYFLTLA/klHhR8HXtoYjEp6n6UMqKf2Pp0pNN/YQM65b8EiDCfIeFZeD4BXq5iUzb4rQ9InJLxzgUNJ2iWtuDVweA+HG82NKY46R9hlfdwpd2g2fOIrI9lrIWQdp/WtEZDPztJRSHQnrUHBUHdAw+EQt1k5HnbUcazLlN81Tc80ht7s/P5tyO8kHEhRo97MgmrI76dhxDlen4WKQUbNKR8DcOwBaMRqz8ItMyLDXzJsrEDpuw6iD9rUD85dzLeRxsxnf9eR1Xp54/fDiFJNOHIhFI85kCdnUKRJN1UwLWWZrOpPxoTM1KnQ5r3OFnO+AJJkGb38bYa4KVsi/mRFhphcxpuLqEG537476gpV+irRVM99k6DuWZtXLs8sPMDrkA1CCp+tM99Gib2uOTr9S00vTyiQGfVC55l0m0Jb9n9ROHR+ZHC8x17wZ5GpHuQeo4qyEQpg+w/wt/pqa004Tq0O4FYZT1QppDsYBXKzuRWp6hfI9TT/wuae1WQKu8vCHNsVf36EarxueSOuhyQwRfDHbNr388t836KqcOr+dqmyDWo0qwTP93cvB4U4cQZR4erZZWeYIqGIi/wQPAl+VEcuncJKl7R4WaWN90/Er8yLOPgL++dFTFAhtDtQ+Qv4KnErrS7KE9kG/eEIn3spEpRx/rVdkKJNGUENDtCqmZR4eS6dRap3e0x5CgdhYIFADEqEA+uKYLq055nqoesnl+IiIl15b7e0Y5eqCPubsk+d1ux0BfODD5IdPbyYF+ow5V7JO5ckFwMfJXHENhDeqxmXEg6mFA+mPUaHGZD9EG5Kq385UitM74t6M9TfjeCOSP3CpEX8HCEcsZtu1TNOHk7mHLHWOiDfAh877I79mBtdRrTcQ+cCu5BCzDXLo+Junw3HG+RLsG4jbvdXmrmMF4GTV6jJJrH6jzXdMCkE49J+XJETFDq4tEiDem87tD3E0uS/IB8u/m+v0pZ1ug2cCGjPIWqnP2KurnMz4wHYG+ydmei7XgRDO5EVVVlSfYr6sMyUmbQqY4tfubF0m7WMbKF1mtCdCfURLxiWe81t0E7VXzyfbKTjrphUfoJh09LEj/GrCd+wRreED+5JVlui0Yl0lZuC8RHRcISqx1hUnYb11Pj4f0F0XR2+t3s9EXto90L7ga+Ob+bpEqhY9LpbAS0aAL6Tm73hRnlUsfRraxZcWybDvOjh+WoBANJl0LCwfaRNxw3084cSJWV+6VLIG66eVemzo6snbTbLTHaL+BOH7pUKZEUF8IAfTEshk/340/NwmymhWopXucH7L20kVlrNeHrKcyJptfU2TeDx/bScUUn+IXhI6mivRJq7sOtWXpo5SNNptODRWoHcZER6fL3E0vt3D1wptdkrSeVSIWw2fkcXOkRTm0zDZ9Wpo6x13n9t2IQtzZ3cX3vEwGHPlapbuXfv2OlgrwWgnBDmG4eRvAGmTPUUsgn7kTC+Hhbr8nQ/niSWJEKuaOirSzEK+RqcoXheD8uc50gVM5BAh02b4KuvqdeTCFj10mkDR7GVqcuMD9q8dmjH3rIJWBgZtLNP3AlAfBUis32sfLsJ5tvcI8EfDb7oARKcgBePbMDQW6xPrhCAd9QNxLlC6t6PNZdEd7xb/9yFxQZ+Izjn/Rw0edYmH13An6a0sfQjrDnTE2ero0gQ4/sNGqZzXiUaMl+QglTikO8X608YiSYKnrof4YQN/1R2w16/iv8qpcOawXh99S51DUxTQ3BQ5QEVOzlQdAyqeMQCLyHxJgpvutjTBQ0dnz0nGWpUIS1aNNVvoW/+F8eXqNWyarOqDvNvZIKyqT8DUVS6Kx/xTHh+ssHiz7p8MFqjbu7TvQIiBymd8n38genWUjuNOZnFf5uO1faT+hg+UjQ3iYShXZUbsWkWbfChhF3Hi8B9t+FWzMTbjRcVHyz2Ip+OKGwyW5l6BuBxXZWCltydhI9HzLOZZ/L+zCMGIh/vTuF4KCldFkTTUT51M8FVRrdJH0vL4ZntDX382WsPrFKnbRYVqKVAnJS0umno72Esx1eegH6mkwkh6MUw7oskcTEaxSbDmGpno1SWZ9AiArmxgIdqc4wwej/44VSaMD1A1owlYsk6rEpgdWrbUHkNZYtkSJNN655/tPBK0I04D3X5CA8sHC5XbZgs7g6nXQb8H1k6idZPjvRdRlpljBTa36F/mEp2N4MO+4AznZ4MNagCdgeTbgN0UT9GIFOVVxVVxsLfMUaHfKZLgisSpmB/oAyY46LxQAueAoNBAdhSsWpyu33iBEWEIB+q7cw5kiHoEmrJyjq04xVhFndmhBtMmkUQDgaoBCw/5XAs9nsfdjcCq+KN9CYrtLRDAScVpepnRbuMuiVY2mbvC9mxHeuWI1N48IRhAl4w+gksdIR7oa+zL3N3FrMjqz5rvzFnB00U8f5+bahOWzW/0iMHRxMDAE39nMlDc5STkWDMCWSiIyE+IUrfm+bJU2cjlJGa0BkKP8+2WHhlIUJwepPJi25+lvGnA1wV+zLC/92ePMnEyOD1vP8n9FHkwbCxHZS8ipvQwbLlmDmmugG10WmZfArlwoENC5SH0+yRGMG0tKQFwsq8B9na1g3d63lwz3EODvAew6yxb9g+0w/Equ7XKq3yOcXEP0DVGDX2kqcDf6akQOJtFaE7b0tpT1jrUEhvmwDmZDSIxLR2gRDL7LjVBppXBnZio45tpVL0j4IgMJX/kfBW6lSfQsIjSwmSsWEyKU4jWEbNsLkvSuwP36pUF+JgEHXsoET721fL3VSVy0nWBnDluDqXjQh3rTCMqVpwM5hIzdEoAxMO77a76+X6IhygEXJ/yJkLfj3D5nMtYZ5cxGvUf1vK1WJsebEIwEEv2imc1bgUAaGy4pBHicbZHIsaYp/2TDYrFvxN7DxtUuNPOANlcq6NAXnNc3pXnD5oTT22TXZ3zLOZZ/Kez6N0GSIRqhhK0JxWC9tGPwdjSNZ387XQ5Jo1hkn9qHwUAOUkCrPiFs+mfuiCKPkyrEb+G2P+LltNfOUGkwSXDIGSTGhT7cjQfyVG4Ij7i6GRY7P2PbDlDWZPjaUh5Wl9SR80HGLFrsFQ5RZToCxdfBMM0FnaaW3MrYl31nIJoUYWfU1L3CudW1I6mefL/H8hTzbDhlIxUydRbVzSP5ot9OoVUQOBmqObk5e8ZOKMtaDMvdxJSpy2feveaDFNIZFWZrNXOgM2S1a796QcEcRBdLWCivcjjX5BH0nGZy82ppCWWCVFnXljzujxE5GTJ2+e1nU+HhjtxONpAir601Fb/Orute7fNSU81gOn3YJ/JUU295i0TIUgoP7Q5EJB3PCb36UhrjgVOxP7TZRGejOwD0lX+1XeYW+rIXjTzLMaaZV5yI18egCfGgGPjweGUPIHXGJaI4XUqFYWCffcKKufUNL1qdlFhilzxpiBA5OQRzArBAAWaUH2eyYl423owxwYvUa3e4LfoxiOVUyj/HoZoB9ycsJspYvDQnAqxFTsZQhOTpRONOsmoWGZHeHs0G6TQnrhjgg6Et0f8i+p5P2fdphLmkcgbrc9yLm8u6Vh9kX5wq0nQ4rK+tDB6hSwwAIJy/JKvOPGZid3uW6jvjM/7sDj5fIAxtsdORIN5YKFGoSWOgCzR05oI5F6q4UKGnYYx71xJPOVmWoSDhZ6/7jh24morR5G6euEhl46As0+T7jLjWII6sq4nTkjvBhlX0lmDUzyhCsVuHkmAUAD4VF9GqGE+tHcG8CvKjJxZ+Av2fgAEytn4x/wgazsWnL7Sr8RohxB/RXLlNMsGu2zpfiG7njx6MMKTuTKIpXLgtr+rUytA0W6AKqzoXpBhg3oxGxSRznyWczzykcrZKPBswABWfDJXhcK0szgsrHGeKuu+VdCeKoLlPoU6YhcTLg3mjZQa7YQASshePrdkAmZEEM/fLNkzUzzJE1bScbAxvu8nQw38wBBSHEwDIfPlr1fj/9l1txuH9dDzdnSzo48i9y+6wV+Qsy4Wokq607rAZQDL2EuCQ3T87v2kT6MVzyBQSKDfQDiiT/lHWR1CLZYW5qPrEX2ePY065b47fWmK1ACs9Opc70YO5cQnzK0s0WFzC8vRoDl1JadnblmZ80Mh/zdyovH0U5oD4eR0sTLNfFTMY+DGJwL+aRsw9d6wpschQzk+PHWcwSVrpn4ygZgjHh7FG3rlqrXYpHOd+oCUXj4UjQIl6rSazkRrIl8uFFuJWNtXRtztSPznLUbaWB/E+dsyowMR+6feqNUHI+gAUjfSjUejQApNf3MaF+UP4SxIhc3Z5zg5NGPE0c9XY3sScPzJXOxS2VQGIPojgPGd4jnwhabYpJBqFJNw2QaLAjGCDI1RDYUdHbjNmxPDmLVYibTARygensom09zBUj+o+9icPcA18dTrggnhAAc7Bm765bXC8AG5PvHpURtXSu6R7AYggrVBO9ceN1yM5seTpZz/xNWcJ//vQB7KmXwwKtPvntEEXWkZ+IM3/2ynb63C/2f9hNa8qHlR86LmRc2Lmhc1L2pe1LyoeVHzouZFzYuaFzUval7UvKh5UfOi5kXNi5oXNS9qXtS8qHlR/1ZROhpFBblcomxeUKh7WtR4+e2uvvJL526te2C78eRKo99eWt+6eKHA9rPagxd+/XLFugv7tu07fD3rAfgyggsSyqA4L+dOF1KJSxj7l8xrYxUcl8Ccpl/cO7tbcoZmFMjfodi4fn40P5of/dcaHU9SjHeCgJpUyJFdg9hyt/VtM5nGtmVQMlyQQD3ilTH+hsB6vH69zrdtqcvuUtJMWoq8GgrII1CVMbJ3r1po9q4XL1T2JO9sWxrdPnNjgVt2wOxtBN/den+LwWr+7C0GLZaztxis9lHM3mKwhTl7i8H5Q+9vMUBJZm8xOJ47e4uBUcn/gdVQFxuoI898f2bFv4rk3yl9M/Tdy/sjQ20FeBbGgRAOEz/8qgwxlMSjZ8kQpRrfmH6TTjquF/D5SBSB258Lx+6cFbM/STRA6VZIBRH3EjvIaglLqNmreo5PjekfN7EI1CwjPpeX54K2bNCAl6CuNgpdsjuOsfmCadIhgVaj8q5e095aH9v7mjoRU7R1ohTPjdQc6ASY50k+P3nrwBjvpzZhPfHad0OS5GkaqT8yFCF+/TB9VFTqq+L4Rpz+XnNgNzXxO8VnzokapSy9Ax3A2cMZa3svAzcWn1utGP21jkbZehLTJdo2Kj9kiT22WZsFPdezraMBmqxwmzYJpJy9aF+v6vT3LwThJrW+I02jd9hIP8D9/aU5mu2lcfKOq7xLDUunpj72778S1wsQRPu/EOmnxo5MQKO5uOmpX81O1UjaPUQPZMTLsxSdUxqmUsOuTDRj6G9vrXGNf6DBvr7HwhFo2oxUPjOvO5ZAadjtFcTqWP0S27EXYapHFr2fyfsatClu+g6Jq1gOMYERC2vePAp1yHoemDbW9zvjWMhue2xFcMWVYZKgOCSs8efjqcMdZV7tRR7EjKFrUT1Cy5svfx7+DPh4sTnsSyyhVOD74rSe+DGCU7R+li1GJRfpbLBfARdH66DRj6sruBDNWGfiM/plJs4cMXlcppayCV/cJg5kxIKDCOFhBH9hz9Xxo39iOz6nYt3FNM0EJ3VFbr5IDtvLGStzLIBMvns1kuU6cEEYb/NehNLoRgo8YU3qUnGbKzfU92+HKZAyO25oTx2fklE1oRlSjroIhUM1LaUaUZljZjTjmDQjhpM5kTyh6sJHauSUCRjS1NWrPbWPoVDjNuSBZO23naPaH/xlVZ4auz/D7iVoePBAzF93JLgycI8ZkbB3SsloxdtatlY5xv7UWpN5r6oubjpeACO1yI56Slw98IbIv3c1R9LU0nFy6mcjvB4e2he2oUpmXcBnYsAIEoLa9LtWEVca8cQ3Ylmn+VkELcbcetTef1R8MuZIsz0H+fU+OLicd5f7bF8cLcvtjxKEtlOfXC46UIO5BxJqj7k/9gd51U/dXn0Yi9S6WTxuFlGbqZT1Kvzn9kUO/qVfNbtZFghl4Jy60XAT/+ivQgq6rF3ura0/s48zfbPG0Kux/mZx08DXVekQnUbeu4mFBmobEX3VLg2ScmaekloF/psfNCvfOvh60+YjhCOKNyVobTixmNBl3k4U3N7DuImhm952wCo1MeeenlR0MUtv53cjugH1rp/VMfKatoWhOcqqXDzPH20uKAL9oAnZw+B9m8PC2QRVVwJ50bWhFQvHxQxzQre8gMUu9mrO4OcF/Ui6ry776xylQ+H0vXt5wdmOfNyMrYfXyPy+OlzwNtsdUhY3nUqlP4++qE8PS/jjMLnuH2V5P1T9/BwWGrazDEk84Avtq7tVvqRqIlTVoqBeur5+bWa4SfLVFxjr344e6cr+Hl5VB09Aq+Ciejj+VjXlq4qs0Tgz6YoR7k53s8XXQgFeqre1QvMmh/yKHRxbmxESomgqYRXDJK3ISkbrJeY3E/sErK+HS+OX7Qsppm6O5lC2bi7vGE48Kp31AbMOF0r5touXDl8PQB5EhygC2L3uo4lgs/quWJe4I80Pw5uLwqAanvKsYuvQltHVdWkxgSsC2cSa6FpYxZWKUcHJ33vC8R3hUf4huLXSQx3i7Y/0Cz8+3AndV3aF+UcNaeArkOeK3git3/O/wodh19YXPWnbEc3q7N0Yp4/9n/C0qOHjHQ2fTKecPb3jt0dYVwCj7j/aFCgDypOeRQHqI0f7v6t6XPH6NtKiK2B4+3jH1Za6iINcYsjrbjYFrOjC0ScI3Usq93EEPzAtDuQGNNwNcgff3mORknzwhWTcZToMOXdo1nuIrzgigtF7WduRWhi52vV7m50VKeUiocmPqX+Lg9hgY45AV3UO7T5TN852Ge2BulDDiUldIWN5KaYZ0Y+Pv3C8IxIejS6rLmnApun1l6nEP6gKceFeRFI4Z+CRpFxrV8pLvLSO2I8/W3vkcFeyxj2+Oa2mrOajl9SQwnUzoDKHQxTXx4++CgALxUPK93ktM4QY/1CY4W96+Lc6STn18GU/0dEK4e/DRSBNY7hN1YtejXY1Ys2MHcb5/uVJlR3F3AZYDG9kLWh07cF6doFw7W5FgO6b2ZXoKPPFf7HK/q1VPjNTn8DSDh3iJtgDoRNvRx5fc4YuWXog+4PFUjs2D+YjjkD7Ztzk5JpRu+o85fJbZr29+44CZ/GhM/z3NjUQq6z4/l7V9jc7Vm2xk4V2rtoftz+Sxt7x4rD7IsqMnzBG1+63K+D72wnl9eAeEbj5HHdoVP5iwkefsBK+XXuxZb89FqAYzJGdm6AGv6DrGxRKhmqUGHHvPhmuHMbpLI8+E55bFX5hynsfDIB+MF280kPlBZ4qBI8blJ9WgI66voe0eLnZg5DmOOHd9SdqYdZ6uVUBe5/DKKerUuZAGmfLeg+5snBtXTWHt8rKQvQZCy7iWm2rgVVw4Zo1exivt+hDXtLh61ClLxmrfG+X9lQ5DtefAZblqL5NfU0cgvpvmgXw9SgQBYimzIZQ+NgAZQ1BNHqrTjdVVftJyRZmmXGm5TDlWLOoB6sZH8ET6DXlpAzZSEbRUSK9tPdTba6+mF9q6PeNaOgG8KKdo/tneSHiB8jGBPHo9TqRnldQGA3hZXY2bm05zDpwc7cA2D1KHxGeFI8rhQRCwu7DrK9BPzem/GqeOZU3a7M0f+A+rhTu4ioHuhDWvHE0TV/kvhewsUDJ6MT1DRhQW1UIsUf+lSdcOW4mC7XzjTiD3GehSNwz5ZWMde/J9ZUQ2CMAFn0WTdNrbN+UJgrv01mZNcM+pU+6bh574fPitN6TpnemWxxkxt8NZ3Cr96j69D1I2yiHyKOCymC/XrsDPXU7B14aN9bphsEunKncSJ7yFXLTaIIe1aYNBI61vv3IVsXhZS/qs+pGB0IR023rsWJ7MNWUoCk6IXPbHQ2G1h8waf5iJO36hOLOVP+U6tDGm+qfcH245PcggM2TClAyKbYL+Wr7wJYb7zu5cqATN+/TGI4kcpUv8QWWl95yZrbvu/q2cezGeMJ1VliJ9gsGBGf9r2of3WQsB9qDmYukFmz5XnYAh9D7beOXszd03RkY7jJHqlesmhH/59fdHkVHNUjy7LU8ZxiH4P6RYYBAhL6ONa6fITItzbidT2PhmCW70YdpWmWs6ex/JkQZyasAK8GH8bqFLWHPff1THeBTH+/9/sCu6p3Hfv1fUEsDBBQAAgAIANV0JU2Nsx/oUAAAAG0AAAAbAAAAdW5pdmVyc2FsL3VuaXZlcnNhbC5wbmcueG1ss7GvyM1RKEstKs7Mz7NVMtQzULK34+WyKShKLctMLVeosFUysjTQM4AAJYVKWyUTIwS3PDOlJAOozdjSGCGYkZqZnlECFDUwMYWL6gNNBQBQSwECAAAUAAIACAAJhTZJqQHEdvsCAACwCAAAFAAAAAAAAAABAAAAAAAAAAAAdW5pdmVyc2FsL3BsYXllci54bWxQSwECAAAUAAIACADUdCVNi4Ts0c0EAABfEgAAHQAAAAAAAAABAAAAAAAtAwAAdW5pdmVyc2FsL2NvbW1vbl9tZXNzYWdlcy5sbmdQSwECAAAUAAIACADUdCVNfChcD4MEAAChFAAAJwAAAAAAAAABAAAAAAA1CAAAdW5pdmVyc2FsL2ZsYXNoX3B1Ymxpc2hpbmdfc2V0dGluZ3MueG1sUEsBAgAAFAACAAgA1HQlTbRNXofVAgAAgAoAACEAAAAAAAAAAQAAAAAA/QwAAHVuaXZlcnNhbC9mbGFzaF9za2luX3NldHRpbmdzLnhtbFBLAQIAABQAAgAIANR0JU2IHgnEbgQAADIUAAAmAAAAAAAAAAEAAAAAABEQAAB1bml2ZXJzYWwvaHRtbF9wdWJsaXNoaW5nX3NldHRpbmdzLnhtbFBLAQIAABQAAgAIANR0JU3Lgw6kngEAACIGAAAfAAAAAAAAAAEAAAAAAMMUAAB1bml2ZXJzYWwvaHRtbF9za2luX3NldHRpbmdzLmpzUEsBAgAAFAACAAgA1XQlTcRhScSUMwAASWkAABcAAAAAAAAAAAAAAAAAnhYAAHVuaXZlcnNhbC91bml2ZXJzYWwucG5nUEsBAgAAFAACAAgA1XQlTY2zH+hQAAAAbQAAABsAAAAAAAAAAQAAAAAAZ0oAAHVuaXZlcnNhbC91bml2ZXJzYWwucG5nLnhtbFBLBQYAAAAACAAIAGACAADwSgAAAAA="/>
  <p:tag name="ISPRING_SCREEN_RECS_UPDATED" val="\\Mac\Home\Desktop\Clienti\Volteco\Brochure\BV ispring\Brochure Volteco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rochure Volteco EXE"/>
</p:tagLst>
</file>

<file path=ppt/theme/theme1.xml><?xml version="1.0" encoding="utf-8"?>
<a:theme xmlns:a="http://schemas.openxmlformats.org/drawingml/2006/main" name="1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42CAEC2C-AF52-4648-86C8-5A04C85440BE}" vid="{0B7BDAB9-C26E-4EE7-953E-BC9808209AB5}"/>
    </a:ext>
  </a:extLst>
</a:theme>
</file>

<file path=ppt/theme/theme2.xml><?xml version="1.0" encoding="utf-8"?>
<a:theme xmlns:a="http://schemas.openxmlformats.org/drawingml/2006/main" name="2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42CAEC2C-AF52-4648-86C8-5A04C85440BE}" vid="{0B7BDAB9-C26E-4EE7-953E-BC9808209AB5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8910</TotalTime>
  <Words>296</Words>
  <Application>Microsoft Office PowerPoint</Application>
  <PresentationFormat>Widescreen</PresentationFormat>
  <Paragraphs>46</Paragraphs>
  <Slides>10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Arial Nova</vt:lpstr>
      <vt:lpstr>Calibri</vt:lpstr>
      <vt:lpstr>Tahoma</vt:lpstr>
      <vt:lpstr>1_Tema di Office</vt:lpstr>
      <vt:lpstr>2_Tema di Office</vt:lpstr>
      <vt:lpstr>Presentazione standard di PowerPoint</vt:lpstr>
      <vt:lpstr>Il Prodotto</vt:lpstr>
      <vt:lpstr>L’impianto produttivo</vt:lpstr>
      <vt:lpstr>Il contesto</vt:lpstr>
      <vt:lpstr>Introduzione AI: da dove iniziare?</vt:lpstr>
      <vt:lpstr>Definire l’area di azione: LA MAPPA DEI DIFETTI</vt:lpstr>
      <vt:lpstr>Definire l’area di azione: I PARAMETRI DELL’IMPIANTO</vt:lpstr>
      <vt:lpstr>Lo sviluppo: correlazione delle variabili</vt:lpstr>
      <vt:lpstr>IL SISTEMA DI INTELLIGENZA ARTIFICIALE</vt:lpstr>
      <vt:lpstr>RISULTATI RAGGIUNTI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Biscaro Andrea</dc:creator>
  <cp:lastModifiedBy>Stefania Follador</cp:lastModifiedBy>
  <cp:revision>262</cp:revision>
  <cp:lastPrinted>2023-02-03T11:07:57Z</cp:lastPrinted>
  <dcterms:created xsi:type="dcterms:W3CDTF">2020-04-16T16:12:30Z</dcterms:created>
  <dcterms:modified xsi:type="dcterms:W3CDTF">2023-02-03T16:38:42Z</dcterms:modified>
</cp:coreProperties>
</file>