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893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C97DB2-7850-419D-8F26-145FBB678B7F}" type="datetimeFigureOut">
              <a:rPr lang="it-IT" smtClean="0"/>
              <a:t>12/04/2023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FA15A3-6B9F-4C27-8CF8-401E82E61A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3608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35B7E7C2-71DD-4F58-8A6E-36F20DEC4412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48D2-57D7-4AD0-A0EC-C241A6C5E93A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5A25-A273-46EE-9C22-6A2015ADDC92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B020D-FDBF-4D21-8F33-5261BB6A91CB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FD33B-0A18-4D23-837C-3CA63B8BAE68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FCEA-3C4D-437B-A5FB-7696EA645B79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0F22D-0DB8-495E-A907-7398C0D5569C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CB61-937B-4C5B-905C-50D6FEC27324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4637D-A0AC-49A2-A06B-EB8E5C519F9E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DCA16-E195-4322-916E-8308599EE723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7062-3EE7-423E-928C-687E1DA90C69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97A4E-1673-4B1F-8A5D-F050FC6AA389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26540-FD7F-47DA-A476-1B8856DB62A7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CAAB-0D2A-413B-8916-61C8AF9E3191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41C45-4EA8-4817-A9FB-C017458738D2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E13F2-D639-4BCF-9084-8A63B9BC0566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505EF-CECC-41D4-ACB3-A5A089107D62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CC8D7-6F1C-4996-946D-965CB1E62097}" type="datetime1">
              <a:rPr lang="en-US" smtClean="0"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Basilicata, un «bonus economico»: è il  grazie ai lavoratori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52456" y="1770743"/>
            <a:ext cx="9839544" cy="508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6F23A91-ACD2-C273-C8C4-7E5E5A7816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24762" r="-144805" b="24973"/>
          <a:stretch/>
        </p:blipFill>
        <p:spPr>
          <a:xfrm>
            <a:off x="2352456" y="0"/>
            <a:ext cx="9839544" cy="1773481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EC8FCED3-9C01-F5EC-935F-7C1B17C2BA3B}"/>
              </a:ext>
            </a:extLst>
          </p:cNvPr>
          <p:cNvSpPr/>
          <p:nvPr/>
        </p:nvSpPr>
        <p:spPr>
          <a:xfrm>
            <a:off x="6226629" y="0"/>
            <a:ext cx="5965371" cy="17707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4925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76423" y="411451"/>
            <a:ext cx="10315577" cy="1482663"/>
          </a:xfrm>
        </p:spPr>
        <p:txBody>
          <a:bodyPr>
            <a:normAutofit/>
          </a:bodyPr>
          <a:lstStyle/>
          <a:p>
            <a:r>
              <a:rPr lang="it-IT" sz="2800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Dal 1962</a:t>
            </a:r>
            <a:b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Distribuzione GAS GPL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943602" y="2046513"/>
            <a:ext cx="2245633" cy="3585029"/>
          </a:xfrm>
          <a:noFill/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Potenza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Matera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Salerno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Genova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Imperia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Savona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La Spezia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09EF8C7-D747-28B1-E886-697969015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975" y1="27095" x2="36975" y2="27095"/>
                        <a14:foregroundMark x1="24725" y1="23501" x2="50325" y2="42450"/>
                        <a14:foregroundMark x1="50325" y1="42450" x2="72450" y2="63874"/>
                        <a14:foregroundMark x1="72450" y1="63874" x2="73475" y2="70478"/>
                        <a14:foregroundMark x1="53850" y1="83501" x2="62100" y2="86838"/>
                        <a14:foregroundMark x1="62100" y1="86838" x2="62125" y2="86884"/>
                        <a14:foregroundMark x1="26075" y1="62754" x2="27450" y2="706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14551" y="1508238"/>
            <a:ext cx="4491468" cy="4811485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4EB6DCD1-E531-4B82-9855-B2CD232A0402}"/>
              </a:ext>
            </a:extLst>
          </p:cNvPr>
          <p:cNvSpPr/>
          <p:nvPr/>
        </p:nvSpPr>
        <p:spPr>
          <a:xfrm>
            <a:off x="6306458" y="4492170"/>
            <a:ext cx="130627" cy="12337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36F77EC0-733C-C0B5-8579-CA0FACE4FF7D}"/>
              </a:ext>
            </a:extLst>
          </p:cNvPr>
          <p:cNvSpPr/>
          <p:nvPr/>
        </p:nvSpPr>
        <p:spPr>
          <a:xfrm>
            <a:off x="4343400" y="2946399"/>
            <a:ext cx="130627" cy="12337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8BDCBD57-5EBE-08D1-7241-C2EA58510C68}"/>
              </a:ext>
            </a:extLst>
          </p:cNvPr>
          <p:cNvSpPr/>
          <p:nvPr/>
        </p:nvSpPr>
        <p:spPr>
          <a:xfrm>
            <a:off x="4630058" y="3069770"/>
            <a:ext cx="130627" cy="12337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2C5ABFE0-3CEF-D2FF-AB85-CFC14E22A1B8}"/>
              </a:ext>
            </a:extLst>
          </p:cNvPr>
          <p:cNvSpPr/>
          <p:nvPr/>
        </p:nvSpPr>
        <p:spPr>
          <a:xfrm>
            <a:off x="4056743" y="3069770"/>
            <a:ext cx="130627" cy="12337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28AD931-8F53-D769-DA23-9B6F73C10CC6}"/>
              </a:ext>
            </a:extLst>
          </p:cNvPr>
          <p:cNvSpPr txBox="1"/>
          <p:nvPr/>
        </p:nvSpPr>
        <p:spPr>
          <a:xfrm>
            <a:off x="6371771" y="4423050"/>
            <a:ext cx="18277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VAGLIO BASILICATA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4AC0C8D-FA20-BFF9-D95A-B4177FC83DAD}"/>
              </a:ext>
            </a:extLst>
          </p:cNvPr>
          <p:cNvSpPr txBox="1"/>
          <p:nvPr/>
        </p:nvSpPr>
        <p:spPr>
          <a:xfrm>
            <a:off x="4695370" y="3000650"/>
            <a:ext cx="9412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SARZANA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C2353B2-2E1C-B91C-8235-361FCF1E4BF7}"/>
              </a:ext>
            </a:extLst>
          </p:cNvPr>
          <p:cNvSpPr txBox="1"/>
          <p:nvPr/>
        </p:nvSpPr>
        <p:spPr>
          <a:xfrm>
            <a:off x="4268256" y="2704480"/>
            <a:ext cx="7168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RECCO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C51391D-9556-52C3-6EE7-C15FBF77A4A4}"/>
              </a:ext>
            </a:extLst>
          </p:cNvPr>
          <p:cNvSpPr txBox="1"/>
          <p:nvPr/>
        </p:nvSpPr>
        <p:spPr>
          <a:xfrm>
            <a:off x="3985229" y="3187320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IMPERIA</a:t>
            </a:r>
          </a:p>
        </p:txBody>
      </p:sp>
      <p:sp>
        <p:nvSpPr>
          <p:cNvPr id="14" name="Sottotitolo 2">
            <a:extLst>
              <a:ext uri="{FF2B5EF4-FFF2-40B4-BE49-F238E27FC236}">
                <a16:creationId xmlns:a16="http://schemas.microsoft.com/office/drawing/2014/main" id="{E68636A7-5DA4-88A2-E1FD-2586562E1656}"/>
              </a:ext>
            </a:extLst>
          </p:cNvPr>
          <p:cNvSpPr txBox="1">
            <a:spLocks/>
          </p:cNvSpPr>
          <p:nvPr/>
        </p:nvSpPr>
        <p:spPr>
          <a:xfrm>
            <a:off x="7821053" y="2046514"/>
            <a:ext cx="4298375" cy="3585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Char char="-"/>
            </a:pPr>
            <a: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4 sedi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12.000 IMPIANTI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30.000 CLIENTI diretti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350 rivenditori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50.000 documenti contabili per anno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30 automezzi 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0C2857B2-ABC0-58B0-B000-8D9583D5E4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508" b="16871"/>
          <a:stretch/>
        </p:blipFill>
        <p:spPr>
          <a:xfrm>
            <a:off x="79829" y="87086"/>
            <a:ext cx="1591174" cy="972457"/>
          </a:xfrm>
          <a:prstGeom prst="rect">
            <a:avLst/>
          </a:prstGeom>
        </p:spPr>
      </p:pic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A58D7B14-F909-3055-854A-430774974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8444" y="6137160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2</a:t>
            </a:fld>
            <a:r>
              <a:rPr lang="en-US" dirty="0"/>
              <a:t>/9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3A5472A9-016C-296D-10C7-52EB1F758CCD}"/>
              </a:ext>
            </a:extLst>
          </p:cNvPr>
          <p:cNvSpPr txBox="1"/>
          <p:nvPr/>
        </p:nvSpPr>
        <p:spPr>
          <a:xfrm>
            <a:off x="127455" y="1059543"/>
            <a:ext cx="1495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13 aprile 2023</a:t>
            </a:r>
          </a:p>
        </p:txBody>
      </p:sp>
    </p:spTree>
    <p:extLst>
      <p:ext uri="{BB962C8B-B14F-4D97-AF65-F5344CB8AC3E}">
        <p14:creationId xmlns:p14="http://schemas.microsoft.com/office/powerpoint/2010/main" val="2072439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76423" y="411451"/>
            <a:ext cx="10315577" cy="1482663"/>
          </a:xfrm>
        </p:spPr>
        <p:txBody>
          <a:bodyPr>
            <a:normAutofit/>
          </a:bodyPr>
          <a:lstStyle/>
          <a:p>
            <a:r>
              <a:rPr lang="it-IT" sz="2800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Step 1:</a:t>
            </a:r>
            <a:b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L’infrastruttura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943602" y="2046513"/>
            <a:ext cx="4959731" cy="4273210"/>
          </a:xfrm>
          <a:noFill/>
        </p:spPr>
        <p:txBody>
          <a:bodyPr>
            <a:normAutofit fontScale="92500" lnSpcReduction="10000"/>
          </a:bodyPr>
          <a:lstStyle/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Individuazione di nuovi partner tecnologici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Superamento del </a:t>
            </a:r>
            <a:r>
              <a:rPr lang="it-IT" b="1" cap="none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digital</a:t>
            </a: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divide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Migrazione del patrimonio dei dati in un data center cloud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Digitalizzazione di tutti i processi critici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Progressiva adozione di dispositivi IOT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Georeferenziazione di impianti, flotta e clienti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09EF8C7-D747-28B1-E886-697969015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975" y1="27095" x2="36975" y2="27095"/>
                        <a14:foregroundMark x1="24725" y1="23501" x2="50325" y2="42450"/>
                        <a14:foregroundMark x1="50325" y1="42450" x2="72450" y2="63874"/>
                        <a14:foregroundMark x1="72450" y1="63874" x2="73475" y2="70478"/>
                        <a14:foregroundMark x1="53850" y1="83501" x2="62100" y2="86838"/>
                        <a14:foregroundMark x1="62100" y1="86838" x2="62125" y2="86884"/>
                        <a14:foregroundMark x1="26075" y1="62754" x2="27450" y2="706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15674" y="1508238"/>
            <a:ext cx="4491468" cy="4811485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4EB6DCD1-E531-4B82-9855-B2CD232A0402}"/>
              </a:ext>
            </a:extLst>
          </p:cNvPr>
          <p:cNvSpPr/>
          <p:nvPr/>
        </p:nvSpPr>
        <p:spPr>
          <a:xfrm>
            <a:off x="10007581" y="4492170"/>
            <a:ext cx="130627" cy="12337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36F77EC0-733C-C0B5-8579-CA0FACE4FF7D}"/>
              </a:ext>
            </a:extLst>
          </p:cNvPr>
          <p:cNvSpPr/>
          <p:nvPr/>
        </p:nvSpPr>
        <p:spPr>
          <a:xfrm>
            <a:off x="8044523" y="2946399"/>
            <a:ext cx="130627" cy="12337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8BDCBD57-5EBE-08D1-7241-C2EA58510C68}"/>
              </a:ext>
            </a:extLst>
          </p:cNvPr>
          <p:cNvSpPr/>
          <p:nvPr/>
        </p:nvSpPr>
        <p:spPr>
          <a:xfrm>
            <a:off x="8331181" y="3069770"/>
            <a:ext cx="130627" cy="12337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2C5ABFE0-3CEF-D2FF-AB85-CFC14E22A1B8}"/>
              </a:ext>
            </a:extLst>
          </p:cNvPr>
          <p:cNvSpPr/>
          <p:nvPr/>
        </p:nvSpPr>
        <p:spPr>
          <a:xfrm>
            <a:off x="7757866" y="3069770"/>
            <a:ext cx="130627" cy="12337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28AD931-8F53-D769-DA23-9B6F73C10CC6}"/>
              </a:ext>
            </a:extLst>
          </p:cNvPr>
          <p:cNvSpPr txBox="1"/>
          <p:nvPr/>
        </p:nvSpPr>
        <p:spPr>
          <a:xfrm>
            <a:off x="9518442" y="4316829"/>
            <a:ext cx="13837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VAGLIO BASILICATA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4AC0C8D-FA20-BFF9-D95A-B4177FC83DAD}"/>
              </a:ext>
            </a:extLst>
          </p:cNvPr>
          <p:cNvSpPr txBox="1"/>
          <p:nvPr/>
        </p:nvSpPr>
        <p:spPr>
          <a:xfrm>
            <a:off x="8405570" y="3020997"/>
            <a:ext cx="7344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SARZANA</a:t>
            </a:r>
            <a:endParaRPr lang="it-IT" sz="1100" b="1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C2353B2-2E1C-B91C-8235-361FCF1E4BF7}"/>
              </a:ext>
            </a:extLst>
          </p:cNvPr>
          <p:cNvSpPr txBox="1"/>
          <p:nvPr/>
        </p:nvSpPr>
        <p:spPr>
          <a:xfrm>
            <a:off x="7981250" y="2768163"/>
            <a:ext cx="5693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RECCO</a:t>
            </a:r>
            <a:endParaRPr lang="it-IT" sz="1100" b="1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C51391D-9556-52C3-6EE7-C15FBF77A4A4}"/>
              </a:ext>
            </a:extLst>
          </p:cNvPr>
          <p:cNvSpPr txBox="1"/>
          <p:nvPr/>
        </p:nvSpPr>
        <p:spPr>
          <a:xfrm>
            <a:off x="7133753" y="3009994"/>
            <a:ext cx="7008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IMPERIA</a:t>
            </a:r>
            <a:endParaRPr lang="it-IT" sz="1100" b="1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0C2857B2-ABC0-58B0-B000-8D9583D5E4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508" b="16871"/>
          <a:stretch/>
        </p:blipFill>
        <p:spPr>
          <a:xfrm>
            <a:off x="79829" y="87086"/>
            <a:ext cx="1591174" cy="972457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964FFE92-82EE-B155-D993-985996CF1F35}"/>
              </a:ext>
            </a:extLst>
          </p:cNvPr>
          <p:cNvSpPr/>
          <p:nvPr/>
        </p:nvSpPr>
        <p:spPr>
          <a:xfrm>
            <a:off x="8503768" y="3387244"/>
            <a:ext cx="130627" cy="12337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3E841D3-DF9E-EC43-C8DD-FF27E7F0BA21}"/>
              </a:ext>
            </a:extLst>
          </p:cNvPr>
          <p:cNvSpPr txBox="1"/>
          <p:nvPr/>
        </p:nvSpPr>
        <p:spPr>
          <a:xfrm>
            <a:off x="8546166" y="3221072"/>
            <a:ext cx="13296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DATA CENTER</a:t>
            </a:r>
          </a:p>
        </p:txBody>
      </p:sp>
      <p:cxnSp>
        <p:nvCxnSpPr>
          <p:cNvPr id="18" name="Connettore curvo 17">
            <a:extLst>
              <a:ext uri="{FF2B5EF4-FFF2-40B4-BE49-F238E27FC236}">
                <a16:creationId xmlns:a16="http://schemas.microsoft.com/office/drawing/2014/main" id="{A8A6D692-3FC7-F08B-34AE-7788619093D1}"/>
              </a:ext>
            </a:extLst>
          </p:cNvPr>
          <p:cNvCxnSpPr>
            <a:cxnSpLocks/>
            <a:stCxn id="9" idx="4"/>
            <a:endCxn id="4" idx="4"/>
          </p:cNvCxnSpPr>
          <p:nvPr/>
        </p:nvCxnSpPr>
        <p:spPr>
          <a:xfrm rot="16200000" flipH="1">
            <a:off x="8037394" y="2978927"/>
            <a:ext cx="317474" cy="745902"/>
          </a:xfrm>
          <a:prstGeom prst="curvedConnector3">
            <a:avLst>
              <a:gd name="adj1" fmla="val 172006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curvo 28">
            <a:extLst>
              <a:ext uri="{FF2B5EF4-FFF2-40B4-BE49-F238E27FC236}">
                <a16:creationId xmlns:a16="http://schemas.microsoft.com/office/drawing/2014/main" id="{9513CF51-CFB7-235F-5757-7E74DDCD0513}"/>
              </a:ext>
            </a:extLst>
          </p:cNvPr>
          <p:cNvCxnSpPr>
            <a:cxnSpLocks/>
          </p:cNvCxnSpPr>
          <p:nvPr/>
        </p:nvCxnSpPr>
        <p:spPr>
          <a:xfrm rot="16200000" flipH="1">
            <a:off x="8114122" y="3062035"/>
            <a:ext cx="379160" cy="393931"/>
          </a:xfrm>
          <a:prstGeom prst="curved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curvo 31">
            <a:extLst>
              <a:ext uri="{FF2B5EF4-FFF2-40B4-BE49-F238E27FC236}">
                <a16:creationId xmlns:a16="http://schemas.microsoft.com/office/drawing/2014/main" id="{8C29F522-C94B-5161-CAFC-98D6386CB7E6}"/>
              </a:ext>
            </a:extLst>
          </p:cNvPr>
          <p:cNvCxnSpPr>
            <a:cxnSpLocks/>
          </p:cNvCxnSpPr>
          <p:nvPr/>
        </p:nvCxnSpPr>
        <p:spPr>
          <a:xfrm rot="16200000" flipH="1">
            <a:off x="8400651" y="3210581"/>
            <a:ext cx="190036" cy="162590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curvo 35">
            <a:extLst>
              <a:ext uri="{FF2B5EF4-FFF2-40B4-BE49-F238E27FC236}">
                <a16:creationId xmlns:a16="http://schemas.microsoft.com/office/drawing/2014/main" id="{A14637ED-C770-18A8-1647-D02F0DEF3F5A}"/>
              </a:ext>
            </a:extLst>
          </p:cNvPr>
          <p:cNvCxnSpPr>
            <a:cxnSpLocks/>
            <a:stCxn id="6" idx="0"/>
          </p:cNvCxnSpPr>
          <p:nvPr/>
        </p:nvCxnSpPr>
        <p:spPr>
          <a:xfrm rot="16200000" flipV="1">
            <a:off x="8832653" y="3251927"/>
            <a:ext cx="1043241" cy="1437245"/>
          </a:xfrm>
          <a:prstGeom prst="curved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Immagine 52">
            <a:extLst>
              <a:ext uri="{FF2B5EF4-FFF2-40B4-BE49-F238E27FC236}">
                <a16:creationId xmlns:a16="http://schemas.microsoft.com/office/drawing/2014/main" id="{53CC17CF-EB26-0B1E-20B5-AB6E82169C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7267" y="2539240"/>
            <a:ext cx="1313489" cy="345416"/>
          </a:xfrm>
          <a:prstGeom prst="rect">
            <a:avLst/>
          </a:prstGeom>
        </p:spPr>
      </p:pic>
      <p:pic>
        <p:nvPicPr>
          <p:cNvPr id="54" name="Immagine 53">
            <a:extLst>
              <a:ext uri="{FF2B5EF4-FFF2-40B4-BE49-F238E27FC236}">
                <a16:creationId xmlns:a16="http://schemas.microsoft.com/office/drawing/2014/main" id="{0F766031-E585-4AEE-3465-51CEC28CC9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7267" y="2962150"/>
            <a:ext cx="1313489" cy="333137"/>
          </a:xfrm>
          <a:prstGeom prst="rect">
            <a:avLst/>
          </a:prstGeom>
        </p:spPr>
      </p:pic>
      <p:sp>
        <p:nvSpPr>
          <p:cNvPr id="56" name="Segnaposto numero diapositiva 16">
            <a:extLst>
              <a:ext uri="{FF2B5EF4-FFF2-40B4-BE49-F238E27FC236}">
                <a16:creationId xmlns:a16="http://schemas.microsoft.com/office/drawing/2014/main" id="{704FDBB9-C8BB-4170-2E9E-9BC56172C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8444" y="6137160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3</a:t>
            </a:fld>
            <a:r>
              <a:rPr lang="en-US" dirty="0"/>
              <a:t>/9</a:t>
            </a: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B96E5918-4F82-0643-4226-DB6BC68315BB}"/>
              </a:ext>
            </a:extLst>
          </p:cNvPr>
          <p:cNvSpPr txBox="1"/>
          <p:nvPr/>
        </p:nvSpPr>
        <p:spPr>
          <a:xfrm>
            <a:off x="127455" y="1059543"/>
            <a:ext cx="1495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13 aprile 2023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14F76A43-1B95-A078-E317-49FCF53258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8781" y="3370993"/>
            <a:ext cx="1331631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46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76423" y="411451"/>
            <a:ext cx="10315577" cy="1482663"/>
          </a:xfrm>
        </p:spPr>
        <p:txBody>
          <a:bodyPr>
            <a:normAutofit/>
          </a:bodyPr>
          <a:lstStyle/>
          <a:p>
            <a:r>
              <a:rPr lang="it-IT" sz="2800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Step 2:</a:t>
            </a:r>
            <a:b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L’arrivo della IA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943602" y="2046513"/>
            <a:ext cx="8317998" cy="3585029"/>
          </a:xfrm>
          <a:noFill/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Adozione di una IA CONVERSAZIONALE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0C2857B2-ABC0-58B0-B000-8D9583D5E4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08" b="16871"/>
          <a:stretch/>
        </p:blipFill>
        <p:spPr>
          <a:xfrm>
            <a:off x="79829" y="87086"/>
            <a:ext cx="1591174" cy="972457"/>
          </a:xfrm>
          <a:prstGeom prst="rect">
            <a:avLst/>
          </a:prstGeom>
        </p:spPr>
      </p:pic>
      <p:cxnSp>
        <p:nvCxnSpPr>
          <p:cNvPr id="14" name="Straight Connector 3">
            <a:extLst>
              <a:ext uri="{FF2B5EF4-FFF2-40B4-BE49-F238E27FC236}">
                <a16:creationId xmlns:a16="http://schemas.microsoft.com/office/drawing/2014/main" id="{0EA39B4E-AFDE-3D10-9F02-D948BAF5569F}"/>
              </a:ext>
            </a:extLst>
          </p:cNvPr>
          <p:cNvCxnSpPr>
            <a:cxnSpLocks/>
          </p:cNvCxnSpPr>
          <p:nvPr/>
        </p:nvCxnSpPr>
        <p:spPr>
          <a:xfrm flipH="1">
            <a:off x="3213941" y="4577299"/>
            <a:ext cx="6909563" cy="0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4">
            <a:extLst>
              <a:ext uri="{FF2B5EF4-FFF2-40B4-BE49-F238E27FC236}">
                <a16:creationId xmlns:a16="http://schemas.microsoft.com/office/drawing/2014/main" id="{0098DCFA-FCE5-F4D3-FB6F-C2428E74CEEA}"/>
              </a:ext>
            </a:extLst>
          </p:cNvPr>
          <p:cNvGrpSpPr/>
          <p:nvPr/>
        </p:nvGrpSpPr>
        <p:grpSpPr>
          <a:xfrm>
            <a:off x="2664084" y="4302382"/>
            <a:ext cx="549857" cy="549857"/>
            <a:chOff x="6475726" y="1386069"/>
            <a:chExt cx="829283" cy="829283"/>
          </a:xfrm>
        </p:grpSpPr>
        <p:sp>
          <p:nvSpPr>
            <p:cNvPr id="19" name="Freeform: Shape 191">
              <a:extLst>
                <a:ext uri="{FF2B5EF4-FFF2-40B4-BE49-F238E27FC236}">
                  <a16:creationId xmlns:a16="http://schemas.microsoft.com/office/drawing/2014/main" id="{A02CC7EF-7603-E584-AC52-26DAFE29FD0B}"/>
                </a:ext>
              </a:extLst>
            </p:cNvPr>
            <p:cNvSpPr/>
            <p:nvPr/>
          </p:nvSpPr>
          <p:spPr>
            <a:xfrm>
              <a:off x="6475726" y="1386069"/>
              <a:ext cx="829283" cy="82928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55" h="255">
                  <a:moveTo>
                    <a:pt x="0" y="127"/>
                  </a:moveTo>
                  <a:cubicBezTo>
                    <a:pt x="0" y="57"/>
                    <a:pt x="57" y="0"/>
                    <a:pt x="127" y="0"/>
                  </a:cubicBezTo>
                  <a:cubicBezTo>
                    <a:pt x="198" y="0"/>
                    <a:pt x="255" y="57"/>
                    <a:pt x="255" y="127"/>
                  </a:cubicBezTo>
                  <a:cubicBezTo>
                    <a:pt x="255" y="198"/>
                    <a:pt x="198" y="255"/>
                    <a:pt x="127" y="255"/>
                  </a:cubicBezTo>
                  <a:cubicBezTo>
                    <a:pt x="57" y="255"/>
                    <a:pt x="0" y="198"/>
                    <a:pt x="0" y="127"/>
                  </a:cubicBezTo>
                  <a:close/>
                </a:path>
              </a:pathLst>
            </a:custGeom>
            <a:solidFill>
              <a:srgbClr val="FDD300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" name="Freeform: Shape 192">
              <a:extLst>
                <a:ext uri="{FF2B5EF4-FFF2-40B4-BE49-F238E27FC236}">
                  <a16:creationId xmlns:a16="http://schemas.microsoft.com/office/drawing/2014/main" id="{31357842-AD61-5D6E-4855-373207BB31C3}"/>
                </a:ext>
              </a:extLst>
            </p:cNvPr>
            <p:cNvSpPr/>
            <p:nvPr/>
          </p:nvSpPr>
          <p:spPr>
            <a:xfrm>
              <a:off x="6665090" y="1575424"/>
              <a:ext cx="450556" cy="45055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9" h="139">
                  <a:moveTo>
                    <a:pt x="0" y="69"/>
                  </a:moveTo>
                  <a:cubicBezTo>
                    <a:pt x="0" y="31"/>
                    <a:pt x="31" y="0"/>
                    <a:pt x="69" y="0"/>
                  </a:cubicBezTo>
                  <a:cubicBezTo>
                    <a:pt x="108" y="0"/>
                    <a:pt x="139" y="31"/>
                    <a:pt x="139" y="69"/>
                  </a:cubicBezTo>
                  <a:cubicBezTo>
                    <a:pt x="139" y="108"/>
                    <a:pt x="108" y="139"/>
                    <a:pt x="69" y="139"/>
                  </a:cubicBezTo>
                  <a:cubicBezTo>
                    <a:pt x="31" y="139"/>
                    <a:pt x="0" y="108"/>
                    <a:pt x="0" y="69"/>
                  </a:cubicBezTo>
                  <a:close/>
                </a:path>
              </a:pathLst>
            </a:custGeom>
            <a:solidFill>
              <a:srgbClr val="07858A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1" i="0" u="none" strike="noStrike" kern="1200" dirty="0">
                <a:ln>
                  <a:noFill/>
                </a:ln>
                <a:solidFill>
                  <a:schemeClr val="bg1"/>
                </a:solidFill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grpSp>
        <p:nvGrpSpPr>
          <p:cNvPr id="21" name="Group 8">
            <a:extLst>
              <a:ext uri="{FF2B5EF4-FFF2-40B4-BE49-F238E27FC236}">
                <a16:creationId xmlns:a16="http://schemas.microsoft.com/office/drawing/2014/main" id="{47D28EBB-CDD5-8A55-CC25-F2BDA8DABF66}"/>
              </a:ext>
            </a:extLst>
          </p:cNvPr>
          <p:cNvGrpSpPr/>
          <p:nvPr/>
        </p:nvGrpSpPr>
        <p:grpSpPr>
          <a:xfrm>
            <a:off x="6227471" y="4302388"/>
            <a:ext cx="549857" cy="549857"/>
            <a:chOff x="6475726" y="1386069"/>
            <a:chExt cx="829283" cy="829283"/>
          </a:xfrm>
        </p:grpSpPr>
        <p:sp>
          <p:nvSpPr>
            <p:cNvPr id="22" name="Freeform: Shape 191">
              <a:extLst>
                <a:ext uri="{FF2B5EF4-FFF2-40B4-BE49-F238E27FC236}">
                  <a16:creationId xmlns:a16="http://schemas.microsoft.com/office/drawing/2014/main" id="{B6BFACB6-3375-0DBB-A2B2-2699085740B7}"/>
                </a:ext>
              </a:extLst>
            </p:cNvPr>
            <p:cNvSpPr/>
            <p:nvPr/>
          </p:nvSpPr>
          <p:spPr>
            <a:xfrm>
              <a:off x="6475726" y="1386069"/>
              <a:ext cx="829283" cy="82928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55" h="255">
                  <a:moveTo>
                    <a:pt x="0" y="127"/>
                  </a:moveTo>
                  <a:cubicBezTo>
                    <a:pt x="0" y="57"/>
                    <a:pt x="57" y="0"/>
                    <a:pt x="127" y="0"/>
                  </a:cubicBezTo>
                  <a:cubicBezTo>
                    <a:pt x="198" y="0"/>
                    <a:pt x="255" y="57"/>
                    <a:pt x="255" y="127"/>
                  </a:cubicBezTo>
                  <a:cubicBezTo>
                    <a:pt x="255" y="198"/>
                    <a:pt x="198" y="255"/>
                    <a:pt x="127" y="255"/>
                  </a:cubicBezTo>
                  <a:cubicBezTo>
                    <a:pt x="57" y="255"/>
                    <a:pt x="0" y="198"/>
                    <a:pt x="0" y="127"/>
                  </a:cubicBezTo>
                  <a:close/>
                </a:path>
              </a:pathLst>
            </a:custGeom>
            <a:solidFill>
              <a:srgbClr val="FDD300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dirty="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" name="Freeform: Shape 192">
              <a:extLst>
                <a:ext uri="{FF2B5EF4-FFF2-40B4-BE49-F238E27FC236}">
                  <a16:creationId xmlns:a16="http://schemas.microsoft.com/office/drawing/2014/main" id="{D42D881B-A371-9951-7EEB-CE32008FA663}"/>
                </a:ext>
              </a:extLst>
            </p:cNvPr>
            <p:cNvSpPr/>
            <p:nvPr/>
          </p:nvSpPr>
          <p:spPr>
            <a:xfrm>
              <a:off x="6665090" y="1575424"/>
              <a:ext cx="450557" cy="45055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9" h="139">
                  <a:moveTo>
                    <a:pt x="0" y="69"/>
                  </a:moveTo>
                  <a:cubicBezTo>
                    <a:pt x="0" y="31"/>
                    <a:pt x="31" y="0"/>
                    <a:pt x="69" y="0"/>
                  </a:cubicBezTo>
                  <a:cubicBezTo>
                    <a:pt x="108" y="0"/>
                    <a:pt x="139" y="31"/>
                    <a:pt x="139" y="69"/>
                  </a:cubicBezTo>
                  <a:cubicBezTo>
                    <a:pt x="139" y="108"/>
                    <a:pt x="108" y="139"/>
                    <a:pt x="69" y="139"/>
                  </a:cubicBezTo>
                  <a:cubicBezTo>
                    <a:pt x="31" y="139"/>
                    <a:pt x="0" y="108"/>
                    <a:pt x="0" y="69"/>
                  </a:cubicBezTo>
                  <a:close/>
                </a:path>
              </a:pathLst>
            </a:custGeom>
            <a:solidFill>
              <a:srgbClr val="07858A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hangingPunct="0"/>
              <a:endParaRPr lang="en-US" b="1" dirty="0">
                <a:solidFill>
                  <a:schemeClr val="bg1"/>
                </a:solidFill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grpSp>
        <p:nvGrpSpPr>
          <p:cNvPr id="24" name="Group 12">
            <a:extLst>
              <a:ext uri="{FF2B5EF4-FFF2-40B4-BE49-F238E27FC236}">
                <a16:creationId xmlns:a16="http://schemas.microsoft.com/office/drawing/2014/main" id="{B7B86D62-5241-8D0F-AD56-5C61C148542F}"/>
              </a:ext>
            </a:extLst>
          </p:cNvPr>
          <p:cNvGrpSpPr/>
          <p:nvPr/>
        </p:nvGrpSpPr>
        <p:grpSpPr>
          <a:xfrm>
            <a:off x="9790859" y="4302376"/>
            <a:ext cx="549857" cy="549857"/>
            <a:chOff x="6475726" y="1386069"/>
            <a:chExt cx="829283" cy="829283"/>
          </a:xfrm>
        </p:grpSpPr>
        <p:sp>
          <p:nvSpPr>
            <p:cNvPr id="25" name="Freeform: Shape 191">
              <a:extLst>
                <a:ext uri="{FF2B5EF4-FFF2-40B4-BE49-F238E27FC236}">
                  <a16:creationId xmlns:a16="http://schemas.microsoft.com/office/drawing/2014/main" id="{3EE1DA98-CE68-E8D2-E2F7-9F1EEF1E899F}"/>
                </a:ext>
              </a:extLst>
            </p:cNvPr>
            <p:cNvSpPr/>
            <p:nvPr/>
          </p:nvSpPr>
          <p:spPr>
            <a:xfrm>
              <a:off x="6475726" y="1386069"/>
              <a:ext cx="829283" cy="82928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55" h="255">
                  <a:moveTo>
                    <a:pt x="0" y="127"/>
                  </a:moveTo>
                  <a:cubicBezTo>
                    <a:pt x="0" y="57"/>
                    <a:pt x="57" y="0"/>
                    <a:pt x="127" y="0"/>
                  </a:cubicBezTo>
                  <a:cubicBezTo>
                    <a:pt x="198" y="0"/>
                    <a:pt x="255" y="57"/>
                    <a:pt x="255" y="127"/>
                  </a:cubicBezTo>
                  <a:cubicBezTo>
                    <a:pt x="255" y="198"/>
                    <a:pt x="198" y="255"/>
                    <a:pt x="127" y="255"/>
                  </a:cubicBezTo>
                  <a:cubicBezTo>
                    <a:pt x="57" y="255"/>
                    <a:pt x="0" y="198"/>
                    <a:pt x="0" y="127"/>
                  </a:cubicBezTo>
                  <a:close/>
                </a:path>
              </a:pathLst>
            </a:custGeom>
            <a:solidFill>
              <a:srgbClr val="FDD300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" name="Freeform: Shape 192">
              <a:extLst>
                <a:ext uri="{FF2B5EF4-FFF2-40B4-BE49-F238E27FC236}">
                  <a16:creationId xmlns:a16="http://schemas.microsoft.com/office/drawing/2014/main" id="{AA0906F5-DE2A-08E8-3FF0-F4A87570EAFB}"/>
                </a:ext>
              </a:extLst>
            </p:cNvPr>
            <p:cNvSpPr/>
            <p:nvPr/>
          </p:nvSpPr>
          <p:spPr>
            <a:xfrm>
              <a:off x="6665090" y="1575424"/>
              <a:ext cx="450556" cy="450556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9" h="139">
                  <a:moveTo>
                    <a:pt x="0" y="69"/>
                  </a:moveTo>
                  <a:cubicBezTo>
                    <a:pt x="0" y="31"/>
                    <a:pt x="31" y="0"/>
                    <a:pt x="69" y="0"/>
                  </a:cubicBezTo>
                  <a:cubicBezTo>
                    <a:pt x="108" y="0"/>
                    <a:pt x="139" y="31"/>
                    <a:pt x="139" y="69"/>
                  </a:cubicBezTo>
                  <a:cubicBezTo>
                    <a:pt x="139" y="108"/>
                    <a:pt x="108" y="139"/>
                    <a:pt x="69" y="139"/>
                  </a:cubicBezTo>
                  <a:cubicBezTo>
                    <a:pt x="31" y="139"/>
                    <a:pt x="0" y="108"/>
                    <a:pt x="0" y="69"/>
                  </a:cubicBezTo>
                  <a:close/>
                </a:path>
              </a:pathLst>
            </a:custGeom>
            <a:solidFill>
              <a:srgbClr val="07858A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hangingPunct="0"/>
              <a:endParaRPr lang="en-US" b="1" dirty="0">
                <a:solidFill>
                  <a:schemeClr val="bg1"/>
                </a:solidFill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pic>
        <p:nvPicPr>
          <p:cNvPr id="27" name="Picture 15">
            <a:extLst>
              <a:ext uri="{FF2B5EF4-FFF2-40B4-BE49-F238E27FC236}">
                <a16:creationId xmlns:a16="http://schemas.microsoft.com/office/drawing/2014/main" id="{8EAC5F33-8CD9-3863-72B4-1FFA0AD0E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502" y="2578076"/>
            <a:ext cx="1863311" cy="1555774"/>
          </a:xfrm>
          <a:prstGeom prst="rect">
            <a:avLst/>
          </a:prstGeom>
        </p:spPr>
      </p:pic>
      <p:pic>
        <p:nvPicPr>
          <p:cNvPr id="30" name="Picture 17">
            <a:extLst>
              <a:ext uri="{FF2B5EF4-FFF2-40B4-BE49-F238E27FC236}">
                <a16:creationId xmlns:a16="http://schemas.microsoft.com/office/drawing/2014/main" id="{4724E14D-1DE4-DBF2-A07C-953B8CE10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744" y="2575441"/>
            <a:ext cx="1863311" cy="1555774"/>
          </a:xfrm>
          <a:prstGeom prst="rect">
            <a:avLst/>
          </a:prstGeom>
        </p:spPr>
      </p:pic>
      <p:sp>
        <p:nvSpPr>
          <p:cNvPr id="31" name="Rectangle 18">
            <a:extLst>
              <a:ext uri="{FF2B5EF4-FFF2-40B4-BE49-F238E27FC236}">
                <a16:creationId xmlns:a16="http://schemas.microsoft.com/office/drawing/2014/main" id="{DBFAE7D6-7C43-2DF9-48DC-03DD9DD98B03}"/>
              </a:ext>
            </a:extLst>
          </p:cNvPr>
          <p:cNvSpPr/>
          <p:nvPr/>
        </p:nvSpPr>
        <p:spPr>
          <a:xfrm>
            <a:off x="5646795" y="2901079"/>
            <a:ext cx="17112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Automazione</a:t>
            </a:r>
          </a:p>
          <a:p>
            <a:pPr algn="ctr"/>
            <a:r>
              <a:rPr lang="it-IT" b="1" dirty="0">
                <a:solidFill>
                  <a:schemeClr val="bg1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Attività</a:t>
            </a:r>
          </a:p>
        </p:txBody>
      </p:sp>
      <p:pic>
        <p:nvPicPr>
          <p:cNvPr id="33" name="Picture 19">
            <a:extLst>
              <a:ext uri="{FF2B5EF4-FFF2-40B4-BE49-F238E27FC236}">
                <a16:creationId xmlns:a16="http://schemas.microsoft.com/office/drawing/2014/main" id="{1F1EB555-5767-C8D0-30CF-77233B967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848" y="2591922"/>
            <a:ext cx="1863311" cy="1555774"/>
          </a:xfrm>
          <a:prstGeom prst="rect">
            <a:avLst/>
          </a:prstGeom>
        </p:spPr>
      </p:pic>
      <p:sp>
        <p:nvSpPr>
          <p:cNvPr id="34" name="Rectangle 20">
            <a:extLst>
              <a:ext uri="{FF2B5EF4-FFF2-40B4-BE49-F238E27FC236}">
                <a16:creationId xmlns:a16="http://schemas.microsoft.com/office/drawing/2014/main" id="{C4D25797-502B-AB71-2D45-8DEAE2C86D83}"/>
              </a:ext>
            </a:extLst>
          </p:cNvPr>
          <p:cNvSpPr/>
          <p:nvPr/>
        </p:nvSpPr>
        <p:spPr>
          <a:xfrm>
            <a:off x="9267899" y="2767274"/>
            <a:ext cx="17112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err="1">
                <a:solidFill>
                  <a:schemeClr val="bg1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Profilazione</a:t>
            </a:r>
            <a:r>
              <a:rPr lang="it-IT" b="1" dirty="0">
                <a:solidFill>
                  <a:schemeClr val="bg1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Utente &amp; Analytics</a:t>
            </a:r>
          </a:p>
        </p:txBody>
      </p:sp>
      <p:sp>
        <p:nvSpPr>
          <p:cNvPr id="28" name="Rectangle 16">
            <a:extLst>
              <a:ext uri="{FF2B5EF4-FFF2-40B4-BE49-F238E27FC236}">
                <a16:creationId xmlns:a16="http://schemas.microsoft.com/office/drawing/2014/main" id="{B677B965-A2A4-9664-7546-F7DEB314271F}"/>
              </a:ext>
            </a:extLst>
          </p:cNvPr>
          <p:cNvSpPr/>
          <p:nvPr/>
        </p:nvSpPr>
        <p:spPr>
          <a:xfrm>
            <a:off x="2064488" y="2901080"/>
            <a:ext cx="1901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 Conversazionale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86009FEF-52F4-93DF-963C-10DC3AD45103}"/>
              </a:ext>
            </a:extLst>
          </p:cNvPr>
          <p:cNvSpPr/>
          <p:nvPr/>
        </p:nvSpPr>
        <p:spPr>
          <a:xfrm>
            <a:off x="7890933" y="1111376"/>
            <a:ext cx="1574800" cy="7804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5" name="Picture 102" descr="Logo&#10;&#10;Description automatically generated">
            <a:extLst>
              <a:ext uri="{FF2B5EF4-FFF2-40B4-BE49-F238E27FC236}">
                <a16:creationId xmlns:a16="http://schemas.microsoft.com/office/drawing/2014/main" id="{9F0DF483-DE4F-153E-05E4-70F0D0EFF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0932" y="1111376"/>
            <a:ext cx="1562022" cy="781011"/>
          </a:xfrm>
          <a:prstGeom prst="rect">
            <a:avLst/>
          </a:prstGeom>
        </p:spPr>
      </p:pic>
      <p:sp>
        <p:nvSpPr>
          <p:cNvPr id="39" name="Segnaposto numero diapositiva 16">
            <a:extLst>
              <a:ext uri="{FF2B5EF4-FFF2-40B4-BE49-F238E27FC236}">
                <a16:creationId xmlns:a16="http://schemas.microsoft.com/office/drawing/2014/main" id="{1913E61A-EB9D-F737-1B97-FA49728F4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8444" y="6137160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4</a:t>
            </a:fld>
            <a:r>
              <a:rPr lang="en-US" dirty="0"/>
              <a:t>/9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7041B60A-436E-4AD1-BCC8-2BAB01488E0A}"/>
              </a:ext>
            </a:extLst>
          </p:cNvPr>
          <p:cNvSpPr txBox="1"/>
          <p:nvPr/>
        </p:nvSpPr>
        <p:spPr>
          <a:xfrm>
            <a:off x="127455" y="1059543"/>
            <a:ext cx="1495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13 aprile 2023</a:t>
            </a:r>
          </a:p>
        </p:txBody>
      </p:sp>
    </p:spTree>
    <p:extLst>
      <p:ext uri="{BB962C8B-B14F-4D97-AF65-F5344CB8AC3E}">
        <p14:creationId xmlns:p14="http://schemas.microsoft.com/office/powerpoint/2010/main" val="95604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76423" y="411451"/>
            <a:ext cx="10315577" cy="1482663"/>
          </a:xfrm>
        </p:spPr>
        <p:txBody>
          <a:bodyPr>
            <a:normAutofit/>
          </a:bodyPr>
          <a:lstStyle/>
          <a:p>
            <a:r>
              <a:rPr lang="it-IT" sz="2800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Step 2:</a:t>
            </a:r>
            <a:b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L’arrivo della IA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71003" y="2046513"/>
            <a:ext cx="10258530" cy="4532087"/>
          </a:xfrm>
          <a:noFill/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BACKGROUND</a:t>
            </a:r>
          </a:p>
          <a:p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CIRCA 10.000 CLIENTI DI IMPIANTI CENTRALIZZATI (CONTATORI).</a:t>
            </a:r>
          </a:p>
          <a:p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DI QUESTI, CIRCA IL 30% CONTATTANO I NOSTRI UFFICI PER FORNIRE LA LETTURA NELLA FINESTRA TEMPORALE UTILE ALLA FATTURAZIONE.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NEED</a:t>
            </a:r>
          </a:p>
          <a:p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RIDURRE IL CARICO DI RICHIESTE TROPPO ELEVATO PER IL TEAM DI CUSTOMER SERVICE</a:t>
            </a:r>
          </a:p>
          <a:p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RIDURRE IL TEMPO DI VERIFICA DELLA CORRETTEZZA DEI DATI FORNITI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0C2857B2-ABC0-58B0-B000-8D9583D5E4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08" b="16871"/>
          <a:stretch/>
        </p:blipFill>
        <p:spPr>
          <a:xfrm>
            <a:off x="79829" y="87086"/>
            <a:ext cx="1591174" cy="972457"/>
          </a:xfrm>
          <a:prstGeom prst="rect">
            <a:avLst/>
          </a:prstGeom>
        </p:spPr>
      </p:pic>
      <p:sp>
        <p:nvSpPr>
          <p:cNvPr id="37" name="Rettangolo 36">
            <a:extLst>
              <a:ext uri="{FF2B5EF4-FFF2-40B4-BE49-F238E27FC236}">
                <a16:creationId xmlns:a16="http://schemas.microsoft.com/office/drawing/2014/main" id="{86009FEF-52F4-93DF-963C-10DC3AD45103}"/>
              </a:ext>
            </a:extLst>
          </p:cNvPr>
          <p:cNvSpPr/>
          <p:nvPr/>
        </p:nvSpPr>
        <p:spPr>
          <a:xfrm>
            <a:off x="7890933" y="1111376"/>
            <a:ext cx="1574800" cy="7804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5" name="Picture 102" descr="Logo&#10;&#10;Description automatically generated">
            <a:extLst>
              <a:ext uri="{FF2B5EF4-FFF2-40B4-BE49-F238E27FC236}">
                <a16:creationId xmlns:a16="http://schemas.microsoft.com/office/drawing/2014/main" id="{9F0DF483-DE4F-153E-05E4-70F0D0EFF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0932" y="1111376"/>
            <a:ext cx="1562022" cy="781011"/>
          </a:xfrm>
          <a:prstGeom prst="rect">
            <a:avLst/>
          </a:prstGeom>
        </p:spPr>
      </p:pic>
      <p:sp>
        <p:nvSpPr>
          <p:cNvPr id="5" name="Segnaposto numero diapositiva 16">
            <a:extLst>
              <a:ext uri="{FF2B5EF4-FFF2-40B4-BE49-F238E27FC236}">
                <a16:creationId xmlns:a16="http://schemas.microsoft.com/office/drawing/2014/main" id="{08EF1B7E-9F33-66BB-978F-A96E3C605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8444" y="6137160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5</a:t>
            </a:fld>
            <a:r>
              <a:rPr lang="en-US" dirty="0"/>
              <a:t>/9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C1B4A6B-2E49-AA47-E97C-9469CDE68E98}"/>
              </a:ext>
            </a:extLst>
          </p:cNvPr>
          <p:cNvSpPr txBox="1"/>
          <p:nvPr/>
        </p:nvSpPr>
        <p:spPr>
          <a:xfrm>
            <a:off x="127455" y="1059543"/>
            <a:ext cx="1495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13 aprile 2023</a:t>
            </a:r>
          </a:p>
        </p:txBody>
      </p:sp>
    </p:spTree>
    <p:extLst>
      <p:ext uri="{BB962C8B-B14F-4D97-AF65-F5344CB8AC3E}">
        <p14:creationId xmlns:p14="http://schemas.microsoft.com/office/powerpoint/2010/main" val="2330492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76423" y="411451"/>
            <a:ext cx="10315577" cy="1482663"/>
          </a:xfrm>
        </p:spPr>
        <p:txBody>
          <a:bodyPr>
            <a:normAutofit/>
          </a:bodyPr>
          <a:lstStyle/>
          <a:p>
            <a:r>
              <a:rPr lang="it-IT" sz="2800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Step 2:</a:t>
            </a:r>
            <a:b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L’arrivo della IA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75416" y="2044232"/>
            <a:ext cx="4899130" cy="4532087"/>
          </a:xfrm>
          <a:noFill/>
        </p:spPr>
        <p:txBody>
          <a:bodyPr>
            <a:normAutofit lnSpcReduction="10000"/>
          </a:bodyPr>
          <a:lstStyle/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RISULTATI OTTENUTI</a:t>
            </a:r>
          </a:p>
          <a:p>
            <a:r>
              <a:rPr lang="it-IT" sz="28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10.000</a:t>
            </a: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INTERAZIONI ANNUALI GESTITE</a:t>
            </a:r>
          </a:p>
          <a:p>
            <a:r>
              <a:rPr lang="it-IT" sz="28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75% </a:t>
            </a:r>
          </a:p>
          <a:p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TOTALE INTERAZIONI GESTITE IN AUTOMATICO</a:t>
            </a:r>
          </a:p>
          <a:p>
            <a:r>
              <a:rPr lang="it-IT" sz="28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+158% </a:t>
            </a:r>
          </a:p>
          <a:p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CRESCITA UTILIZZO DEL SISTEMA NEI PRIMI SEI MESI 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0C2857B2-ABC0-58B0-B000-8D9583D5E4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08" b="16871"/>
          <a:stretch/>
        </p:blipFill>
        <p:spPr>
          <a:xfrm>
            <a:off x="79829" y="87086"/>
            <a:ext cx="1591174" cy="972457"/>
          </a:xfrm>
          <a:prstGeom prst="rect">
            <a:avLst/>
          </a:prstGeom>
        </p:spPr>
      </p:pic>
      <p:sp>
        <p:nvSpPr>
          <p:cNvPr id="37" name="Rettangolo 36">
            <a:extLst>
              <a:ext uri="{FF2B5EF4-FFF2-40B4-BE49-F238E27FC236}">
                <a16:creationId xmlns:a16="http://schemas.microsoft.com/office/drawing/2014/main" id="{86009FEF-52F4-93DF-963C-10DC3AD45103}"/>
              </a:ext>
            </a:extLst>
          </p:cNvPr>
          <p:cNvSpPr/>
          <p:nvPr/>
        </p:nvSpPr>
        <p:spPr>
          <a:xfrm>
            <a:off x="7890933" y="1111376"/>
            <a:ext cx="1574800" cy="7804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5" name="Picture 102" descr="Logo&#10;&#10;Description automatically generated">
            <a:extLst>
              <a:ext uri="{FF2B5EF4-FFF2-40B4-BE49-F238E27FC236}">
                <a16:creationId xmlns:a16="http://schemas.microsoft.com/office/drawing/2014/main" id="{9F0DF483-DE4F-153E-05E4-70F0D0EFF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0932" y="1111376"/>
            <a:ext cx="1562022" cy="781011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9A0D7E54-833C-B957-BC24-D5744DD48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2278" y="2358738"/>
            <a:ext cx="5997255" cy="3313798"/>
          </a:xfrm>
          <a:prstGeom prst="rect">
            <a:avLst/>
          </a:prstGeom>
        </p:spPr>
      </p:pic>
      <p:sp>
        <p:nvSpPr>
          <p:cNvPr id="6" name="Segnaposto numero diapositiva 16">
            <a:extLst>
              <a:ext uri="{FF2B5EF4-FFF2-40B4-BE49-F238E27FC236}">
                <a16:creationId xmlns:a16="http://schemas.microsoft.com/office/drawing/2014/main" id="{3CB04FDA-A3E9-244E-E8AE-5CB3514E1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8444" y="6137160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6</a:t>
            </a:fld>
            <a:r>
              <a:rPr lang="en-US" dirty="0"/>
              <a:t>/9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13218C0-17BB-E1F6-FD31-8DB74B16AE40}"/>
              </a:ext>
            </a:extLst>
          </p:cNvPr>
          <p:cNvSpPr txBox="1"/>
          <p:nvPr/>
        </p:nvSpPr>
        <p:spPr>
          <a:xfrm>
            <a:off x="127455" y="1059543"/>
            <a:ext cx="1495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13 aprile 2023</a:t>
            </a:r>
          </a:p>
        </p:txBody>
      </p:sp>
    </p:spTree>
    <p:extLst>
      <p:ext uri="{BB962C8B-B14F-4D97-AF65-F5344CB8AC3E}">
        <p14:creationId xmlns:p14="http://schemas.microsoft.com/office/powerpoint/2010/main" val="2117192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76423" y="411451"/>
            <a:ext cx="10315577" cy="1482663"/>
          </a:xfrm>
        </p:spPr>
        <p:txBody>
          <a:bodyPr>
            <a:normAutofit/>
          </a:bodyPr>
          <a:lstStyle/>
          <a:p>
            <a:r>
              <a:rPr lang="it-IT" sz="2800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Step 3:</a:t>
            </a:r>
            <a:b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IA e Distribuzione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3013" y="2044233"/>
            <a:ext cx="4899130" cy="3442168"/>
          </a:xfrm>
          <a:noFill/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CONTATTA I CLIENTI</a:t>
            </a:r>
          </a:p>
          <a:p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La IA verifica gli ordini acquisiti per il giorno successivo, e individua i clienti da contattare telefonicamente per completare il giro di consegne di GPL sfuso di ciascun automezzo della flotta.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0C2857B2-ABC0-58B0-B000-8D9583D5E4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08" b="16871"/>
          <a:stretch/>
        </p:blipFill>
        <p:spPr>
          <a:xfrm>
            <a:off x="79829" y="87086"/>
            <a:ext cx="1591174" cy="972457"/>
          </a:xfrm>
          <a:prstGeom prst="rect">
            <a:avLst/>
          </a:prstGeom>
        </p:spPr>
      </p:pic>
      <p:sp>
        <p:nvSpPr>
          <p:cNvPr id="37" name="Rettangolo 36">
            <a:extLst>
              <a:ext uri="{FF2B5EF4-FFF2-40B4-BE49-F238E27FC236}">
                <a16:creationId xmlns:a16="http://schemas.microsoft.com/office/drawing/2014/main" id="{86009FEF-52F4-93DF-963C-10DC3AD45103}"/>
              </a:ext>
            </a:extLst>
          </p:cNvPr>
          <p:cNvSpPr/>
          <p:nvPr/>
        </p:nvSpPr>
        <p:spPr>
          <a:xfrm>
            <a:off x="8517461" y="1111376"/>
            <a:ext cx="1574800" cy="7804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5" name="Picture 102" descr="Logo&#10;&#10;Description automatically generated">
            <a:extLst>
              <a:ext uri="{FF2B5EF4-FFF2-40B4-BE49-F238E27FC236}">
                <a16:creationId xmlns:a16="http://schemas.microsoft.com/office/drawing/2014/main" id="{9F0DF483-DE4F-153E-05E4-70F0D0EFF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881" y="1059543"/>
            <a:ext cx="1562022" cy="781011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BDF4372-29D7-92E6-27FD-6255426A4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0762" y="1948814"/>
            <a:ext cx="6078638" cy="4241141"/>
          </a:xfrm>
          <a:prstGeom prst="rect">
            <a:avLst/>
          </a:prstGeom>
        </p:spPr>
      </p:pic>
      <p:sp>
        <p:nvSpPr>
          <p:cNvPr id="8" name="Segnaposto numero diapositiva 16">
            <a:extLst>
              <a:ext uri="{FF2B5EF4-FFF2-40B4-BE49-F238E27FC236}">
                <a16:creationId xmlns:a16="http://schemas.microsoft.com/office/drawing/2014/main" id="{9D36166D-3907-D88F-DF5B-1568F3BD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8444" y="6137160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7</a:t>
            </a:fld>
            <a:r>
              <a:rPr lang="en-US" dirty="0"/>
              <a:t>/9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88C64D6-0631-E039-44AA-18DF6F910103}"/>
              </a:ext>
            </a:extLst>
          </p:cNvPr>
          <p:cNvSpPr txBox="1"/>
          <p:nvPr/>
        </p:nvSpPr>
        <p:spPr>
          <a:xfrm>
            <a:off x="127455" y="1059543"/>
            <a:ext cx="1495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13 aprile 2023</a:t>
            </a:r>
          </a:p>
        </p:txBody>
      </p:sp>
    </p:spTree>
    <p:extLst>
      <p:ext uri="{BB962C8B-B14F-4D97-AF65-F5344CB8AC3E}">
        <p14:creationId xmlns:p14="http://schemas.microsoft.com/office/powerpoint/2010/main" val="136942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76423" y="411451"/>
            <a:ext cx="10315577" cy="1482663"/>
          </a:xfrm>
        </p:spPr>
        <p:txBody>
          <a:bodyPr>
            <a:normAutofit/>
          </a:bodyPr>
          <a:lstStyle/>
          <a:p>
            <a:r>
              <a:rPr lang="it-IT" sz="2800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Step 3:</a:t>
            </a:r>
            <a:b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IA e Distribuzione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3013" y="2044232"/>
            <a:ext cx="4899130" cy="4402317"/>
          </a:xfrm>
          <a:noFill/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CONTATTA I RIVENDITORI BOMBOLE</a:t>
            </a:r>
          </a:p>
          <a:p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La IA contatta telefonicamente i rivenditori bombole, registrando autonomamente gli ordinativi da consegnare il giorno successivo agli stessi, dopo aver verificato la fattibilità in base alle giacenze di prodotto presso i nostri magazzini.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0C2857B2-ABC0-58B0-B000-8D9583D5E4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08" b="16871"/>
          <a:stretch/>
        </p:blipFill>
        <p:spPr>
          <a:xfrm>
            <a:off x="79829" y="87086"/>
            <a:ext cx="1591174" cy="972457"/>
          </a:xfrm>
          <a:prstGeom prst="rect">
            <a:avLst/>
          </a:prstGeom>
        </p:spPr>
      </p:pic>
      <p:sp>
        <p:nvSpPr>
          <p:cNvPr id="37" name="Rettangolo 36">
            <a:extLst>
              <a:ext uri="{FF2B5EF4-FFF2-40B4-BE49-F238E27FC236}">
                <a16:creationId xmlns:a16="http://schemas.microsoft.com/office/drawing/2014/main" id="{86009FEF-52F4-93DF-963C-10DC3AD45103}"/>
              </a:ext>
            </a:extLst>
          </p:cNvPr>
          <p:cNvSpPr/>
          <p:nvPr/>
        </p:nvSpPr>
        <p:spPr>
          <a:xfrm>
            <a:off x="8517461" y="1111376"/>
            <a:ext cx="1574800" cy="7804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5" name="Picture 102" descr="Logo&#10;&#10;Description automatically generated">
            <a:extLst>
              <a:ext uri="{FF2B5EF4-FFF2-40B4-BE49-F238E27FC236}">
                <a16:creationId xmlns:a16="http://schemas.microsoft.com/office/drawing/2014/main" id="{9F0DF483-DE4F-153E-05E4-70F0D0EFF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881" y="1059543"/>
            <a:ext cx="1562022" cy="781011"/>
          </a:xfrm>
          <a:prstGeom prst="rect">
            <a:avLst/>
          </a:prstGeom>
        </p:spPr>
      </p:pic>
      <p:sp>
        <p:nvSpPr>
          <p:cNvPr id="5" name="Segnaposto numero diapositiva 16">
            <a:extLst>
              <a:ext uri="{FF2B5EF4-FFF2-40B4-BE49-F238E27FC236}">
                <a16:creationId xmlns:a16="http://schemas.microsoft.com/office/drawing/2014/main" id="{EE6A0675-5488-52FF-6BA9-332A10146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8444" y="6137160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8</a:t>
            </a:fld>
            <a:r>
              <a:rPr lang="en-US" dirty="0"/>
              <a:t>/9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2CDE1DC-BBF6-804F-338E-FFA21955A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1404" y="2313404"/>
            <a:ext cx="6136786" cy="3068393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1EED754-2161-1CA6-4E29-9ACB8CB535C2}"/>
              </a:ext>
            </a:extLst>
          </p:cNvPr>
          <p:cNvSpPr txBox="1"/>
          <p:nvPr/>
        </p:nvSpPr>
        <p:spPr>
          <a:xfrm>
            <a:off x="127455" y="1059543"/>
            <a:ext cx="1495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13 aprile 2023</a:t>
            </a:r>
          </a:p>
        </p:txBody>
      </p:sp>
    </p:spTree>
    <p:extLst>
      <p:ext uri="{BB962C8B-B14F-4D97-AF65-F5344CB8AC3E}">
        <p14:creationId xmlns:p14="http://schemas.microsoft.com/office/powerpoint/2010/main" val="1655260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76423" y="411451"/>
            <a:ext cx="10315577" cy="1482663"/>
          </a:xfrm>
        </p:spPr>
        <p:txBody>
          <a:bodyPr>
            <a:normAutofit/>
          </a:bodyPr>
          <a:lstStyle/>
          <a:p>
            <a:b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Le criticità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009949" y="2391367"/>
            <a:ext cx="8818920" cy="3645368"/>
          </a:xfrm>
          <a:noFill/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La base dati dell’azienda deve essere accessibile alla IA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L’infrastruttura IT deve essere affidabile e scalabile in base ad esigenze che possono mutare in maniera repentina</a:t>
            </a:r>
          </a:p>
          <a:p>
            <a:pPr marL="342900" indent="-342900">
              <a:buFontTx/>
              <a:buChar char="-"/>
            </a:pPr>
            <a:r>
              <a:rPr lang="it-IT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Il personale addetto ai processi critici deve essere pronto a cambiare prospettiva, passando da operatore </a:t>
            </a:r>
            <a:r>
              <a:rPr lang="it-IT" b="1" cap="none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a supervisore.</a:t>
            </a:r>
            <a:endParaRPr lang="it-IT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0C2857B2-ABC0-58B0-B000-8D9583D5E4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08" b="16871"/>
          <a:stretch/>
        </p:blipFill>
        <p:spPr>
          <a:xfrm>
            <a:off x="79829" y="87086"/>
            <a:ext cx="1591174" cy="972457"/>
          </a:xfrm>
          <a:prstGeom prst="rect">
            <a:avLst/>
          </a:prstGeom>
        </p:spPr>
      </p:pic>
      <p:sp>
        <p:nvSpPr>
          <p:cNvPr id="5" name="Segnaposto numero diapositiva 16">
            <a:extLst>
              <a:ext uri="{FF2B5EF4-FFF2-40B4-BE49-F238E27FC236}">
                <a16:creationId xmlns:a16="http://schemas.microsoft.com/office/drawing/2014/main" id="{5FEAEE5F-FCFD-9B23-3F45-32FEED907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8444" y="6137160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9</a:t>
            </a:fld>
            <a:r>
              <a:rPr lang="en-US" dirty="0"/>
              <a:t>/9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6A30558-9C1F-D145-5A5D-B311A4425367}"/>
              </a:ext>
            </a:extLst>
          </p:cNvPr>
          <p:cNvSpPr txBox="1"/>
          <p:nvPr/>
        </p:nvSpPr>
        <p:spPr>
          <a:xfrm>
            <a:off x="127455" y="1059543"/>
            <a:ext cx="1495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13 aprile 2023</a:t>
            </a:r>
          </a:p>
        </p:txBody>
      </p:sp>
    </p:spTree>
    <p:extLst>
      <p:ext uri="{BB962C8B-B14F-4D97-AF65-F5344CB8AC3E}">
        <p14:creationId xmlns:p14="http://schemas.microsoft.com/office/powerpoint/2010/main" val="384026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Basilicata, un «bonus economico»: è il  grazie ai lavoratori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52456" y="1770743"/>
            <a:ext cx="9839544" cy="508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Logo&#10;&#10;Description automatically generated">
            <a:extLst>
              <a:ext uri="{FF2B5EF4-FFF2-40B4-BE49-F238E27FC236}">
                <a16:creationId xmlns:a16="http://schemas.microsoft.com/office/drawing/2014/main" id="{09274756-5239-2D43-87CB-B326A9247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599" y="5954751"/>
            <a:ext cx="1562022" cy="781011"/>
          </a:xfrm>
          <a:prstGeom prst="rect">
            <a:avLst/>
          </a:prstGeom>
        </p:spPr>
      </p:pic>
      <p:sp>
        <p:nvSpPr>
          <p:cNvPr id="2" name="AutoShape 2" descr="Kalliop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4054" y="5954751"/>
            <a:ext cx="2744248" cy="75245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1329" y="5983306"/>
            <a:ext cx="2752725" cy="7239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2456" y="6010795"/>
            <a:ext cx="2745799" cy="69641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7C3760D-2718-913D-692D-7EECDD1F44F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" t="24762" r="-144805" b="24973"/>
          <a:stretch/>
        </p:blipFill>
        <p:spPr>
          <a:xfrm>
            <a:off x="2352456" y="0"/>
            <a:ext cx="9839544" cy="1773481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FD8E4CF2-E7E5-35EB-F6CD-08A292A45B91}"/>
              </a:ext>
            </a:extLst>
          </p:cNvPr>
          <p:cNvSpPr/>
          <p:nvPr/>
        </p:nvSpPr>
        <p:spPr>
          <a:xfrm>
            <a:off x="6226629" y="0"/>
            <a:ext cx="5965371" cy="17707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04438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0</TotalTime>
  <Words>368</Words>
  <Application>Microsoft Office PowerPoint</Application>
  <PresentationFormat>Widescreen</PresentationFormat>
  <Paragraphs>77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6" baseType="lpstr">
      <vt:lpstr>Arial</vt:lpstr>
      <vt:lpstr>Calibri</vt:lpstr>
      <vt:lpstr>Source Sans Pro</vt:lpstr>
      <vt:lpstr>Tw Cen MT</vt:lpstr>
      <vt:lpstr>Verdana</vt:lpstr>
      <vt:lpstr>Circuito</vt:lpstr>
      <vt:lpstr>Presentazione standard di PowerPoint</vt:lpstr>
      <vt:lpstr>Dal 1962 Distribuzione GAS GPL</vt:lpstr>
      <vt:lpstr>Step 1: L’infrastruttura</vt:lpstr>
      <vt:lpstr>Step 2: L’arrivo della IA</vt:lpstr>
      <vt:lpstr>Step 2: L’arrivo della IA</vt:lpstr>
      <vt:lpstr>Step 2: L’arrivo della IA</vt:lpstr>
      <vt:lpstr>Step 3: IA e Distribuzione</vt:lpstr>
      <vt:lpstr>Step 3: IA e Distribuzione</vt:lpstr>
      <vt:lpstr> Le criticità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2023-04-12T09:20:06Z</dcterms:created>
  <dcterms:modified xsi:type="dcterms:W3CDTF">2023-04-12T09:22:00Z</dcterms:modified>
</cp:coreProperties>
</file>