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58" r:id="rId4"/>
    <p:sldId id="261" r:id="rId5"/>
    <p:sldId id="257" r:id="rId6"/>
    <p:sldId id="267" r:id="rId7"/>
    <p:sldId id="268" r:id="rId8"/>
    <p:sldId id="259" r:id="rId9"/>
    <p:sldId id="262" r:id="rId10"/>
    <p:sldId id="264" r:id="rId11"/>
  </p:sldIdLst>
  <p:sldSz cx="18288000" cy="10287000"/>
  <p:notesSz cx="6858000" cy="9144000"/>
  <p:embeddedFontLst>
    <p:embeddedFont>
      <p:font typeface="Rajdhani" panose="02000000000000000000" pitchFamily="2" charset="77"/>
      <p:bold r:id="rId13"/>
    </p:embeddedFont>
    <p:embeddedFont>
      <p:font typeface="Rajdhani Medium" panose="02000000000000000000" pitchFamily="2" charset="77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iJXdgQE0jC28rWp5CAuLEuNGN8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>
      <p:cViewPr varScale="1">
        <p:scale>
          <a:sx n="69" d="100"/>
          <a:sy n="69" d="100"/>
        </p:scale>
        <p:origin x="256" y="6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213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7500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hema.com/innovation/#bigdata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000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29813" y="-3138942"/>
            <a:ext cx="17158524" cy="1715852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13230496" y="2609093"/>
            <a:ext cx="5046195" cy="5068813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33107" y="4270552"/>
            <a:ext cx="3840972" cy="174589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1420742" y="3559068"/>
            <a:ext cx="10082700" cy="514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80" b="1" i="0" u="none" strike="noStrike" cap="none" dirty="0">
                <a:solidFill>
                  <a:srgbClr val="FFFFFF"/>
                </a:solidFill>
                <a:latin typeface="Rajdhani"/>
                <a:ea typeface="Rajdhani"/>
                <a:cs typeface="Rajdhani"/>
                <a:sym typeface="Rajdhani"/>
              </a:rPr>
              <a:t>MATHEMA</a:t>
            </a:r>
            <a:endParaRPr dirty="0"/>
          </a:p>
          <a:p>
            <a:pPr lvl="0">
              <a:lnSpc>
                <a:spcPct val="110000"/>
              </a:lnSpc>
            </a:pPr>
            <a:r>
              <a:rPr lang="en-US" sz="3600" dirty="0">
                <a:solidFill>
                  <a:srgbClr val="FFFFFF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Una PMI </a:t>
            </a:r>
            <a:r>
              <a:rPr lang="en-US" sz="3600" dirty="0" err="1">
                <a:solidFill>
                  <a:srgbClr val="FFFFFF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Innovativa</a:t>
            </a:r>
            <a:r>
              <a:rPr lang="en-US" sz="3600" dirty="0">
                <a:solidFill>
                  <a:srgbClr val="FFFFFF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</a:p>
          <a:p>
            <a:pPr lvl="0">
              <a:lnSpc>
                <a:spcPct val="110000"/>
              </a:lnSpc>
            </a:pPr>
            <a:r>
              <a:rPr lang="en-US" sz="3600" dirty="0">
                <a:solidFill>
                  <a:srgbClr val="FFFFFF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di </a:t>
            </a:r>
            <a:r>
              <a:rPr lang="en-US" sz="3600" dirty="0" err="1">
                <a:solidFill>
                  <a:srgbClr val="FFFFFF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Intelligenza</a:t>
            </a:r>
            <a:r>
              <a:rPr lang="en-US" sz="3600" dirty="0">
                <a:solidFill>
                  <a:srgbClr val="FFFFFF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Artificiale</a:t>
            </a:r>
            <a:endParaRPr lang="en-US" sz="3600" dirty="0">
              <a:solidFill>
                <a:srgbClr val="FFFFFF"/>
              </a:solidFill>
              <a:latin typeface="Rajdhani Medium"/>
              <a:ea typeface="Rajdhani Medium"/>
              <a:cs typeface="Rajdhani Medium"/>
              <a:sym typeface="Rajdhani Medium"/>
            </a:endParaRPr>
          </a:p>
          <a:p>
            <a:pPr lvl="0">
              <a:lnSpc>
                <a:spcPct val="110000"/>
              </a:lnSpc>
            </a:pPr>
            <a:endParaRPr lang="en-US" sz="3600" dirty="0">
              <a:solidFill>
                <a:srgbClr val="FFFFFF"/>
              </a:solidFill>
              <a:latin typeface="Rajdhani Medium"/>
              <a:ea typeface="Rajdhani Medium"/>
              <a:cs typeface="Rajdhani Medium"/>
              <a:sym typeface="Rajdhani Medium"/>
            </a:endParaRPr>
          </a:p>
          <a:p>
            <a:pPr marL="0" marR="0" lvl="0" indent="0" algn="l" rtl="0">
              <a:lnSpc>
                <a:spcPct val="29883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 dirty="0">
              <a:solidFill>
                <a:srgbClr val="FFFFFF"/>
              </a:solidFill>
              <a:latin typeface="Rajdhani Medium"/>
              <a:ea typeface="Rajdhani Medium"/>
              <a:cs typeface="Rajdhani Medium"/>
              <a:sym typeface="Rajdhani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422057" y="4721443"/>
            <a:ext cx="1688230" cy="844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47353" y="773689"/>
            <a:ext cx="8211947" cy="873962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0"/>
          <p:cNvSpPr txBox="1"/>
          <p:nvPr/>
        </p:nvSpPr>
        <p:spPr>
          <a:xfrm>
            <a:off x="1534725" y="994429"/>
            <a:ext cx="5524733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u="none" strike="noStrike" cap="none" dirty="0">
                <a:solidFill>
                  <a:srgbClr val="000000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Breve Storia</a:t>
            </a:r>
            <a:endParaRPr dirty="0">
              <a:latin typeface="Rajdhani Medium" panose="02000000000000000000" pitchFamily="2" charset="77"/>
              <a:cs typeface="Rajdhani Medium" panose="02000000000000000000" pitchFamily="2" charset="77"/>
            </a:endParaRPr>
          </a:p>
        </p:txBody>
      </p:sp>
      <p:sp>
        <p:nvSpPr>
          <p:cNvPr id="174" name="Google Shape;174;p10"/>
          <p:cNvSpPr txBox="1"/>
          <p:nvPr/>
        </p:nvSpPr>
        <p:spPr>
          <a:xfrm>
            <a:off x="1534725" y="2236564"/>
            <a:ext cx="5963566" cy="827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9958"/>
              </a:lnSpc>
            </a:pP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Mathema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nasce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a Firenze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nel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1987 come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azienda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a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supporto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di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grandi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organizzazioni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in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ambito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IT.</a:t>
            </a:r>
          </a:p>
          <a:p>
            <a:pPr lvl="0">
              <a:lnSpc>
                <a:spcPct val="139958"/>
              </a:lnSpc>
            </a:pP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Mathema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trae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origini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da </a:t>
            </a:r>
            <a:r>
              <a:rPr lang="en-US" sz="2400" i="1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Olivetti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.</a:t>
            </a:r>
          </a:p>
          <a:p>
            <a:pPr lvl="0">
              <a:lnSpc>
                <a:spcPct val="139958"/>
              </a:lnSpc>
            </a:pPr>
            <a:endParaRPr lang="en-US" sz="2400" dirty="0">
              <a:solidFill>
                <a:srgbClr val="737373"/>
              </a:solidFill>
              <a:latin typeface="Rajdhani Medium"/>
              <a:ea typeface="Rajdhani Medium"/>
              <a:cs typeface="Rajdhani Medium"/>
              <a:sym typeface="Rajdhani Medium"/>
            </a:endParaRPr>
          </a:p>
          <a:p>
            <a:pPr lvl="0">
              <a:lnSpc>
                <a:spcPct val="139958"/>
              </a:lnSpc>
            </a:pP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I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principali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clienti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di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Mathema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sono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(e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sono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sempre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stai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);</a:t>
            </a:r>
          </a:p>
          <a:p>
            <a:pPr lvl="0">
              <a:lnSpc>
                <a:spcPct val="139958"/>
              </a:lnSpc>
            </a:pPr>
            <a:endParaRPr lang="en-US" sz="2400" dirty="0">
              <a:solidFill>
                <a:srgbClr val="737373"/>
              </a:solidFill>
              <a:latin typeface="Rajdhani Medium"/>
              <a:ea typeface="Rajdhani Medium"/>
              <a:cs typeface="Rajdhani Medium"/>
              <a:sym typeface="Rajdhani Medium"/>
            </a:endParaRPr>
          </a:p>
          <a:p>
            <a:pPr marL="342900" lvl="0" indent="-342900">
              <a:lnSpc>
                <a:spcPct val="139958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Il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Ministero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degli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Affari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Esteri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alla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Farnesina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;</a:t>
            </a:r>
          </a:p>
          <a:p>
            <a:pPr marL="342900" lvl="0" indent="-342900">
              <a:lnSpc>
                <a:spcPct val="139958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Il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Ministero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dell’Interno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al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Viminale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;</a:t>
            </a:r>
          </a:p>
          <a:p>
            <a:pPr marL="342900" lvl="0" indent="-342900">
              <a:lnSpc>
                <a:spcPct val="139958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Privati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(Accenture)</a:t>
            </a:r>
          </a:p>
          <a:p>
            <a:pPr marL="342900" lvl="0" indent="-342900">
              <a:lnSpc>
                <a:spcPct val="139958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Altri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enti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pubblici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(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Comune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di Firenze, </a:t>
            </a:r>
            <a:r>
              <a:rPr lang="en-US" sz="2400" dirty="0" err="1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Regione</a:t>
            </a:r>
            <a:r>
              <a:rPr lang="en-US" sz="2400" dirty="0">
                <a:solidFill>
                  <a:srgbClr val="737373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Toscana).</a:t>
            </a:r>
          </a:p>
          <a:p>
            <a:pPr lvl="0">
              <a:lnSpc>
                <a:spcPct val="139958"/>
              </a:lnSpc>
            </a:pPr>
            <a:endParaRPr lang="en-US" sz="2400" dirty="0">
              <a:solidFill>
                <a:srgbClr val="737373"/>
              </a:solidFill>
              <a:latin typeface="Rajdhani Medium"/>
              <a:ea typeface="Rajdhani Medium"/>
              <a:cs typeface="Rajdhani Medium"/>
              <a:sym typeface="Rajdhani Medium"/>
            </a:endParaRPr>
          </a:p>
          <a:p>
            <a:pPr lvl="0">
              <a:lnSpc>
                <a:spcPct val="139958"/>
              </a:lnSpc>
            </a:pPr>
            <a:endParaRPr lang="en-US" sz="2400" dirty="0">
              <a:solidFill>
                <a:srgbClr val="737373"/>
              </a:solidFill>
              <a:latin typeface="Rajdhani Medium"/>
              <a:ea typeface="Rajdhani Medium"/>
              <a:cs typeface="Rajdhani Medium"/>
              <a:sym typeface="Rajdhani Medium"/>
            </a:endParaRPr>
          </a:p>
          <a:p>
            <a:pPr lvl="0">
              <a:lnSpc>
                <a:spcPct val="139958"/>
              </a:lnSpc>
            </a:pPr>
            <a:endParaRPr lang="en-US" sz="2400" dirty="0">
              <a:solidFill>
                <a:srgbClr val="737373"/>
              </a:solidFill>
              <a:latin typeface="Rajdhani Medium"/>
              <a:ea typeface="Rajdhani Medium"/>
              <a:cs typeface="Rajdhani Medium"/>
              <a:sym typeface="Rajdhani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10322349" y="1907605"/>
            <a:ext cx="6471816" cy="6471789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9400" r="-13343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"/>
          <p:cNvSpPr/>
          <p:nvPr/>
        </p:nvSpPr>
        <p:spPr>
          <a:xfrm>
            <a:off x="15625634" y="-2028885"/>
            <a:ext cx="4039663" cy="405777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1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"/>
          <p:cNvSpPr/>
          <p:nvPr/>
        </p:nvSpPr>
        <p:spPr>
          <a:xfrm>
            <a:off x="8138850" y="8825964"/>
            <a:ext cx="4039663" cy="405777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1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"/>
          <p:cNvSpPr txBox="1"/>
          <p:nvPr/>
        </p:nvSpPr>
        <p:spPr>
          <a:xfrm>
            <a:off x="1028700" y="1086277"/>
            <a:ext cx="7871162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9982"/>
              </a:lnSpc>
            </a:pPr>
            <a:r>
              <a:rPr lang="en-US" sz="5400" dirty="0" err="1">
                <a:solidFill>
                  <a:srgbClr val="E10000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Intelligenza</a:t>
            </a:r>
            <a:r>
              <a:rPr lang="en-US" sz="5400" dirty="0">
                <a:solidFill>
                  <a:srgbClr val="E10000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5400" dirty="0" err="1">
                <a:solidFill>
                  <a:srgbClr val="E10000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Artificiale</a:t>
            </a:r>
            <a:r>
              <a:rPr lang="en-US" sz="5400" dirty="0">
                <a:solidFill>
                  <a:srgbClr val="E10000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</a:p>
        </p:txBody>
      </p:sp>
      <p:sp>
        <p:nvSpPr>
          <p:cNvPr id="105" name="Google Shape;105;p3"/>
          <p:cNvSpPr txBox="1"/>
          <p:nvPr/>
        </p:nvSpPr>
        <p:spPr>
          <a:xfrm>
            <a:off x="1028700" y="2555078"/>
            <a:ext cx="8115300" cy="8373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4"/>
              </a:lnSpc>
            </a:pPr>
            <a:r>
              <a:rPr lang="en-US" sz="2799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jdhani"/>
                <a:ea typeface="Rajdhani"/>
                <a:cs typeface="Rajdhani"/>
                <a:sym typeface="Rajdhani"/>
              </a:rPr>
              <a:t>Inizi</a:t>
            </a:r>
            <a:r>
              <a:rPr lang="en-US" sz="2799" dirty="0">
                <a:solidFill>
                  <a:schemeClr val="tx1">
                    <a:lumMod val="65000"/>
                    <a:lumOff val="35000"/>
                  </a:schemeClr>
                </a:solidFill>
                <a:latin typeface="Rajdhani"/>
                <a:ea typeface="Rajdhani"/>
                <a:cs typeface="Rajdhani"/>
                <a:sym typeface="Rajdhani"/>
              </a:rPr>
              <a:t>: 1990 le prime </a:t>
            </a:r>
            <a:r>
              <a:rPr lang="en-US" sz="2799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jdhani"/>
                <a:ea typeface="Rajdhani"/>
                <a:cs typeface="Rajdhani"/>
                <a:sym typeface="Rajdhani"/>
              </a:rPr>
              <a:t>reti</a:t>
            </a:r>
            <a:r>
              <a:rPr lang="en-US" sz="2799" dirty="0">
                <a:solidFill>
                  <a:schemeClr val="tx1">
                    <a:lumMod val="65000"/>
                    <a:lumOff val="35000"/>
                  </a:schemeClr>
                </a:solidFill>
                <a:latin typeface="Rajdhani"/>
                <a:ea typeface="Rajdhani"/>
                <a:cs typeface="Rajdhani"/>
                <a:sym typeface="Rajdhani"/>
              </a:rPr>
              <a:t> </a:t>
            </a:r>
            <a:r>
              <a:rPr lang="en-US" sz="2799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jdhani"/>
                <a:ea typeface="Rajdhani"/>
                <a:cs typeface="Rajdhani"/>
                <a:sym typeface="Rajdhani"/>
              </a:rPr>
              <a:t>neurali</a:t>
            </a:r>
            <a:r>
              <a:rPr lang="en-US" sz="2799" dirty="0">
                <a:solidFill>
                  <a:schemeClr val="tx1">
                    <a:lumMod val="65000"/>
                    <a:lumOff val="35000"/>
                  </a:schemeClr>
                </a:solidFill>
                <a:latin typeface="Rajdhani"/>
                <a:ea typeface="Rajdhani"/>
                <a:cs typeface="Rajdhani"/>
                <a:sym typeface="Rajdhani"/>
              </a:rPr>
              <a:t> in C. </a:t>
            </a:r>
            <a:r>
              <a:rPr lang="en-US" sz="2799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jdhani"/>
                <a:ea typeface="Rajdhani"/>
                <a:cs typeface="Rajdhani"/>
                <a:sym typeface="Rajdhani"/>
              </a:rPr>
              <a:t>Risultati</a:t>
            </a:r>
            <a:r>
              <a:rPr lang="en-US" sz="2799" dirty="0">
                <a:solidFill>
                  <a:schemeClr val="tx1">
                    <a:lumMod val="65000"/>
                    <a:lumOff val="35000"/>
                  </a:schemeClr>
                </a:solidFill>
                <a:latin typeface="Rajdhani"/>
                <a:ea typeface="Rajdhani"/>
                <a:cs typeface="Rajdhani"/>
                <a:sym typeface="Rajdhani"/>
              </a:rPr>
              <a:t> </a:t>
            </a:r>
            <a:r>
              <a:rPr lang="en-US" sz="2799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jdhani"/>
                <a:ea typeface="Rajdhani"/>
                <a:cs typeface="Rajdhani"/>
                <a:sym typeface="Rajdhani"/>
              </a:rPr>
              <a:t>concreti</a:t>
            </a:r>
            <a:r>
              <a:rPr lang="en-US" sz="2799" dirty="0">
                <a:solidFill>
                  <a:schemeClr val="tx1">
                    <a:lumMod val="65000"/>
                    <a:lumOff val="35000"/>
                  </a:schemeClr>
                </a:solidFill>
                <a:latin typeface="Rajdhani"/>
                <a:ea typeface="Rajdhani"/>
                <a:cs typeface="Rajdhani"/>
                <a:sym typeface="Rajdhani"/>
              </a:rPr>
              <a:t> </a:t>
            </a:r>
            <a:r>
              <a:rPr lang="en-US" sz="2799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jdhani"/>
                <a:ea typeface="Rajdhani"/>
                <a:cs typeface="Rajdhani"/>
                <a:sym typeface="Rajdhani"/>
              </a:rPr>
              <a:t>ottenuti</a:t>
            </a:r>
            <a:r>
              <a:rPr lang="en-US" sz="2799" dirty="0">
                <a:solidFill>
                  <a:schemeClr val="tx1">
                    <a:lumMod val="65000"/>
                    <a:lumOff val="35000"/>
                  </a:schemeClr>
                </a:solidFill>
                <a:latin typeface="Rajdhani"/>
                <a:ea typeface="Rajdhani"/>
                <a:cs typeface="Rajdhani"/>
                <a:sym typeface="Rajdhani"/>
              </a:rPr>
              <a:t>: zero.</a:t>
            </a:r>
          </a:p>
          <a:p>
            <a:pPr lvl="0">
              <a:lnSpc>
                <a:spcPct val="140014"/>
              </a:lnSpc>
            </a:pPr>
            <a:endParaRPr lang="en-US" sz="2799" dirty="0">
              <a:solidFill>
                <a:schemeClr val="tx1">
                  <a:lumMod val="65000"/>
                  <a:lumOff val="35000"/>
                </a:schemeClr>
              </a:solidFill>
              <a:latin typeface="Rajdhani"/>
              <a:ea typeface="Rajdhani"/>
              <a:cs typeface="Rajdhani"/>
              <a:sym typeface="Rajdhani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Nel corso degli anni: bonifica degli indirizzi degli Italiani all’Estero (circa 6 milioni), Partecipa a 18 eventi elettorali.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it-IT" sz="2800" dirty="0">
              <a:solidFill>
                <a:schemeClr val="tx1">
                  <a:lumMod val="65000"/>
                  <a:lumOff val="35000"/>
                </a:schemeClr>
              </a:solidFill>
              <a:latin typeface="Rajdhani" panose="02000000000000000000" pitchFamily="2" charset="77"/>
              <a:ea typeface="Calibri" panose="020F0502020204030204" pitchFamily="34" charset="0"/>
              <a:cs typeface="Rajdhani" panose="02000000000000000000" pitchFamily="2" charset="77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Di recente (dal 2020 a oggi): </a:t>
            </a:r>
            <a:r>
              <a:rPr lang="it-I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Mathema</a:t>
            </a: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 si occupa a tempo pieno di Intelligenza Artificiale in ambito digitalizzazione, progetti innovativi e ricerca.</a:t>
            </a:r>
          </a:p>
          <a:p>
            <a:pPr lvl="0">
              <a:lnSpc>
                <a:spcPct val="140014"/>
              </a:lnSpc>
            </a:pPr>
            <a:endParaRPr lang="en-US" sz="2799" b="1" dirty="0">
              <a:solidFill>
                <a:srgbClr val="737373"/>
              </a:solidFill>
              <a:latin typeface="Rajdhani"/>
              <a:ea typeface="Rajdhani"/>
              <a:cs typeface="Rajdhani"/>
              <a:sym typeface="Rajdhani"/>
            </a:endParaRPr>
          </a:p>
          <a:p>
            <a:pPr lvl="0">
              <a:lnSpc>
                <a:spcPct val="140014"/>
              </a:lnSpc>
            </a:pPr>
            <a:endParaRPr lang="en-US" sz="2799" b="1" dirty="0">
              <a:solidFill>
                <a:srgbClr val="737373"/>
              </a:solidFill>
              <a:latin typeface="Rajdhani"/>
              <a:ea typeface="Rajdhani"/>
              <a:cs typeface="Rajdhani"/>
              <a:sym typeface="Rajdhani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99" b="0" i="0" u="none" strike="noStrike" cap="none" dirty="0">
              <a:solidFill>
                <a:srgbClr val="737373"/>
              </a:solidFill>
              <a:latin typeface="Rajdhani Medium"/>
              <a:ea typeface="Rajdhani Medium"/>
              <a:cs typeface="Rajdhani Medium"/>
              <a:sym typeface="Rajdhani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072" y="0"/>
            <a:ext cx="1497856" cy="74892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6"/>
          <p:cNvSpPr txBox="1"/>
          <p:nvPr/>
        </p:nvSpPr>
        <p:spPr>
          <a:xfrm>
            <a:off x="2731851" y="1511927"/>
            <a:ext cx="12824297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n-US" sz="4800" dirty="0" err="1">
                <a:latin typeface="Rajdhani Medium"/>
                <a:ea typeface="Rajdhani Medium"/>
                <a:cs typeface="Rajdhani Medium"/>
                <a:sym typeface="Rajdhani Medium"/>
              </a:rPr>
              <a:t>Ambiti</a:t>
            </a:r>
            <a:r>
              <a:rPr lang="en-US" sz="4800" dirty="0">
                <a:latin typeface="Rajdhani Medium"/>
                <a:ea typeface="Rajdhani Medium"/>
                <a:cs typeface="Rajdhani Medium"/>
                <a:sym typeface="Rajdhani Medium"/>
              </a:rPr>
              <a:t> di </a:t>
            </a:r>
            <a:r>
              <a:rPr lang="en-US" sz="4800" dirty="0" err="1">
                <a:latin typeface="Rajdhani Medium"/>
                <a:ea typeface="Rajdhani Medium"/>
                <a:cs typeface="Rajdhani Medium"/>
                <a:sym typeface="Rajdhani Medium"/>
              </a:rPr>
              <a:t>Applicazione</a:t>
            </a:r>
            <a:r>
              <a:rPr lang="en-US" sz="4800" dirty="0"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4800" dirty="0" err="1">
                <a:latin typeface="Rajdhani Medium"/>
                <a:ea typeface="Rajdhani Medium"/>
                <a:cs typeface="Rajdhani Medium"/>
                <a:sym typeface="Rajdhani Medium"/>
              </a:rPr>
              <a:t>dell’Intelligenza</a:t>
            </a:r>
            <a:r>
              <a:rPr lang="en-US" sz="4800" dirty="0">
                <a:latin typeface="Rajdhani Medium"/>
                <a:ea typeface="Rajdhani Medium"/>
                <a:cs typeface="Rajdhani Medium"/>
                <a:sym typeface="Rajdhani Medium"/>
              </a:rPr>
              <a:t> </a:t>
            </a:r>
            <a:r>
              <a:rPr lang="en-US" sz="4800" dirty="0" err="1">
                <a:latin typeface="Rajdhani Medium"/>
                <a:ea typeface="Rajdhani Medium"/>
                <a:cs typeface="Rajdhani Medium"/>
                <a:sym typeface="Rajdhani Medium"/>
              </a:rPr>
              <a:t>Artficiale</a:t>
            </a:r>
            <a:endParaRPr lang="en-US" sz="4200" dirty="0">
              <a:latin typeface="Rajdhani Medium"/>
              <a:ea typeface="Rajdhani Medium"/>
              <a:cs typeface="Rajdhani Medium"/>
              <a:sym typeface="Rajdhani Medium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" name="Google Shape;122;p5">
            <a:extLst>
              <a:ext uri="{FF2B5EF4-FFF2-40B4-BE49-F238E27FC236}">
                <a16:creationId xmlns:a16="http://schemas.microsoft.com/office/drawing/2014/main" id="{46B45264-EC22-B949-980A-24D625AB16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1853" y="3441935"/>
            <a:ext cx="1739699" cy="173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;p5">
            <a:extLst>
              <a:ext uri="{FF2B5EF4-FFF2-40B4-BE49-F238E27FC236}">
                <a16:creationId xmlns:a16="http://schemas.microsoft.com/office/drawing/2014/main" id="{3D146356-9317-9C43-B64E-3800F00CFDC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63156" y="3536478"/>
            <a:ext cx="1682322" cy="168232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7;p5">
            <a:extLst>
              <a:ext uri="{FF2B5EF4-FFF2-40B4-BE49-F238E27FC236}">
                <a16:creationId xmlns:a16="http://schemas.microsoft.com/office/drawing/2014/main" id="{998D4162-F531-864B-903F-FFDB200822B8}"/>
              </a:ext>
            </a:extLst>
          </p:cNvPr>
          <p:cNvSpPr txBox="1"/>
          <p:nvPr/>
        </p:nvSpPr>
        <p:spPr>
          <a:xfrm>
            <a:off x="2469238" y="5850257"/>
            <a:ext cx="3859052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Applicazioni miste di Intelligenza Artificiale e sistemi tradizionali basate su modelli linguistici e API;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tx1">
                  <a:lumMod val="75000"/>
                  <a:lumOff val="25000"/>
                </a:schemeClr>
              </a:solidFill>
              <a:latin typeface="Rajdhani" panose="02000000000000000000" pitchFamily="2" charset="77"/>
              <a:ea typeface="Calibri" panose="020F0502020204030204" pitchFamily="34" charset="0"/>
              <a:cs typeface="Rajdhani" panose="02000000000000000000" pitchFamily="2" charset="77"/>
            </a:endParaRPr>
          </a:p>
        </p:txBody>
      </p:sp>
      <p:sp>
        <p:nvSpPr>
          <p:cNvPr id="8" name="Google Shape;128;p5">
            <a:extLst>
              <a:ext uri="{FF2B5EF4-FFF2-40B4-BE49-F238E27FC236}">
                <a16:creationId xmlns:a16="http://schemas.microsoft.com/office/drawing/2014/main" id="{C6503FDA-6C51-574C-802A-75A06DDEB95D}"/>
              </a:ext>
            </a:extLst>
          </p:cNvPr>
          <p:cNvSpPr txBox="1"/>
          <p:nvPr/>
        </p:nvSpPr>
        <p:spPr>
          <a:xfrm>
            <a:off x="2469238" y="5275996"/>
            <a:ext cx="3859052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none" strike="noStrike" cap="none" dirty="0">
                <a:solidFill>
                  <a:srgbClr val="D83A3A"/>
                </a:solidFill>
                <a:latin typeface="Rajdhani Medium" panose="02000000000000000000" pitchFamily="2" charset="77"/>
                <a:cs typeface="Rajdhani Medium" panose="02000000000000000000" pitchFamily="2" charset="77"/>
                <a:sym typeface="Arial"/>
              </a:rPr>
              <a:t>AI Apps</a:t>
            </a:r>
            <a:endParaRPr sz="3200" dirty="0">
              <a:latin typeface="Rajdhani Medium" panose="02000000000000000000" pitchFamily="2" charset="77"/>
              <a:cs typeface="Rajdhani Medium" panose="02000000000000000000" pitchFamily="2" charset="77"/>
            </a:endParaRPr>
          </a:p>
        </p:txBody>
      </p:sp>
      <p:sp>
        <p:nvSpPr>
          <p:cNvPr id="9" name="Google Shape;129;p5">
            <a:extLst>
              <a:ext uri="{FF2B5EF4-FFF2-40B4-BE49-F238E27FC236}">
                <a16:creationId xmlns:a16="http://schemas.microsoft.com/office/drawing/2014/main" id="{1355C915-B9AD-4D4F-82E1-9DA61BDCE61A}"/>
              </a:ext>
            </a:extLst>
          </p:cNvPr>
          <p:cNvSpPr txBox="1"/>
          <p:nvPr/>
        </p:nvSpPr>
        <p:spPr>
          <a:xfrm>
            <a:off x="7771644" y="5275996"/>
            <a:ext cx="3859200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D83A3A"/>
                </a:solidFill>
                <a:latin typeface="Rajdhani Medium" panose="02000000000000000000" pitchFamily="2" charset="77"/>
                <a:cs typeface="Rajdhani Medium" panose="02000000000000000000" pitchFamily="2" charset="77"/>
              </a:rPr>
              <a:t>AI Security</a:t>
            </a:r>
            <a:endParaRPr sz="2800" dirty="0">
              <a:latin typeface="Rajdhani Medium" panose="02000000000000000000" pitchFamily="2" charset="77"/>
              <a:cs typeface="Rajdhani Medium" panose="02000000000000000000" pitchFamily="2" charset="77"/>
            </a:endParaRPr>
          </a:p>
        </p:txBody>
      </p:sp>
      <p:sp>
        <p:nvSpPr>
          <p:cNvPr id="10" name="Google Shape;134;p5">
            <a:extLst>
              <a:ext uri="{FF2B5EF4-FFF2-40B4-BE49-F238E27FC236}">
                <a16:creationId xmlns:a16="http://schemas.microsoft.com/office/drawing/2014/main" id="{73A33A29-1E7B-2247-A009-97707C758040}"/>
              </a:ext>
            </a:extLst>
          </p:cNvPr>
          <p:cNvSpPr txBox="1"/>
          <p:nvPr/>
        </p:nvSpPr>
        <p:spPr>
          <a:xfrm>
            <a:off x="7771644" y="5850257"/>
            <a:ext cx="3859200" cy="2662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Sviluppo e sperimentazione di tecniche di sicurezza per il Machine Learning;</a:t>
            </a:r>
          </a:p>
        </p:txBody>
      </p:sp>
      <p:sp>
        <p:nvSpPr>
          <p:cNvPr id="12" name="Google Shape;129;p5">
            <a:extLst>
              <a:ext uri="{FF2B5EF4-FFF2-40B4-BE49-F238E27FC236}">
                <a16:creationId xmlns:a16="http://schemas.microsoft.com/office/drawing/2014/main" id="{EAF0878E-2A5E-3541-8AC5-8C2EE7998109}"/>
              </a:ext>
            </a:extLst>
          </p:cNvPr>
          <p:cNvSpPr txBox="1"/>
          <p:nvPr/>
        </p:nvSpPr>
        <p:spPr>
          <a:xfrm>
            <a:off x="12821327" y="5275996"/>
            <a:ext cx="3859200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D83A3A"/>
                </a:solidFill>
                <a:latin typeface="Rajdhani Medium" panose="02000000000000000000" pitchFamily="2" charset="77"/>
                <a:cs typeface="Rajdhani Medium" panose="02000000000000000000" pitchFamily="2" charset="77"/>
              </a:rPr>
              <a:t>Ai Art</a:t>
            </a:r>
            <a:endParaRPr sz="2800" dirty="0">
              <a:latin typeface="Rajdhani Medium" panose="02000000000000000000" pitchFamily="2" charset="77"/>
              <a:cs typeface="Rajdhani Medium" panose="02000000000000000000" pitchFamily="2" charset="77"/>
            </a:endParaRPr>
          </a:p>
        </p:txBody>
      </p:sp>
      <p:sp>
        <p:nvSpPr>
          <p:cNvPr id="13" name="Google Shape;134;p5">
            <a:extLst>
              <a:ext uri="{FF2B5EF4-FFF2-40B4-BE49-F238E27FC236}">
                <a16:creationId xmlns:a16="http://schemas.microsoft.com/office/drawing/2014/main" id="{20A67242-1F76-5349-ABC3-38C344CB8272}"/>
              </a:ext>
            </a:extLst>
          </p:cNvPr>
          <p:cNvSpPr txBox="1"/>
          <p:nvPr/>
        </p:nvSpPr>
        <p:spPr>
          <a:xfrm>
            <a:off x="12821327" y="5850257"/>
            <a:ext cx="3859200" cy="2662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Generazione, promozione e vendita di opere d’arte realizzate con l’Intelligenza Artificiale.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454FCB5-EC34-8543-A8E7-7319042E4C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02050" y="3656592"/>
            <a:ext cx="1339414" cy="16194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545142" y="4598358"/>
            <a:ext cx="2180566" cy="1090283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"/>
          <p:cNvSpPr txBox="1"/>
          <p:nvPr/>
        </p:nvSpPr>
        <p:spPr>
          <a:xfrm>
            <a:off x="1724396" y="3557271"/>
            <a:ext cx="6131473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0" i="0" u="none" strike="noStrike" cap="none" dirty="0">
                <a:solidFill>
                  <a:srgbClr val="000000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AI Apps</a:t>
            </a:r>
            <a:endParaRPr dirty="0"/>
          </a:p>
        </p:txBody>
      </p:sp>
      <p:sp>
        <p:nvSpPr>
          <p:cNvPr id="95" name="Google Shape;95;p2"/>
          <p:cNvSpPr txBox="1"/>
          <p:nvPr/>
        </p:nvSpPr>
        <p:spPr>
          <a:xfrm>
            <a:off x="1724396" y="4878898"/>
            <a:ext cx="6131400" cy="355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Sinergia tra ragionamento e azioni (Modelli linguistici + API).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Sintesi, analisi e generazione di documenti normativi (leggi, decreti, circolari e pareri).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Progetto e sviluppo di agenti autonomi per l’Industria.</a:t>
            </a:r>
          </a:p>
        </p:txBody>
      </p:sp>
      <p:pic>
        <p:nvPicPr>
          <p:cNvPr id="6" name="Google Shape;122;p5">
            <a:extLst>
              <a:ext uri="{FF2B5EF4-FFF2-40B4-BE49-F238E27FC236}">
                <a16:creationId xmlns:a16="http://schemas.microsoft.com/office/drawing/2014/main" id="{20816797-6560-8041-A630-57106A58C19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0702" y="1892914"/>
            <a:ext cx="1739699" cy="173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3;p2">
            <a:extLst>
              <a:ext uri="{FF2B5EF4-FFF2-40B4-BE49-F238E27FC236}">
                <a16:creationId xmlns:a16="http://schemas.microsoft.com/office/drawing/2014/main" id="{F992E935-9533-AB4F-82C9-A9976AAF131A}"/>
              </a:ext>
            </a:extLst>
          </p:cNvPr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9407119" y="0"/>
            <a:ext cx="8880881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545142" y="4598358"/>
            <a:ext cx="2180566" cy="1090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9538679" y="-68856"/>
            <a:ext cx="8617761" cy="1042471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"/>
          <p:cNvSpPr txBox="1"/>
          <p:nvPr/>
        </p:nvSpPr>
        <p:spPr>
          <a:xfrm>
            <a:off x="1739894" y="2844349"/>
            <a:ext cx="6131473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0" i="0" u="none" strike="noStrike" cap="none" dirty="0">
                <a:solidFill>
                  <a:srgbClr val="000000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AI Security</a:t>
            </a:r>
            <a:endParaRPr dirty="0"/>
          </a:p>
        </p:txBody>
      </p:sp>
      <p:sp>
        <p:nvSpPr>
          <p:cNvPr id="95" name="Google Shape;95;p2"/>
          <p:cNvSpPr txBox="1"/>
          <p:nvPr/>
        </p:nvSpPr>
        <p:spPr>
          <a:xfrm>
            <a:off x="1739894" y="4165976"/>
            <a:ext cx="6131400" cy="4662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Uso di tecniche di Multi Party </a:t>
            </a:r>
            <a:r>
              <a:rPr lang="it-IT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Computation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 (MPC) allo sviluppo di modelli di </a:t>
            </a:r>
            <a:r>
              <a:rPr lang="it-IT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Deep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 Learning e per la risoluzione di domini critici e sensibili.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Algoritmi di </a:t>
            </a:r>
            <a:r>
              <a:rPr lang="it-IT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Homomorphic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 </a:t>
            </a:r>
            <a:r>
              <a:rPr lang="it-IT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Encryption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 (HE) per MPC e per lo sviluppo di processi critici (ad esempio il voto online).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Strategie di preservazione della privacy con tecniche di “</a:t>
            </a:r>
            <a:r>
              <a:rPr lang="it-IT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differential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 privacy”.</a:t>
            </a:r>
          </a:p>
        </p:txBody>
      </p:sp>
      <p:pic>
        <p:nvPicPr>
          <p:cNvPr id="7" name="Google Shape;124;p5">
            <a:extLst>
              <a:ext uri="{FF2B5EF4-FFF2-40B4-BE49-F238E27FC236}">
                <a16:creationId xmlns:a16="http://schemas.microsoft.com/office/drawing/2014/main" id="{E1A17754-3DA3-7B47-9EA5-827C43089FA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7821" y="1189956"/>
            <a:ext cx="1682322" cy="16823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8357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545142" y="4598358"/>
            <a:ext cx="2180566" cy="1090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9162661" y="0"/>
            <a:ext cx="912533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"/>
          <p:cNvSpPr txBox="1"/>
          <p:nvPr/>
        </p:nvSpPr>
        <p:spPr>
          <a:xfrm>
            <a:off x="1739894" y="2704864"/>
            <a:ext cx="6131473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0" i="0" u="none" strike="noStrike" cap="none" dirty="0">
                <a:solidFill>
                  <a:srgbClr val="000000"/>
                </a:solidFill>
                <a:latin typeface="Rajdhani Medium"/>
                <a:ea typeface="Rajdhani Medium"/>
                <a:cs typeface="Rajdhani Medium"/>
                <a:sym typeface="Rajdhani Medium"/>
              </a:rPr>
              <a:t>AI Art</a:t>
            </a:r>
            <a:endParaRPr dirty="0"/>
          </a:p>
        </p:txBody>
      </p:sp>
      <p:sp>
        <p:nvSpPr>
          <p:cNvPr id="95" name="Google Shape;95;p2"/>
          <p:cNvSpPr txBox="1"/>
          <p:nvPr/>
        </p:nvSpPr>
        <p:spPr>
          <a:xfrm>
            <a:off x="1739894" y="4026491"/>
            <a:ext cx="6131400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Mathema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 ha dedicato all’Arte un’intera sezione denominata </a:t>
            </a:r>
            <a:r>
              <a:rPr lang="it-IT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MathemArt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2400" dirty="0">
              <a:solidFill>
                <a:schemeClr val="tx1">
                  <a:lumMod val="75000"/>
                  <a:lumOff val="25000"/>
                </a:schemeClr>
              </a:solidFill>
              <a:latin typeface="Rajdhani" panose="02000000000000000000" pitchFamily="2" charset="77"/>
              <a:ea typeface="Calibri" panose="020F0502020204030204" pitchFamily="34" charset="0"/>
              <a:cs typeface="Rajdhani" panose="02000000000000000000" pitchFamily="2" charset="77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DaVinciFace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: un successo internazionale. 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Numerose collezioni sul </a:t>
            </a:r>
            <a:r>
              <a:rPr lang="it-IT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marketplace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 di </a:t>
            </a:r>
            <a:r>
              <a:rPr lang="it-IT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OpenSea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Presenza sul </a:t>
            </a:r>
            <a:r>
              <a:rPr lang="it-IT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Metaverso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 (</a:t>
            </a:r>
            <a:r>
              <a:rPr lang="it-IT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Spatial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).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Mostre e installazioni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fisiche.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13DB903-A6CF-0340-9E9F-DE380D67B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0762" y="1085460"/>
            <a:ext cx="1339414" cy="161940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BC8B640-E01E-7246-A238-3F382FB445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45956" y="7745388"/>
            <a:ext cx="2349500" cy="23495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5F0EB1A-5008-3747-9873-E18C3EF488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5886" y="9352383"/>
            <a:ext cx="3149346" cy="53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73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0000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/>
        </p:nvSpPr>
        <p:spPr>
          <a:xfrm>
            <a:off x="8696447" y="1443957"/>
            <a:ext cx="8888518" cy="831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1"/>
              </a:lnSpc>
            </a:pPr>
            <a:r>
              <a:rPr lang="en-US" sz="4400" b="1" dirty="0">
                <a:solidFill>
                  <a:srgbClr val="FFFFFF"/>
                </a:solidFill>
                <a:latin typeface="Rajdhani" panose="02000000000000000000" pitchFamily="2" charset="77"/>
                <a:ea typeface="Rajdhani Medium"/>
                <a:cs typeface="Rajdhani" panose="02000000000000000000" pitchFamily="2" charset="77"/>
                <a:sym typeface="Rajdhani Medium"/>
              </a:rPr>
              <a:t>In </a:t>
            </a:r>
            <a:r>
              <a:rPr lang="en-US" sz="4400" b="1" dirty="0" err="1">
                <a:solidFill>
                  <a:srgbClr val="FFFFFF"/>
                </a:solidFill>
                <a:latin typeface="Rajdhani" panose="02000000000000000000" pitchFamily="2" charset="77"/>
                <a:ea typeface="Rajdhani Medium"/>
                <a:cs typeface="Rajdhani" panose="02000000000000000000" pitchFamily="2" charset="77"/>
                <a:sym typeface="Rajdhani Medium"/>
              </a:rPr>
              <a:t>che</a:t>
            </a:r>
            <a:r>
              <a:rPr lang="en-US" sz="4400" b="1" dirty="0">
                <a:solidFill>
                  <a:srgbClr val="FFFFFF"/>
                </a:solidFill>
                <a:latin typeface="Rajdhani" panose="02000000000000000000" pitchFamily="2" charset="77"/>
                <a:ea typeface="Rajdhani Medium"/>
                <a:cs typeface="Rajdhani" panose="02000000000000000000" pitchFamily="2" charset="77"/>
                <a:sym typeface="Rajdhani Medium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Rajdhani" panose="02000000000000000000" pitchFamily="2" charset="77"/>
                <a:ea typeface="Rajdhani Medium"/>
                <a:cs typeface="Rajdhani" panose="02000000000000000000" pitchFamily="2" charset="77"/>
                <a:sym typeface="Rajdhani Medium"/>
              </a:rPr>
              <a:t>cosa</a:t>
            </a:r>
            <a:r>
              <a:rPr lang="en-US" sz="4400" b="1" dirty="0">
                <a:solidFill>
                  <a:srgbClr val="FFFFFF"/>
                </a:solidFill>
                <a:latin typeface="Rajdhani" panose="02000000000000000000" pitchFamily="2" charset="77"/>
                <a:ea typeface="Rajdhani Medium"/>
                <a:cs typeface="Rajdhani" panose="02000000000000000000" pitchFamily="2" charset="77"/>
                <a:sym typeface="Rajdhani Medium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Rajdhani" panose="02000000000000000000" pitchFamily="2" charset="77"/>
                <a:ea typeface="Rajdhani Medium"/>
                <a:cs typeface="Rajdhani" panose="02000000000000000000" pitchFamily="2" charset="77"/>
                <a:sym typeface="Rajdhani Medium"/>
              </a:rPr>
              <a:t>consiste</a:t>
            </a:r>
            <a:r>
              <a:rPr lang="en-US" sz="4400" b="1" dirty="0">
                <a:solidFill>
                  <a:srgbClr val="FFFFFF"/>
                </a:solidFill>
                <a:latin typeface="Rajdhani" panose="02000000000000000000" pitchFamily="2" charset="77"/>
                <a:ea typeface="Rajdhani Medium"/>
                <a:cs typeface="Rajdhani" panose="02000000000000000000" pitchFamily="2" charset="77"/>
                <a:sym typeface="Rajdhani Medium"/>
              </a:rPr>
              <a:t>, in breve, </a:t>
            </a:r>
          </a:p>
          <a:p>
            <a:pPr lvl="0">
              <a:lnSpc>
                <a:spcPct val="140011"/>
              </a:lnSpc>
            </a:pPr>
            <a:r>
              <a:rPr lang="en-US" sz="4400" b="1" dirty="0" err="1">
                <a:solidFill>
                  <a:srgbClr val="FFFFFF"/>
                </a:solidFill>
                <a:latin typeface="Rajdhani" panose="02000000000000000000" pitchFamily="2" charset="77"/>
                <a:ea typeface="Rajdhani Medium"/>
                <a:cs typeface="Rajdhani" panose="02000000000000000000" pitchFamily="2" charset="77"/>
                <a:sym typeface="Rajdhani Medium"/>
              </a:rPr>
              <a:t>l’Intelligenza</a:t>
            </a:r>
            <a:r>
              <a:rPr lang="en-US" sz="4400" b="1" dirty="0">
                <a:solidFill>
                  <a:srgbClr val="FFFFFF"/>
                </a:solidFill>
                <a:latin typeface="Rajdhani" panose="02000000000000000000" pitchFamily="2" charset="77"/>
                <a:ea typeface="Rajdhani Medium"/>
                <a:cs typeface="Rajdhani" panose="02000000000000000000" pitchFamily="2" charset="77"/>
                <a:sym typeface="Rajdhani Medium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Rajdhani" panose="02000000000000000000" pitchFamily="2" charset="77"/>
                <a:ea typeface="Rajdhani Medium"/>
                <a:cs typeface="Rajdhani" panose="02000000000000000000" pitchFamily="2" charset="77"/>
                <a:sym typeface="Rajdhani Medium"/>
              </a:rPr>
              <a:t>Artificiale</a:t>
            </a:r>
            <a:r>
              <a:rPr lang="en-US" sz="4400" b="1" dirty="0">
                <a:solidFill>
                  <a:srgbClr val="FFFFFF"/>
                </a:solidFill>
                <a:latin typeface="Rajdhani" panose="02000000000000000000" pitchFamily="2" charset="77"/>
                <a:ea typeface="Rajdhani Medium"/>
                <a:cs typeface="Rajdhani" panose="02000000000000000000" pitchFamily="2" charset="77"/>
                <a:sym typeface="Rajdhani Medium"/>
              </a:rPr>
              <a:t>?</a:t>
            </a:r>
          </a:p>
          <a:p>
            <a:pPr marL="0" marR="0" lvl="0" indent="0" algn="l" rtl="0">
              <a:lnSpc>
                <a:spcPct val="10889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u="none" strike="noStrike" cap="none" dirty="0">
              <a:solidFill>
                <a:srgbClr val="FFFFFF"/>
              </a:solidFill>
              <a:latin typeface="Rajdhani Medium" panose="02000000000000000000" pitchFamily="2" charset="77"/>
              <a:ea typeface="Rajdhani Medium"/>
              <a:cs typeface="Rajdhani Medium" panose="02000000000000000000" pitchFamily="2" charset="77"/>
              <a:sym typeface="Rajdhani Medium"/>
            </a:endParaRPr>
          </a:p>
          <a:p>
            <a:pPr lvl="0">
              <a:lnSpc>
                <a:spcPct val="140000"/>
              </a:lnSpc>
            </a:pP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È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un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cambio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radicale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di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paradigma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.</a:t>
            </a:r>
          </a:p>
          <a:p>
            <a:pPr lvl="0">
              <a:lnSpc>
                <a:spcPct val="140000"/>
              </a:lnSpc>
            </a:pPr>
            <a:endParaRPr lang="en-US" sz="2800" dirty="0">
              <a:solidFill>
                <a:srgbClr val="FFFFFF"/>
              </a:solidFill>
              <a:latin typeface="Rajdhani Medium" panose="02000000000000000000" pitchFamily="2" charset="77"/>
              <a:ea typeface="Rajdhani"/>
              <a:cs typeface="Rajdhani Medium" panose="02000000000000000000" pitchFamily="2" charset="77"/>
              <a:sym typeface="Rajdhani"/>
            </a:endParaRPr>
          </a:p>
          <a:p>
            <a:pPr lvl="0">
              <a:lnSpc>
                <a:spcPct val="140000"/>
              </a:lnSpc>
            </a:pP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Ogni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entità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della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Realtà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è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trasformata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in un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punto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di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uno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Spazio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Geometrico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multi-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dimensionale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e multi-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modale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(parole,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immagini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segnali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).</a:t>
            </a:r>
          </a:p>
          <a:p>
            <a:pPr lvl="0">
              <a:lnSpc>
                <a:spcPct val="140000"/>
              </a:lnSpc>
            </a:pPr>
            <a:endParaRPr lang="en-US" sz="2800" dirty="0">
              <a:solidFill>
                <a:srgbClr val="FFFFFF"/>
              </a:solidFill>
              <a:latin typeface="Rajdhani Medium" panose="02000000000000000000" pitchFamily="2" charset="77"/>
              <a:ea typeface="Rajdhani"/>
              <a:cs typeface="Rajdhani Medium" panose="02000000000000000000" pitchFamily="2" charset="77"/>
              <a:sym typeface="Rajdhani"/>
            </a:endParaRPr>
          </a:p>
          <a:p>
            <a:pPr lvl="0">
              <a:lnSpc>
                <a:spcPct val="140000"/>
              </a:lnSpc>
            </a:pP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Gli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algoritmi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avvengono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nello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Spazio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Geometrico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e non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su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simulazioni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della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Realtà</a:t>
            </a:r>
            <a:r>
              <a:rPr lang="en-US" sz="2800" dirty="0">
                <a:solidFill>
                  <a:srgbClr val="FFFFFF"/>
                </a:solidFill>
                <a:latin typeface="Rajdhani Medium" panose="02000000000000000000" pitchFamily="2" charset="77"/>
                <a:ea typeface="Rajdhani"/>
                <a:cs typeface="Rajdhani Medium" panose="02000000000000000000" pitchFamily="2" charset="77"/>
                <a:sym typeface="Rajdhani"/>
              </a:rPr>
              <a:t>.</a:t>
            </a:r>
          </a:p>
          <a:p>
            <a:pPr lvl="0">
              <a:lnSpc>
                <a:spcPct val="140000"/>
              </a:lnSpc>
            </a:pPr>
            <a:endParaRPr lang="en-US" sz="2400" b="1" dirty="0">
              <a:solidFill>
                <a:srgbClr val="FFFFFF"/>
              </a:solidFill>
              <a:latin typeface="Rajdhani"/>
              <a:ea typeface="Rajdhani"/>
              <a:cs typeface="Rajdhani"/>
              <a:sym typeface="Rajdhani"/>
            </a:endParaRPr>
          </a:p>
          <a:p>
            <a:pPr marL="0" marR="0" lvl="0" indent="0" algn="l" rtl="0">
              <a:lnSpc>
                <a:spcPct val="16329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sng" strike="noStrike" cap="none" dirty="0">
              <a:solidFill>
                <a:srgbClr val="FFFFFF"/>
              </a:solidFill>
              <a:latin typeface="Rajdhani Medium"/>
              <a:ea typeface="Rajdhani Medium"/>
              <a:cs typeface="Rajdhani Medium"/>
              <a:sym typeface="Rajdhani Medium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1240834" y="1907605"/>
            <a:ext cx="6471816" cy="6471789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24998" r="-24998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"/>
          <p:cNvSpPr/>
          <p:nvPr/>
        </p:nvSpPr>
        <p:spPr>
          <a:xfrm>
            <a:off x="7564106" y="8983787"/>
            <a:ext cx="4039663" cy="405777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"/>
          <p:cNvSpPr/>
          <p:nvPr/>
        </p:nvSpPr>
        <p:spPr>
          <a:xfrm>
            <a:off x="13545302" y="-2711279"/>
            <a:ext cx="4039663" cy="405777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740380" y="2982559"/>
            <a:ext cx="2400210" cy="120010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3231940" y="2151225"/>
            <a:ext cx="10386586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4200" b="1" dirty="0" err="1">
                <a:latin typeface="Rajdhani"/>
                <a:ea typeface="Rajdhani"/>
                <a:cs typeface="Rajdhani"/>
                <a:sym typeface="Rajdhani"/>
              </a:rPr>
              <a:t>Conviene</a:t>
            </a:r>
            <a:r>
              <a:rPr lang="en-US" sz="4200" b="1" dirty="0">
                <a:latin typeface="Rajdhani"/>
                <a:ea typeface="Rajdhani"/>
                <a:cs typeface="Rajdhani"/>
                <a:sym typeface="Rajdhani"/>
              </a:rPr>
              <a:t> </a:t>
            </a:r>
            <a:r>
              <a:rPr lang="en-US" sz="4200" b="1" dirty="0" err="1">
                <a:latin typeface="Rajdhani"/>
                <a:ea typeface="Rajdhani"/>
                <a:cs typeface="Rajdhani"/>
                <a:sym typeface="Rajdhani"/>
              </a:rPr>
              <a:t>passare</a:t>
            </a:r>
            <a:r>
              <a:rPr lang="en-US" sz="4200" b="1" dirty="0">
                <a:latin typeface="Rajdhani"/>
                <a:ea typeface="Rajdhani"/>
                <a:cs typeface="Rajdhani"/>
                <a:sym typeface="Rajdhani"/>
              </a:rPr>
              <a:t> </a:t>
            </a:r>
            <a:r>
              <a:rPr lang="en-US" sz="4200" b="1" dirty="0" err="1">
                <a:latin typeface="Rajdhani"/>
                <a:ea typeface="Rajdhani"/>
                <a:cs typeface="Rajdhani"/>
                <a:sym typeface="Rajdhani"/>
              </a:rPr>
              <a:t>all’Intelligenza</a:t>
            </a:r>
            <a:r>
              <a:rPr lang="en-US" sz="4200" b="1" dirty="0">
                <a:latin typeface="Rajdhani"/>
                <a:ea typeface="Rajdhani"/>
                <a:cs typeface="Rajdhani"/>
                <a:sym typeface="Rajdhani"/>
              </a:rPr>
              <a:t> </a:t>
            </a:r>
            <a:r>
              <a:rPr lang="en-US" sz="4200" b="1" dirty="0" err="1">
                <a:latin typeface="Rajdhani"/>
                <a:ea typeface="Rajdhani"/>
                <a:cs typeface="Rajdhani"/>
                <a:sym typeface="Rajdhani"/>
              </a:rPr>
              <a:t>Artificiale</a:t>
            </a:r>
            <a:r>
              <a:rPr lang="en-US" sz="4200" b="1" dirty="0">
                <a:latin typeface="Rajdhani"/>
                <a:ea typeface="Rajdhani"/>
                <a:cs typeface="Rajdhani"/>
                <a:sym typeface="Rajdhani"/>
              </a:rPr>
              <a:t>?</a:t>
            </a:r>
          </a:p>
        </p:txBody>
      </p:sp>
      <p:sp>
        <p:nvSpPr>
          <p:cNvPr id="150" name="Google Shape;150;p7"/>
          <p:cNvSpPr txBox="1"/>
          <p:nvPr/>
        </p:nvSpPr>
        <p:spPr>
          <a:xfrm>
            <a:off x="3241465" y="3169805"/>
            <a:ext cx="13986839" cy="5626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9958"/>
              </a:lnSpc>
            </a:pP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Sì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.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Passare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all’Intelligenza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Artificiale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è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conveniente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ed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è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,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soprattutto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,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una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necessità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.</a:t>
            </a:r>
          </a:p>
          <a:p>
            <a:pPr lvl="0">
              <a:lnSpc>
                <a:spcPct val="139958"/>
              </a:lnSpc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Rajdhani" panose="02000000000000000000" pitchFamily="2" charset="77"/>
              <a:cs typeface="Rajdhani" panose="02000000000000000000" pitchFamily="2" charset="77"/>
            </a:endParaRPr>
          </a:p>
          <a:p>
            <a:pPr lvl="0">
              <a:lnSpc>
                <a:spcPct val="139958"/>
              </a:lnSpc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Con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gli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sviluppi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più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recenti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relativi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agli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agenti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di IA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è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possibile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recuperare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il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patrimonio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informativo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esistente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e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salvaguardare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gli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investimenti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cs typeface="Rajdhani" panose="02000000000000000000" pitchFamily="2" charset="77"/>
              </a:rPr>
              <a:t>.</a:t>
            </a:r>
          </a:p>
          <a:p>
            <a:pPr lvl="0">
              <a:lnSpc>
                <a:spcPct val="139958"/>
              </a:lnSpc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Rajdhani" panose="02000000000000000000" pitchFamily="2" charset="77"/>
              <a:cs typeface="Rajdhani" panose="02000000000000000000" pitchFamily="2" charset="77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L’IA può essere utilmente e concretamente applicata a ogni settore aziendale: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Produzione;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Vendita;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Organizzazione.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Rajdhani" panose="02000000000000000000" pitchFamily="2" charset="77"/>
              <a:cs typeface="Rajdhani" panose="02000000000000000000" pitchFamily="2" charset="77"/>
            </a:endParaRPr>
          </a:p>
          <a:p>
            <a:pPr lvl="0">
              <a:lnSpc>
                <a:spcPct val="139958"/>
              </a:lnSpc>
            </a:pPr>
            <a:endParaRPr lang="en-US" sz="2400" dirty="0" err="1">
              <a:solidFill>
                <a:srgbClr val="737373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072" y="0"/>
            <a:ext cx="1497856" cy="74892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9"/>
          <p:cNvSpPr txBox="1"/>
          <p:nvPr/>
        </p:nvSpPr>
        <p:spPr>
          <a:xfrm>
            <a:off x="2731852" y="1170901"/>
            <a:ext cx="12824297" cy="94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n-US" sz="4400" b="1" dirty="0" err="1">
                <a:latin typeface="Rajdhani" panose="02000000000000000000" pitchFamily="2" charset="77"/>
                <a:ea typeface="Rajdhani Medium"/>
                <a:cs typeface="Rajdhani" panose="02000000000000000000" pitchFamily="2" charset="77"/>
                <a:sym typeface="Rajdhani Medium"/>
              </a:rPr>
              <a:t>Raccomandazioni</a:t>
            </a:r>
            <a:endParaRPr lang="en-US" sz="4400" b="1" dirty="0">
              <a:latin typeface="Rajdhani" panose="02000000000000000000" pitchFamily="2" charset="77"/>
              <a:ea typeface="Rajdhani Medium"/>
              <a:cs typeface="Rajdhani" panose="02000000000000000000" pitchFamily="2" charset="77"/>
              <a:sym typeface="Rajdhani Medium"/>
            </a:endParaRPr>
          </a:p>
        </p:txBody>
      </p:sp>
      <p:sp>
        <p:nvSpPr>
          <p:cNvPr id="5" name="Google Shape;150;p7">
            <a:extLst>
              <a:ext uri="{FF2B5EF4-FFF2-40B4-BE49-F238E27FC236}">
                <a16:creationId xmlns:a16="http://schemas.microsoft.com/office/drawing/2014/main" id="{1DC7BFE1-BF81-8740-865F-78D5694F58D2}"/>
              </a:ext>
            </a:extLst>
          </p:cNvPr>
          <p:cNvSpPr txBox="1"/>
          <p:nvPr/>
        </p:nvSpPr>
        <p:spPr>
          <a:xfrm>
            <a:off x="2150580" y="3014821"/>
            <a:ext cx="13986839" cy="60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Prendere confidenza con l’Intelligenza Artificiale anche da neofiti. Ad esempio, </a:t>
            </a:r>
            <a:r>
              <a:rPr lang="it-IT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ChatGPT</a:t>
            </a:r>
            <a:r>
              <a:rPr lang="it-IT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3200" dirty="0">
              <a:solidFill>
                <a:schemeClr val="tx1">
                  <a:lumMod val="75000"/>
                  <a:lumOff val="25000"/>
                </a:schemeClr>
              </a:solidFill>
              <a:latin typeface="Rajdhani" panose="02000000000000000000" pitchFamily="2" charset="77"/>
              <a:ea typeface="Calibri" panose="020F0502020204030204" pitchFamily="34" charset="0"/>
              <a:cs typeface="Rajdhani" panose="02000000000000000000" pitchFamily="2" charset="77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L’IA è una grandissima opportunità per le aziende Italiane. Forte riduzione dei costi e enorme accrescimento delle potenzialità di mercato.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3200" dirty="0">
              <a:solidFill>
                <a:schemeClr val="tx1">
                  <a:lumMod val="75000"/>
                  <a:lumOff val="25000"/>
                </a:schemeClr>
              </a:solidFill>
              <a:latin typeface="Rajdhani" panose="02000000000000000000" pitchFamily="2" charset="77"/>
              <a:ea typeface="Calibri" panose="020F0502020204030204" pitchFamily="34" charset="0"/>
              <a:cs typeface="Rajdhani" panose="02000000000000000000" pitchFamily="2" charset="77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" panose="02000000000000000000" pitchFamily="2" charset="77"/>
                <a:ea typeface="Calibri" panose="020F0502020204030204" pitchFamily="34" charset="0"/>
                <a:cs typeface="Rajdhani" panose="02000000000000000000" pitchFamily="2" charset="77"/>
              </a:rPr>
              <a:t>Cominciare a pensare l’azienda con i nuovi paradigmi: Generalità e Specializzazione.</a:t>
            </a:r>
          </a:p>
          <a:p>
            <a:pPr lvl="0">
              <a:lnSpc>
                <a:spcPct val="139958"/>
              </a:lnSpc>
            </a:pPr>
            <a:endParaRPr lang="en-US" sz="2400" dirty="0" err="1">
              <a:solidFill>
                <a:srgbClr val="73737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492</Words>
  <Application>Microsoft Macintosh PowerPoint</Application>
  <PresentationFormat>Personalizzato</PresentationFormat>
  <Paragraphs>66</Paragraphs>
  <Slides>10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Rajdhani</vt:lpstr>
      <vt:lpstr>Rajdhani Medium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Microsoft Office User</cp:lastModifiedBy>
  <cp:revision>9</cp:revision>
  <cp:lastPrinted>2023-04-17T13:40:52Z</cp:lastPrinted>
  <dcterms:created xsi:type="dcterms:W3CDTF">2006-08-16T00:00:00Z</dcterms:created>
  <dcterms:modified xsi:type="dcterms:W3CDTF">2023-04-17T13:41:59Z</dcterms:modified>
</cp:coreProperties>
</file>