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.xml.rels" ContentType="application/vnd.openxmlformats-package.relationships+xml"/>
  <Override PartName="/ppt/slideLayouts/slideLayout1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png" ContentType="image/png"/>
  <Override PartName="/ppt/media/image2.jpeg" ContentType="image/jpeg"/>
  <Override PartName="/ppt/media/image3.png" ContentType="image/png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4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_rels/slide13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3.xml.rels" ContentType="application/vnd.openxmlformats-package.relationships+xml"/>
  <Override PartName="/ppt/slides/_rels/slide12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ED0BCA3-1CC8-4EE9-932C-6CDA0E84BF6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AFD0297-D119-433D-877D-8B718128FED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84D0075-F6C9-46AC-B08D-ECC46BCAADA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AA64DCE-46F4-40E1-BC7F-C4F88ADDCA5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F819049-3DBC-43D0-818C-B38CAFA8BEF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A9A60C1-63F3-4047-BDD0-F590E41D304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A5CC874-CAAB-431D-BB76-B41A4698D8A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9CC44AC-EBD0-498C-B89B-0EE20AAC443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9FA3A50-C74C-4E1F-8A56-21968DA90AF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EA1AA46-9CEA-4C56-A796-E652293E160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30A96D9-B519-412F-931C-DC52476E16E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5D9F14D-501E-43C4-8D05-9B43221BE9A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ettangolo 6"/>
          <p:cNvSpPr/>
          <p:nvPr/>
        </p:nvSpPr>
        <p:spPr>
          <a:xfrm>
            <a:off x="0" y="0"/>
            <a:ext cx="12191760" cy="85608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" name="Rettangolo 7"/>
          <p:cNvSpPr/>
          <p:nvPr/>
        </p:nvSpPr>
        <p:spPr>
          <a:xfrm>
            <a:off x="876600" y="5608080"/>
            <a:ext cx="10140480" cy="109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anchor="t">
            <a:spAutoFit/>
          </a:bodyPr>
          <a:p>
            <a:pPr algn="ctr">
              <a:lnSpc>
                <a:spcPct val="100000"/>
              </a:lnSpc>
            </a:pPr>
            <a:r>
              <a:rPr b="1" lang="it-IT" sz="2400" spc="-1" strike="noStrike">
                <a:solidFill>
                  <a:srgbClr val="0f3c89"/>
                </a:solidFill>
                <a:latin typeface="TwitterChirp"/>
              </a:rPr>
              <a:t>QUANTUM COMPUTING E QUANTUM SECURE COMMUNICATIONS: </a:t>
            </a:r>
            <a:endParaRPr b="0" lang="it-IT" sz="2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it-IT" sz="2400" spc="-1" strike="noStrike">
                <a:solidFill>
                  <a:srgbClr val="0f3c89"/>
                </a:solidFill>
                <a:latin typeface="TwitterChirp"/>
              </a:rPr>
              <a:t>UN’AGENDA PER L’ITALIA</a:t>
            </a:r>
            <a:endParaRPr b="0" lang="it-IT" sz="2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it-IT" sz="1800" spc="-1" strike="noStrike">
                <a:solidFill>
                  <a:srgbClr val="0f3c89"/>
                </a:solidFill>
                <a:latin typeface="TwitterChirp"/>
              </a:rPr>
              <a:t>Roma, 4 maggio 2023 - Palazzo Baldassini, Sala del Camino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AutoShape 23"/>
          <p:cNvSpPr/>
          <p:nvPr/>
        </p:nvSpPr>
        <p:spPr>
          <a:xfrm>
            <a:off x="376704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AutoShape 24"/>
          <p:cNvSpPr/>
          <p:nvPr/>
        </p:nvSpPr>
        <p:spPr>
          <a:xfrm>
            <a:off x="56419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AutoShape 25"/>
          <p:cNvSpPr/>
          <p:nvPr/>
        </p:nvSpPr>
        <p:spPr>
          <a:xfrm>
            <a:off x="843588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AutoShape 22"/>
          <p:cNvSpPr/>
          <p:nvPr/>
        </p:nvSpPr>
        <p:spPr>
          <a:xfrm>
            <a:off x="12708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Immagine 12" descr="Immagine che contiene logo&#10;&#10;Descrizione generata automaticamente"/>
          <p:cNvPicPr/>
          <p:nvPr/>
        </p:nvPicPr>
        <p:blipFill>
          <a:blip r:embed="rId2"/>
          <a:stretch/>
        </p:blipFill>
        <p:spPr>
          <a:xfrm>
            <a:off x="14400" y="-729360"/>
            <a:ext cx="2526480" cy="2526480"/>
          </a:xfrm>
          <a:prstGeom prst="rect">
            <a:avLst/>
          </a:prstGeom>
          <a:ln w="0">
            <a:noFill/>
          </a:ln>
        </p:spPr>
      </p:pic>
      <p:pic>
        <p:nvPicPr>
          <p:cNvPr id="7" name="Immagine 13" descr="Immagine che contiene testo&#10;&#10;Descrizione generata automaticamente"/>
          <p:cNvPicPr/>
          <p:nvPr/>
        </p:nvPicPr>
        <p:blipFill>
          <a:blip r:embed="rId3"/>
          <a:srcRect l="119" t="22940" r="-119" b="18512"/>
          <a:stretch/>
        </p:blipFill>
        <p:spPr>
          <a:xfrm>
            <a:off x="14400" y="1197720"/>
            <a:ext cx="12191760" cy="4161600"/>
          </a:xfrm>
          <a:prstGeom prst="rect">
            <a:avLst/>
          </a:prstGeom>
          <a:ln w="0">
            <a:noFill/>
          </a:ln>
        </p:spPr>
      </p:pic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Click to edit the title text format</a:t>
            </a: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it-IT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it-IT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C030666-9D49-467D-83B1-0271CE75A5CD}" type="slidenum">
              <a:rPr b="0" lang="it-IT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9" name="Immagine 4" descr="Immagine che contiene testo&#10;&#10;Descrizione generata automaticamente"/>
          <p:cNvPicPr/>
          <p:nvPr/>
        </p:nvPicPr>
        <p:blipFill>
          <a:blip r:embed="rId2"/>
          <a:srcRect l="0" t="88765" r="0" b="-1156"/>
          <a:stretch/>
        </p:blipFill>
        <p:spPr>
          <a:xfrm>
            <a:off x="0" y="5976720"/>
            <a:ext cx="12208680" cy="880920"/>
          </a:xfrm>
          <a:prstGeom prst="rect">
            <a:avLst/>
          </a:prstGeom>
          <a:ln w="0">
            <a:noFill/>
          </a:ln>
        </p:spPr>
      </p:pic>
      <p:sp>
        <p:nvSpPr>
          <p:cNvPr id="50" name="Rettangolo 5"/>
          <p:cNvSpPr/>
          <p:nvPr/>
        </p:nvSpPr>
        <p:spPr>
          <a:xfrm>
            <a:off x="0" y="5976720"/>
            <a:ext cx="12208680" cy="880920"/>
          </a:xfrm>
          <a:prstGeom prst="rect">
            <a:avLst/>
          </a:prstGeom>
          <a:noFill/>
          <a:ln w="12600">
            <a:solidFill>
              <a:srgbClr val="91dae3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it-IT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400" spc="-1" strike="noStrike">
                <a:solidFill>
                  <a:srgbClr val="ffffff"/>
                </a:solidFill>
                <a:latin typeface="TwitterChirp"/>
              </a:rPr>
              <a:t>      </a:t>
            </a:r>
            <a:r>
              <a:rPr b="1" lang="it-IT" sz="1400" spc="-1" strike="noStrike">
                <a:solidFill>
                  <a:srgbClr val="ffffff"/>
                </a:solidFill>
                <a:latin typeface="TwitterChirp"/>
              </a:rPr>
              <a:t>QUANTUM COMPUTING E QUANTUM SECURE COMMUNICATIONS: UN’AGENDA PER L’ITALIA                                                                              Roma, 4 maggio 2023</a:t>
            </a:r>
            <a:endParaRPr b="0" lang="it-IT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Google Shape;12;p1"/>
          <p:cNvSpPr/>
          <p:nvPr/>
        </p:nvSpPr>
        <p:spPr>
          <a:xfrm>
            <a:off x="11099880" y="183240"/>
            <a:ext cx="8827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>
              <a:lnSpc>
                <a:spcPct val="150000"/>
              </a:lnSpc>
              <a:tabLst>
                <a:tab algn="l" pos="0"/>
              </a:tabLst>
            </a:pPr>
            <a:fld id="{135A72FD-27CA-4C4B-8979-27990919D113}" type="slidenum">
              <a:rPr b="1" lang="it-IT" sz="1050" spc="-1" strike="noStrike">
                <a:solidFill>
                  <a:srgbClr val="0f3c89"/>
                </a:solidFill>
                <a:latin typeface="Calibri"/>
              </a:rPr>
              <a:t>&lt;number&gt;</a:t>
            </a:fld>
            <a:endParaRPr b="0" lang="it-IT" sz="105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" name="Immagine 7" descr="Immagine che contiene logo&#10;&#10;Descrizione generata automaticamente"/>
          <p:cNvPicPr/>
          <p:nvPr/>
        </p:nvPicPr>
        <p:blipFill>
          <a:blip r:embed="rId3"/>
          <a:stretch/>
        </p:blipFill>
        <p:spPr>
          <a:xfrm>
            <a:off x="309600" y="-478440"/>
            <a:ext cx="2053440" cy="2053440"/>
          </a:xfrm>
          <a:prstGeom prst="rect">
            <a:avLst/>
          </a:prstGeom>
          <a:ln w="0">
            <a:noFill/>
          </a:ln>
        </p:spPr>
      </p:pic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Click to edit the title text format</a:t>
            </a: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asellaDiTesto 1"/>
          <p:cNvSpPr/>
          <p:nvPr/>
        </p:nvSpPr>
        <p:spPr>
          <a:xfrm>
            <a:off x="356760" y="4116960"/>
            <a:ext cx="11834640" cy="80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15000"/>
              </a:lnSpc>
              <a:spcBef>
                <a:spcPts val="601"/>
              </a:spcBef>
              <a:spcAft>
                <a:spcPts val="601"/>
              </a:spcAft>
            </a:pPr>
            <a:r>
              <a:rPr b="1" lang="it-IT" sz="1800" spc="-1" strike="noStrike" cap="small">
                <a:solidFill>
                  <a:srgbClr val="ffffff"/>
                </a:solidFill>
                <a:latin typeface="Futura Std Book"/>
                <a:ea typeface="Times New Roman"/>
              </a:rPr>
              <a:t>Paolo Comi 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601"/>
              </a:spcBef>
              <a:spcAft>
                <a:spcPts val="601"/>
              </a:spcAft>
            </a:pPr>
            <a:r>
              <a:rPr b="1" lang="it-IT" sz="1400" spc="-1" strike="noStrike" cap="small">
                <a:solidFill>
                  <a:srgbClr val="ffffff"/>
                </a:solidFill>
                <a:latin typeface="Futura Std Book"/>
                <a:ea typeface="Times New Roman"/>
              </a:rPr>
              <a:t>Coordinatore White Paper nel Comitato R&amp;S&amp;I</a:t>
            </a:r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ldNum" idx="4"/>
          </p:nvPr>
        </p:nvSpPr>
        <p:spPr>
          <a:xfrm>
            <a:off x="11099880" y="183240"/>
            <a:ext cx="8827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lnSpc>
                <a:spcPct val="150000"/>
              </a:lnSpc>
              <a:buNone/>
              <a:tabLst>
                <a:tab algn="l" pos="0"/>
              </a:tabLst>
              <a:defRPr b="1" lang="it-IT" sz="1050" spc="-1" strike="noStrike">
                <a:solidFill>
                  <a:srgbClr val="0f3c89"/>
                </a:solidFill>
                <a:latin typeface="Calibri"/>
              </a:defRPr>
            </a:lvl1pPr>
          </a:lstStyle>
          <a:p>
            <a:pPr indent="0" algn="ctr">
              <a:lnSpc>
                <a:spcPct val="150000"/>
              </a:lnSpc>
              <a:buNone/>
              <a:tabLst>
                <a:tab algn="l" pos="0"/>
              </a:tabLst>
            </a:pPr>
            <a:fld id="{ECD9CB21-F79E-412C-B633-BE8F9C5F063E}" type="slidenum">
              <a:rPr b="1" lang="it-IT" sz="1050" spc="-1" strike="noStrike">
                <a:solidFill>
                  <a:srgbClr val="0f3c89"/>
                </a:solidFill>
                <a:latin typeface="Calibri"/>
              </a:rPr>
              <a:t>&lt;number&gt;</a:t>
            </a:fld>
            <a:endParaRPr b="0" lang="it-IT" sz="105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3" name="CasellaDiTesto 2"/>
          <p:cNvSpPr/>
          <p:nvPr/>
        </p:nvSpPr>
        <p:spPr>
          <a:xfrm>
            <a:off x="581760" y="1644480"/>
            <a:ext cx="14010480" cy="48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7000"/>
              </a:lnSpc>
              <a:spcBef>
                <a:spcPts val="601"/>
              </a:spcBef>
            </a:pPr>
            <a:r>
              <a:rPr b="1" lang="it-IT" sz="2400" spc="-1" strike="noStrike">
                <a:solidFill>
                  <a:srgbClr val="2f5496"/>
                </a:solidFill>
                <a:latin typeface="Futura Std Book"/>
              </a:rPr>
              <a:t>Tecnologie Quantistiche per la Sicurezza delle Comunicazioni Digitali</a:t>
            </a:r>
            <a:endParaRPr b="0" lang="it-IT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asellaDiTesto 5"/>
          <p:cNvSpPr/>
          <p:nvPr/>
        </p:nvSpPr>
        <p:spPr>
          <a:xfrm>
            <a:off x="830880" y="3204360"/>
            <a:ext cx="10710360" cy="204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601"/>
              </a:spcBef>
            </a:pPr>
            <a:r>
              <a:rPr b="1" lang="it-IT" sz="1800" spc="-1" strike="noStrike">
                <a:solidFill>
                  <a:srgbClr val="2f5496"/>
                </a:solidFill>
                <a:latin typeface="Futura Std Book"/>
                <a:ea typeface="Times New Roman"/>
              </a:rPr>
              <a:t>a cura del Comitato Ricerca, Sviluppo e Innovazione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2f5496"/>
                </a:solidFill>
                <a:latin typeface="Futura Std Book"/>
                <a:ea typeface="Times New Roman"/>
              </a:rPr>
              <a:t> 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</a:pPr>
            <a:r>
              <a:rPr b="1" lang="it-IT" sz="1800" spc="-1" strike="noStrike">
                <a:solidFill>
                  <a:srgbClr val="2f5496"/>
                </a:solidFill>
                <a:latin typeface="Futura Std Book"/>
                <a:ea typeface="Times New Roman"/>
              </a:rPr>
              <a:t>con la collaborazione del CNR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b="1" lang="it-IT" sz="1800" spc="-1" strike="noStrike">
                <a:solidFill>
                  <a:srgbClr val="2f5496"/>
                </a:solidFill>
                <a:latin typeface="Futura Std Book"/>
                <a:ea typeface="Times New Roman"/>
              </a:rPr>
              <a:t>e i contributi di: 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b="1" lang="it-IT" sz="1800" spc="-1" strike="noStrike">
                <a:solidFill>
                  <a:srgbClr val="2f5496"/>
                </a:solidFill>
                <a:latin typeface="Futura Std Book"/>
                <a:ea typeface="Times New Roman"/>
              </a:rPr>
              <a:t>IBM S.p.A. , ITALTEL S.p.A. , LEONARDO S.p.A., SOGEI S.p.A., TIM S.p.A. 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asellaDiTesto 6"/>
          <p:cNvSpPr/>
          <p:nvPr/>
        </p:nvSpPr>
        <p:spPr>
          <a:xfrm>
            <a:off x="947880" y="1755000"/>
            <a:ext cx="9734760" cy="393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>
              <a:lnSpc>
                <a:spcPct val="100000"/>
              </a:lnSpc>
              <a:buClr>
                <a:srgbClr val="2f5496"/>
              </a:buClr>
              <a:buFont typeface="Wingdings" charset="2"/>
              <a:buChar char=""/>
            </a:pPr>
            <a:r>
              <a:rPr b="1" lang="it-IT" sz="1800" spc="-1" strike="noStrike">
                <a:solidFill>
                  <a:srgbClr val="2f5496"/>
                </a:solidFill>
                <a:latin typeface="Futura Std Book"/>
              </a:rPr>
              <a:t>Quadro di riferimento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2f5496"/>
                </a:solidFill>
                <a:latin typeface="Futura Std Book"/>
              </a:rPr>
              <a:t>	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2f5496"/>
              </a:buClr>
              <a:buFont typeface="Wingdings" charset="2"/>
              <a:buChar char=""/>
            </a:pPr>
            <a:r>
              <a:rPr b="1" lang="it-IT" sz="1800" spc="-1" strike="noStrike">
                <a:solidFill>
                  <a:srgbClr val="2f5496"/>
                </a:solidFill>
                <a:latin typeface="Futura Std Book"/>
              </a:rPr>
              <a:t>Protezione delle comunicazioni nell'era delle tecnologie quantistiche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2f5496"/>
                </a:solidFill>
                <a:latin typeface="Futura Std Book"/>
              </a:rPr>
              <a:t>	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2f5496"/>
              </a:buClr>
              <a:buFont typeface="Wingdings" charset="2"/>
              <a:buChar char=""/>
            </a:pPr>
            <a:r>
              <a:rPr b="1" lang="it-IT" sz="1800" spc="-1" strike="noStrike">
                <a:solidFill>
                  <a:srgbClr val="2f5496"/>
                </a:solidFill>
                <a:latin typeface="Futura Std Book"/>
              </a:rPr>
              <a:t>Ambiti di applicazione</a:t>
            </a:r>
            <a:r>
              <a:rPr b="1" lang="it-IT" sz="1800" spc="-1" strike="noStrike">
                <a:solidFill>
                  <a:srgbClr val="2f5496"/>
                </a:solidFill>
                <a:latin typeface="Futura Std Book"/>
              </a:rPr>
              <a:t>	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2f5496"/>
              </a:buClr>
              <a:buFont typeface="Wingdings" charset="2"/>
              <a:buChar char=""/>
            </a:pPr>
            <a:r>
              <a:rPr b="1" lang="it-IT" sz="1800" spc="-1" strike="noStrike">
                <a:solidFill>
                  <a:srgbClr val="2f5496"/>
                </a:solidFill>
                <a:latin typeface="Futura Std Book"/>
              </a:rPr>
              <a:t>Lo sviluppo delle competenze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2f5496"/>
              </a:buClr>
              <a:buFont typeface="Wingdings" charset="2"/>
              <a:buChar char=""/>
            </a:pPr>
            <a:r>
              <a:rPr b="1" lang="it-IT" sz="1800" spc="-1" strike="noStrike">
                <a:solidFill>
                  <a:srgbClr val="2f5496"/>
                </a:solidFill>
                <a:latin typeface="Futura Std Book"/>
              </a:rPr>
              <a:t>La cooperazione tra pubblico e privato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2f5496"/>
              </a:buClr>
              <a:buFont typeface="Wingdings" charset="2"/>
              <a:buChar char=""/>
            </a:pPr>
            <a:r>
              <a:rPr b="1" lang="it-IT" sz="1800" spc="-1" strike="noStrike">
                <a:solidFill>
                  <a:srgbClr val="2f5496"/>
                </a:solidFill>
                <a:latin typeface="Futura Std Book"/>
              </a:rPr>
              <a:t>Proposte di policy per lo sviluppo della tecnologia QKD in Italia</a:t>
            </a:r>
            <a:r>
              <a:rPr b="1" lang="it-IT" sz="1800" spc="-1" strike="noStrike">
                <a:solidFill>
                  <a:srgbClr val="2f5496"/>
                </a:solidFill>
                <a:latin typeface="Futura Std Book"/>
              </a:rPr>
              <a:t>	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2f5496"/>
              </a:buClr>
              <a:buFont typeface="Wingdings" charset="2"/>
              <a:buChar char=""/>
            </a:pPr>
            <a:r>
              <a:rPr b="1" lang="it-IT" sz="1800" spc="-1" strike="noStrike">
                <a:solidFill>
                  <a:srgbClr val="2f5496"/>
                </a:solidFill>
                <a:latin typeface="Futura Std Book"/>
              </a:rPr>
              <a:t>Conclusioni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asellaDiTesto 7"/>
          <p:cNvSpPr/>
          <p:nvPr/>
        </p:nvSpPr>
        <p:spPr>
          <a:xfrm>
            <a:off x="379080" y="1028160"/>
            <a:ext cx="11834640" cy="40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15000"/>
              </a:lnSpc>
              <a:spcBef>
                <a:spcPts val="601"/>
              </a:spcBef>
              <a:spcAft>
                <a:spcPts val="601"/>
              </a:spcAft>
            </a:pPr>
            <a:r>
              <a:rPr b="1" lang="it-IT" sz="1800" spc="-1" strike="noStrike" cap="small">
                <a:solidFill>
                  <a:srgbClr val="2f5496"/>
                </a:solidFill>
                <a:latin typeface="Futura Std Book"/>
                <a:ea typeface="Times New Roman"/>
              </a:rPr>
              <a:t>overview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asellaDiTesto 4"/>
          <p:cNvSpPr/>
          <p:nvPr/>
        </p:nvSpPr>
        <p:spPr>
          <a:xfrm>
            <a:off x="546480" y="1017000"/>
            <a:ext cx="11834640" cy="40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15000"/>
              </a:lnSpc>
              <a:spcBef>
                <a:spcPts val="601"/>
              </a:spcBef>
              <a:spcAft>
                <a:spcPts val="601"/>
              </a:spcAft>
            </a:pPr>
            <a:r>
              <a:rPr b="1" lang="it-IT" sz="1800" spc="-1" strike="noStrike" cap="small">
                <a:solidFill>
                  <a:srgbClr val="2f5496"/>
                </a:solidFill>
                <a:latin typeface="Futura Std Book"/>
                <a:ea typeface="Times New Roman"/>
              </a:rPr>
              <a:t>QUADRO DI RIFERIMENTO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asellaDiTesto 6"/>
          <p:cNvSpPr/>
          <p:nvPr/>
        </p:nvSpPr>
        <p:spPr>
          <a:xfrm>
            <a:off x="546480" y="1532160"/>
            <a:ext cx="10864800" cy="304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La sicurezza delle comunicazioni digitali è direttamente connessa all’avanzamento della capacità di calcolo dei quantum computer che renderà “violabile” la crittografia comunemente utilizzata per proteggere le comunicazioni.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Aprile 2016 annuncio dell’ente statunitense NIST (National Institute of Standard and Technology):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i="1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“</a:t>
            </a:r>
            <a:r>
              <a:rPr b="0" i="1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Regardless of whether we can estimate the exact time of the arrival the quantum computing era, </a:t>
            </a:r>
            <a:r>
              <a:rPr b="1" i="1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we must begin now</a:t>
            </a:r>
            <a:r>
              <a:rPr b="0" i="1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  to prepare our information security systems to be able to resist quantum computing.”</a:t>
            </a: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 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asellaDiTesto 10"/>
          <p:cNvSpPr/>
          <p:nvPr/>
        </p:nvSpPr>
        <p:spPr>
          <a:xfrm>
            <a:off x="546480" y="1017000"/>
            <a:ext cx="11834640" cy="40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15000"/>
              </a:lnSpc>
              <a:spcBef>
                <a:spcPts val="601"/>
              </a:spcBef>
              <a:spcAft>
                <a:spcPts val="601"/>
              </a:spcAft>
            </a:pPr>
            <a:r>
              <a:rPr b="1" lang="it-IT" sz="1800" spc="-1" strike="noStrike" cap="small">
                <a:solidFill>
                  <a:srgbClr val="2f5496"/>
                </a:solidFill>
                <a:latin typeface="Futura Std Book"/>
                <a:ea typeface="Times New Roman"/>
              </a:rPr>
              <a:t>PROTEZIONE DELLE COMUNICAZIONI NELL'ERA DELLE TECNOLOGIE QUANTISTICHE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asellaDiTesto 11"/>
          <p:cNvSpPr/>
          <p:nvPr/>
        </p:nvSpPr>
        <p:spPr>
          <a:xfrm>
            <a:off x="546480" y="1532160"/>
            <a:ext cx="10864800" cy="408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Le tecnologie quantistiche forniscono una soluzione per raggiungere la sicurezza incondizionata (unconditional security), cioè indipendente dalla capacità computazionale dell'avversario.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La </a:t>
            </a:r>
            <a:r>
              <a:rPr b="1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QRNG</a:t>
            </a: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 (Quantum Random Number Generation) permette di generare chiavi crittografiche robuste attraverso la generazione di numeri casuali. 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La </a:t>
            </a:r>
            <a:r>
              <a:rPr b="1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QKD</a:t>
            </a: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 (Quantum Key Distribution) consente di trasferire una chiave crittografica con la garanzia di confidenzialità. 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Il meccanismo si basa sulla trasmissione di un singolo fotone su un canale quantistico che trasporta l’informazione di un qubit. 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Il qubit non può essere intercettato perché nel momento nel quale viene letto viene anche distrutta l’informazione che porta.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asellaDiTesto 12"/>
          <p:cNvSpPr/>
          <p:nvPr/>
        </p:nvSpPr>
        <p:spPr>
          <a:xfrm>
            <a:off x="546480" y="1017000"/>
            <a:ext cx="11834640" cy="40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15000"/>
              </a:lnSpc>
              <a:spcBef>
                <a:spcPts val="601"/>
              </a:spcBef>
              <a:spcAft>
                <a:spcPts val="601"/>
              </a:spcAft>
            </a:pPr>
            <a:r>
              <a:rPr b="1" lang="it-IT" sz="1800" spc="-1" strike="noStrike" cap="small">
                <a:solidFill>
                  <a:srgbClr val="2f5496"/>
                </a:solidFill>
                <a:latin typeface="Futura Std Book"/>
                <a:ea typeface="Times New Roman"/>
              </a:rPr>
              <a:t>CRITTOGRAFIA IN BREVE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asellaDiTesto 13"/>
          <p:cNvSpPr/>
          <p:nvPr/>
        </p:nvSpPr>
        <p:spPr>
          <a:xfrm>
            <a:off x="546480" y="1532160"/>
            <a:ext cx="10864800" cy="215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Un algoritmo crittografico è come una cassaforte che può essere aperta solo da chi possiede la chiave giusta. </a:t>
            </a:r>
            <a:r>
              <a:rPr b="1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L'algoritmo è noto, la chiave è segreta.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La sfida della crittografia consiste nella capacità di </a:t>
            </a:r>
            <a:r>
              <a:rPr b="1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distribuire la chiave crittografica</a:t>
            </a: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 al legale destinatario di un messaggio.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Utilizzare chiavi crittografiche simmetriche è fondamentale per garantire la sicurezza delle comunicazioni.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CasellaDiTesto 14"/>
          <p:cNvSpPr/>
          <p:nvPr/>
        </p:nvSpPr>
        <p:spPr>
          <a:xfrm>
            <a:off x="546480" y="1017000"/>
            <a:ext cx="11834640" cy="40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15000"/>
              </a:lnSpc>
              <a:spcBef>
                <a:spcPts val="601"/>
              </a:spcBef>
              <a:spcAft>
                <a:spcPts val="601"/>
              </a:spcAft>
            </a:pPr>
            <a:r>
              <a:rPr b="1" lang="it-IT" sz="1800" spc="-1" strike="noStrike" cap="small">
                <a:solidFill>
                  <a:srgbClr val="2f5496"/>
                </a:solidFill>
                <a:latin typeface="Futura Std Book"/>
                <a:ea typeface="Times New Roman"/>
              </a:rPr>
              <a:t>MODELLI DI PROTEZIONE ATTUALMENTE IN USO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asellaDiTesto 15"/>
          <p:cNvSpPr/>
          <p:nvPr/>
        </p:nvSpPr>
        <p:spPr>
          <a:xfrm>
            <a:off x="546480" y="1532160"/>
            <a:ext cx="10864800" cy="363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1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Public Key Infrastructure</a:t>
            </a: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 (PKI) e si basa su un meccanismo di scambio di chiavi asimmetriche e di certificati digitali.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1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Pre-Shared Key</a:t>
            </a: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 (PSK) consiste nel creare una lista di chiavi simmetriche e inviarla fisicamente a tutte le coppie di utenti (Alice e Bob) che devono comunicare in maniera sicura.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1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Post-Quantum Cryptography</a:t>
            </a: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 (PQC) che consiste nella realizzazione di nuovi algoritmi matematici che non fanno uso di meccanismi quantistici, ma costruiscono problemi che risultano complessi anche per i quantum computer.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1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QKD</a:t>
            </a: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 automatizza il processo di distribuzione delle chiavi crittografiche simmetriche e garantisce la unconditional security.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asellaDiTesto 16"/>
          <p:cNvSpPr/>
          <p:nvPr/>
        </p:nvSpPr>
        <p:spPr>
          <a:xfrm>
            <a:off x="546480" y="1017000"/>
            <a:ext cx="11834640" cy="40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15000"/>
              </a:lnSpc>
              <a:spcBef>
                <a:spcPts val="601"/>
              </a:spcBef>
              <a:spcAft>
                <a:spcPts val="601"/>
              </a:spcAft>
            </a:pPr>
            <a:r>
              <a:rPr b="1" lang="it-IT" sz="1800" spc="-1" strike="noStrike" cap="small">
                <a:solidFill>
                  <a:srgbClr val="2f5496"/>
                </a:solidFill>
                <a:latin typeface="Futura Std Book"/>
                <a:ea typeface="Times New Roman"/>
              </a:rPr>
              <a:t>RETI PER LA DISTRIBUZIONE DELLA SICUREZZA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asellaDiTesto 17"/>
          <p:cNvSpPr/>
          <p:nvPr/>
        </p:nvSpPr>
        <p:spPr>
          <a:xfrm>
            <a:off x="546480" y="1532160"/>
            <a:ext cx="10864800" cy="230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La QKD risolve il problema della trasmissione di una chiave crittografica su un singolo link realizzato da un canale quantistico (fibra ottica, free-space satellitare o terrestre) ma ha importanti limitazioni rispetto alla lunghezza e comunque alla distribuzione capillare. 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Key Manager è un livello software che consente di passare dal singolo link alla rete.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1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Infrastruttura di rete + QKD + Key Manager Layer = rete per la distribuzione della sicurezza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asellaDiTesto 18"/>
          <p:cNvSpPr/>
          <p:nvPr/>
        </p:nvSpPr>
        <p:spPr>
          <a:xfrm>
            <a:off x="546480" y="1017000"/>
            <a:ext cx="11834640" cy="40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15000"/>
              </a:lnSpc>
              <a:spcBef>
                <a:spcPts val="601"/>
              </a:spcBef>
              <a:spcAft>
                <a:spcPts val="601"/>
              </a:spcAft>
            </a:pPr>
            <a:r>
              <a:rPr b="1" lang="it-IT" sz="1800" spc="-1" strike="noStrike" cap="small">
                <a:solidFill>
                  <a:srgbClr val="2f5496"/>
                </a:solidFill>
                <a:latin typeface="Futura Std Book"/>
                <a:ea typeface="Times New Roman"/>
              </a:rPr>
              <a:t>LA SITUAZIONE ITALIANA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asellaDiTesto 19"/>
          <p:cNvSpPr/>
          <p:nvPr/>
        </p:nvSpPr>
        <p:spPr>
          <a:xfrm>
            <a:off x="546480" y="1532160"/>
            <a:ext cx="10864800" cy="275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In Italia sono presenti competenze e aziende su tutti i livelli della tecnologia: fisico, infrastruttura, rete, applicazioni.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Costi elevati per un mercato non ancora pronto.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Tecnologia disponibile con tecnologia non-EU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1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Le competenze e la capacità italiana di risolvere problemi ci permetterebbe di essere i leader nel campo della sicurezza delle comunicazioni. 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asellaDiTesto 20"/>
          <p:cNvSpPr/>
          <p:nvPr/>
        </p:nvSpPr>
        <p:spPr>
          <a:xfrm>
            <a:off x="546480" y="1017000"/>
            <a:ext cx="11834640" cy="40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15000"/>
              </a:lnSpc>
              <a:spcBef>
                <a:spcPts val="601"/>
              </a:spcBef>
              <a:spcAft>
                <a:spcPts val="601"/>
              </a:spcAft>
            </a:pPr>
            <a:r>
              <a:rPr b="1" lang="it-IT" sz="1800" spc="-1" strike="noStrike" cap="small">
                <a:solidFill>
                  <a:srgbClr val="2f5496"/>
                </a:solidFill>
                <a:latin typeface="Futura Std Book"/>
                <a:ea typeface="Times New Roman"/>
              </a:rPr>
              <a:t>AMBITI DI APPLICAZIONE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asellaDiTesto 21"/>
          <p:cNvSpPr/>
          <p:nvPr/>
        </p:nvSpPr>
        <p:spPr>
          <a:xfrm>
            <a:off x="546480" y="1532160"/>
            <a:ext cx="10864800" cy="320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Use case possibili sono la definizione di nuovi standard e protocolli di sicurezza per il web, le applicazioni di chat, le VPN e blockchain quantum safe in generale per tutte le comunicazioni digitali.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Cifratura dei data base con informazioni sensibili nel lungo periodo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Sicurezza quantistica in una rete di telecomunicazioni (5G e oltre)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Sicurezza quantistica in contesti Edge, Cloud per Finance, Industria 4.0, Sanità, ...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Sicurezza quantistica nello scambio dati tra Stati membri dell’UE.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asellaDiTesto 8"/>
          <p:cNvSpPr/>
          <p:nvPr/>
        </p:nvSpPr>
        <p:spPr>
          <a:xfrm>
            <a:off x="546480" y="1017000"/>
            <a:ext cx="11834640" cy="40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15000"/>
              </a:lnSpc>
              <a:spcBef>
                <a:spcPts val="601"/>
              </a:spcBef>
              <a:spcAft>
                <a:spcPts val="601"/>
              </a:spcAft>
            </a:pPr>
            <a:r>
              <a:rPr b="1" lang="it-IT" sz="1800" spc="-1" strike="noStrike" cap="small">
                <a:solidFill>
                  <a:srgbClr val="2f5496"/>
                </a:solidFill>
                <a:latin typeface="Futura Std Book"/>
                <a:ea typeface="Times New Roman"/>
              </a:rPr>
              <a:t>Lo sviluppo delle competenze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asellaDiTesto 9"/>
          <p:cNvSpPr/>
          <p:nvPr/>
        </p:nvSpPr>
        <p:spPr>
          <a:xfrm>
            <a:off x="546480" y="1532160"/>
            <a:ext cx="10864800" cy="420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Nel campo della sicurezza quantistica delle comunicazioni, nasce certamente la necessità di </a:t>
            </a:r>
            <a:r>
              <a:rPr b="1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specialisti in crittografia</a:t>
            </a: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 e, in generale, una rimodulazione delle competenze in ambito Cybersecurity a conferma del rapporto diretto </a:t>
            </a:r>
            <a:r>
              <a:rPr b="0" i="1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competenza nello sviluppo delle tecnologie quantistiche Vs grado di sicurezza nelle comunicazioni</a:t>
            </a: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È necessario quindi un programma di formazione – adeguato e costante- con particolare focus sulle nuove tecnologie come che è, peraltro, </a:t>
            </a:r>
            <a:r>
              <a:rPr b="1" lang="it-IT" sz="1800" spc="-1" strike="noStrike">
                <a:solidFill>
                  <a:srgbClr val="000000"/>
                </a:solidFill>
                <a:latin typeface="Futura Std Book"/>
                <a:ea typeface="Calibri"/>
              </a:rPr>
              <a:t>ben indicato tra i fattori abilitanti della Strategia nazionale di cybersicurezza 2022-2026.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Times New Roman"/>
              </a:rPr>
              <a:t>La Promozione dell’uso della crittografia è infatti parte del manuale operativo del Piano di Implementazione della Strategia Nazionale di Cybersicurezza 2022-2026  che alla Misura #22 prevede: </a:t>
            </a:r>
            <a:r>
              <a:rPr b="0" i="1" lang="it-IT" sz="1800" spc="-1" strike="noStrike">
                <a:solidFill>
                  <a:srgbClr val="000000"/>
                </a:solidFill>
                <a:latin typeface="Futura Std Book"/>
                <a:ea typeface="Times New Roman"/>
              </a:rPr>
              <a:t>Promuovere l’uso della crittografia in ambito non classificato, quale impostazione predefinita e comunque fin dalla fase di progettazione di reti, applicazioni e servizi, in conformità ai principi della sicurezza e della tutela della vita privata, nel rispetto dei principi stabiliti dalla normativa nazionale ed europea.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CasellaDiTesto 2"/>
          <p:cNvSpPr/>
          <p:nvPr/>
        </p:nvSpPr>
        <p:spPr>
          <a:xfrm>
            <a:off x="875520" y="1142640"/>
            <a:ext cx="10598760" cy="453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0" lang="it-IT" sz="1800" spc="-1" strike="noStrike">
                <a:solidFill>
                  <a:srgbClr val="000000"/>
                </a:solidFill>
                <a:latin typeface="Futura Std Book"/>
                <a:ea typeface="Times New Roman"/>
              </a:rPr>
              <a:t> 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OpenSymbol"/>
              <a:buAutoNum type="arabicParenR"/>
            </a:pPr>
            <a:r>
              <a:rPr b="1" lang="it-IT" sz="1600" spc="-1" strike="noStrike">
                <a:solidFill>
                  <a:srgbClr val="000000"/>
                </a:solidFill>
                <a:latin typeface="Futura Std Book"/>
                <a:ea typeface="Times New Roman"/>
              </a:rPr>
              <a:t>Realizzare un’infrastruttura di rete fissa per la QKD e consolidare le relative attività di testing. </a:t>
            </a:r>
            <a:r>
              <a:rPr b="0" lang="it-IT" sz="1600" spc="-1" strike="noStrike">
                <a:solidFill>
                  <a:srgbClr val="000000"/>
                </a:solidFill>
                <a:latin typeface="Futura Std Book"/>
                <a:ea typeface="Times New Roman"/>
              </a:rPr>
              <a:t>Pensiamo a reti QKD metropolitane</a:t>
            </a:r>
            <a:r>
              <a:rPr b="1" lang="it-IT" sz="1600" spc="-1" strike="noStrike">
                <a:solidFill>
                  <a:srgbClr val="000000"/>
                </a:solidFill>
                <a:latin typeface="Futura Std Book"/>
                <a:ea typeface="Times New Roman"/>
              </a:rPr>
              <a:t> </a:t>
            </a:r>
            <a:r>
              <a:rPr b="0" lang="it-IT" sz="1600" spc="-1" strike="noStrike">
                <a:solidFill>
                  <a:srgbClr val="000000"/>
                </a:solidFill>
                <a:latin typeface="Futura Std Book"/>
                <a:ea typeface="Times New Roman"/>
              </a:rPr>
              <a:t>(reti in fibra ottica, collegamenti ottici terresti e satellitari) che saranno  il primo oggetto di test per cui è opportuno anche iniziare a immaginare connessioni fra distretti industriali e/o Innovation Hub (intesi sia come DIH sia come Centri di competenza o Case delle Tecnologie)</a:t>
            </a:r>
            <a:endParaRPr b="0" lang="it-IT" sz="16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OpenSymbol"/>
              <a:buAutoNum type="arabicParenR"/>
            </a:pPr>
            <a:r>
              <a:rPr b="1" lang="it-IT" sz="1600" spc="-1" strike="noStrike">
                <a:solidFill>
                  <a:srgbClr val="000000"/>
                </a:solidFill>
                <a:latin typeface="Futura Std Book"/>
                <a:ea typeface="Times New Roman"/>
              </a:rPr>
              <a:t>Supportare le aziende tecnologiche italiane per la realizzazione di una filiera quantistica nazionale. </a:t>
            </a:r>
            <a:endParaRPr b="0" lang="it-IT" sz="16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OpenSymbol"/>
              <a:buAutoNum type="arabicParenR"/>
            </a:pPr>
            <a:r>
              <a:rPr b="1" lang="it-IT" sz="1600" spc="-1" strike="noStrike">
                <a:solidFill>
                  <a:srgbClr val="000000"/>
                </a:solidFill>
                <a:latin typeface="Futura Std Book"/>
                <a:ea typeface="Times New Roman"/>
              </a:rPr>
              <a:t>Creare una rete geografica di distribuzione delle chiavi crittografiche come servizio di sicurezza</a:t>
            </a:r>
            <a:r>
              <a:rPr b="0" lang="it-IT" sz="1600" spc="-1" strike="noStrike">
                <a:solidFill>
                  <a:srgbClr val="000000"/>
                </a:solidFill>
                <a:latin typeface="Futura Std Book"/>
                <a:ea typeface="Times New Roman"/>
              </a:rPr>
              <a:t>.</a:t>
            </a:r>
            <a:endParaRPr b="0" lang="it-IT" sz="16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OpenSymbol"/>
              <a:buAutoNum type="arabicParenR"/>
            </a:pPr>
            <a:r>
              <a:rPr b="1" lang="it-IT" sz="1600" spc="-1" strike="noStrike">
                <a:solidFill>
                  <a:srgbClr val="000000"/>
                </a:solidFill>
                <a:latin typeface="Futura Std Book"/>
                <a:ea typeface="Times New Roman"/>
              </a:rPr>
              <a:t>Integrare i piani di formazione universitari per creare competenze specifiche </a:t>
            </a:r>
            <a:r>
              <a:rPr b="0" lang="it-IT" sz="1600" spc="-1" strike="noStrike">
                <a:solidFill>
                  <a:srgbClr val="000000"/>
                </a:solidFill>
                <a:latin typeface="Futura Std Book"/>
                <a:ea typeface="Times New Roman"/>
              </a:rPr>
              <a:t>in ambito utilizzo di</a:t>
            </a:r>
            <a:r>
              <a:rPr b="1" lang="it-IT" sz="1600" spc="-1" strike="noStrike">
                <a:solidFill>
                  <a:srgbClr val="000000"/>
                </a:solidFill>
                <a:latin typeface="Futura Std Book"/>
                <a:ea typeface="Times New Roman"/>
              </a:rPr>
              <a:t> </a:t>
            </a:r>
            <a:r>
              <a:rPr b="0" lang="it-IT" sz="1600" spc="-1" strike="noStrike">
                <a:solidFill>
                  <a:srgbClr val="000000"/>
                </a:solidFill>
                <a:latin typeface="Futura Std Book"/>
                <a:ea typeface="Times New Roman"/>
              </a:rPr>
              <a:t>sistemi crittografici avanzati per garantire la sicurezza nell'uso del cloud computing ad alte prestazioni (HPC)</a:t>
            </a:r>
            <a:endParaRPr b="0" lang="it-IT" sz="16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OpenSymbol"/>
              <a:buAutoNum type="arabicParenR"/>
            </a:pPr>
            <a:r>
              <a:rPr b="1" lang="it-IT" sz="1600" spc="-1" strike="noStrike">
                <a:solidFill>
                  <a:srgbClr val="000000"/>
                </a:solidFill>
                <a:latin typeface="Futura Std Book"/>
                <a:ea typeface="Times New Roman"/>
              </a:rPr>
              <a:t>Garantire l’applicazione puntuale delle indicazioni previste dalla </a:t>
            </a:r>
            <a:r>
              <a:rPr b="1" lang="it-IT" sz="1600" spc="-1" strike="noStrike">
                <a:solidFill>
                  <a:srgbClr val="000000"/>
                </a:solidFill>
                <a:latin typeface="Futura Std Book"/>
                <a:ea typeface="Times New Roman"/>
              </a:rPr>
              <a:t>Misura #22 del Piano di Implementazione della Strategia Nazionale di Cybersicurezza 2022-2026</a:t>
            </a:r>
            <a:r>
              <a:rPr b="0" lang="it-IT" sz="1600" spc="-1" strike="noStrike">
                <a:solidFill>
                  <a:srgbClr val="000000"/>
                </a:solidFill>
                <a:latin typeface="Futura Std Book"/>
                <a:ea typeface="Times New Roman"/>
              </a:rPr>
              <a:t> in relazione all</a:t>
            </a:r>
            <a:r>
              <a:rPr b="0" i="1" lang="it-IT" sz="1600" spc="-1" strike="noStrike">
                <a:solidFill>
                  <a:srgbClr val="000000"/>
                </a:solidFill>
                <a:latin typeface="Futura Std Book"/>
                <a:ea typeface="Times New Roman"/>
              </a:rPr>
              <a:t>’uso della crittografia fin dalla fase di progettazione di reti, applicazioni e servizi.</a:t>
            </a:r>
            <a:endParaRPr b="0" lang="it-IT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asellaDiTesto 4"/>
          <p:cNvSpPr/>
          <p:nvPr/>
        </p:nvSpPr>
        <p:spPr>
          <a:xfrm>
            <a:off x="1029600" y="988560"/>
            <a:ext cx="11346120" cy="40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15000"/>
              </a:lnSpc>
              <a:spcBef>
                <a:spcPts val="601"/>
              </a:spcBef>
              <a:spcAft>
                <a:spcPts val="601"/>
              </a:spcAft>
            </a:pPr>
            <a:r>
              <a:rPr b="1" lang="it-IT" sz="1800" spc="-1" strike="noStrike" cap="small">
                <a:solidFill>
                  <a:srgbClr val="2f5496"/>
                </a:solidFill>
                <a:latin typeface="Futura Std Book"/>
                <a:ea typeface="Times New Roman"/>
              </a:rPr>
              <a:t>le proposte di policy per lo sviluppo della tecnologia QKD in Italia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asellaDiTesto 4"/>
          <p:cNvSpPr/>
          <p:nvPr/>
        </p:nvSpPr>
        <p:spPr>
          <a:xfrm>
            <a:off x="340200" y="1061640"/>
            <a:ext cx="11346120" cy="40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15000"/>
              </a:lnSpc>
              <a:spcBef>
                <a:spcPts val="601"/>
              </a:spcBef>
              <a:spcAft>
                <a:spcPts val="601"/>
              </a:spcAft>
            </a:pPr>
            <a:r>
              <a:rPr b="1" lang="it-IT" sz="1800" spc="-1" strike="noStrike" cap="small">
                <a:solidFill>
                  <a:srgbClr val="2f5496"/>
                </a:solidFill>
                <a:latin typeface="Futura Std Book"/>
                <a:ea typeface="Times New Roman"/>
              </a:rPr>
              <a:t>Conclusioni 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asellaDiTesto 3"/>
          <p:cNvSpPr/>
          <p:nvPr/>
        </p:nvSpPr>
        <p:spPr>
          <a:xfrm>
            <a:off x="426600" y="1705320"/>
            <a:ext cx="11338560" cy="377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b="1" lang="it-IT" sz="1800" spc="-1" strike="noStrike">
                <a:solidFill>
                  <a:srgbClr val="000000"/>
                </a:solidFill>
                <a:latin typeface="Futura Std Book"/>
              </a:rPr>
              <a:t>Le tecnologie quantistiche stanno diventando disponibili e permetteranno di realizzare scenari ad oggi soltanto ipotizzabili.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b="1" lang="it-IT" sz="1800" spc="-1" strike="noStrike">
                <a:solidFill>
                  <a:srgbClr val="000000"/>
                </a:solidFill>
                <a:latin typeface="Futura Std Book"/>
                <a:ea typeface="Times New Roman"/>
              </a:rPr>
              <a:t>Tuttavia, attendere che le condizioni di mercato siano mature significherebbe non posizionarsi all’interno di questi mercati in favore di altri attori che nel frattempo avranno investito e sviluppato tecnologie e competenze. 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"/>
            </a:pPr>
            <a:r>
              <a:rPr b="1" lang="it-IT" sz="1800" spc="-1" strike="noStrike">
                <a:solidFill>
                  <a:srgbClr val="000000"/>
                </a:solidFill>
                <a:latin typeface="Futura Std Book"/>
                <a:ea typeface="Times New Roman"/>
              </a:rPr>
              <a:t>È questo infatti il punto di vista congiunto dell’Industria del settore ICT e Innovazione Digitale operante in Italia e del mondo della ricerca (CNR, Università, Politecnici): la necessità di rafforzare la collaborazione pubblico-privata per potere intensificare i progetti di sviluppo tecnologico e arrivare così a disporre di un adeguato livello di autonomia strategica nel settore per garantire così la sicurezza e la sovranità digitali e nazionali.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601"/>
              </a:spcAft>
            </a:pPr>
            <a:r>
              <a:rPr b="1" lang="it-IT" sz="1800" spc="-1" strike="noStrike">
                <a:solidFill>
                  <a:srgbClr val="000000"/>
                </a:solidFill>
                <a:latin typeface="Futura Std Book"/>
                <a:ea typeface="Times New Roman"/>
              </a:rPr>
              <a:t> 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"/>
          <p:cNvSpPr txBox="1"/>
          <p:nvPr/>
        </p:nvSpPr>
        <p:spPr>
          <a:xfrm>
            <a:off x="3780000" y="2118240"/>
            <a:ext cx="3600000" cy="1335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it-IT" sz="7200" spc="-1" strike="noStrike">
                <a:solidFill>
                  <a:srgbClr val="000000"/>
                </a:solidFill>
                <a:latin typeface="Futura Std Book"/>
                <a:ea typeface="Calibri"/>
              </a:rPr>
              <a:t>Grazie!</a:t>
            </a:r>
            <a:endParaRPr b="0" lang="it-IT" sz="7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"/>
          <p:cNvSpPr txBox="1"/>
          <p:nvPr/>
        </p:nvSpPr>
        <p:spPr>
          <a:xfrm>
            <a:off x="7020000" y="4860000"/>
            <a:ext cx="5039640" cy="1023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it-IT" sz="1300" spc="-1" strike="noStrike">
                <a:solidFill>
                  <a:srgbClr val="000000"/>
                </a:solidFill>
                <a:latin typeface="Noto Sans"/>
                <a:ea typeface="Calibri"/>
              </a:rPr>
              <a:t>Paolo Comi</a:t>
            </a:r>
            <a:endParaRPr b="0" lang="it-IT" sz="13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it-IT" sz="1300" spc="-1" strike="noStrike">
                <a:solidFill>
                  <a:srgbClr val="000000"/>
                </a:solidFill>
                <a:latin typeface="Noto Sans"/>
                <a:ea typeface="Calibri"/>
              </a:rPr>
              <a:t>Research and Innovation Manager</a:t>
            </a:r>
            <a:endParaRPr b="0" lang="it-IT" sz="13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it-IT" sz="1300" spc="-1" strike="noStrike">
                <a:solidFill>
                  <a:srgbClr val="000000"/>
                </a:solidFill>
                <a:latin typeface="Noto Sans"/>
                <a:ea typeface="Calibri"/>
              </a:rPr>
              <a:t>paolomaria.comi@italtel.com</a:t>
            </a:r>
            <a:endParaRPr b="0" lang="it-IT" sz="13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it-IT" sz="1300" spc="-1" strike="noStrike">
                <a:solidFill>
                  <a:srgbClr val="000000"/>
                </a:solidFill>
                <a:latin typeface="Noto Sans"/>
                <a:ea typeface="Calibri"/>
              </a:rPr>
              <a:t>https://www.linkedin.com/in/paolomariacomi</a:t>
            </a:r>
            <a:endParaRPr b="0" lang="it-IT" sz="1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Ritaglio</Template>
  <TotalTime>805</TotalTime>
  <Application>LibreOffice/7.5.2.2$Linux_X86_64 LibreOffice_project/50$Build-2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2022-05-27T09:36:21Z</dcterms:created>
  <dc:creator>Matteo Malaraggia</dc:creator>
  <dc:description/>
  <dc:language>it-IT</dc:language>
  <cp:lastModifiedBy>Paolo Comi</cp:lastModifiedBy>
  <dcterms:modified xsi:type="dcterms:W3CDTF">2023-05-04T11:16:20Z</dcterms:modified>
  <cp:revision>33</cp:revision>
  <dc:subject/>
  <dc:title>Presentazione standard di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r8>7</vt:r8>
  </property>
</Properties>
</file>