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1" r:id="rId2"/>
    <p:sldId id="264" r:id="rId3"/>
    <p:sldId id="265" r:id="rId4"/>
    <p:sldId id="266" r:id="rId5"/>
    <p:sldId id="267" r:id="rId6"/>
    <p:sldId id="268" r:id="rId7"/>
    <p:sldId id="269" r:id="rId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3C89"/>
    <a:srgbClr val="91DAE3"/>
    <a:srgbClr val="0037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5884"/>
  </p:normalViewPr>
  <p:slideViewPr>
    <p:cSldViewPr snapToGrid="0">
      <p:cViewPr varScale="1">
        <p:scale>
          <a:sx n="114" d="100"/>
          <a:sy n="114" d="100"/>
        </p:scale>
        <p:origin x="512" y="1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9F5307-43CF-3C4A-91AC-F657EE0E1ED4}" type="datetimeFigureOut">
              <a:rPr lang="it-IT" smtClean="0"/>
              <a:t>01/05/23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A0FDDD-814F-5E42-9054-6A93E509782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3058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A0FDDD-814F-5E42-9054-6A93E5097823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01753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A0FDDD-814F-5E42-9054-6A93E5097823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2648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02B3F1DB-E60D-6B5E-FEC6-55F88C5B666D}"/>
              </a:ext>
            </a:extLst>
          </p:cNvPr>
          <p:cNvSpPr/>
          <p:nvPr userDrawn="1"/>
        </p:nvSpPr>
        <p:spPr>
          <a:xfrm>
            <a:off x="0" y="-1"/>
            <a:ext cx="12192000" cy="8563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42029FE-D056-CBAB-0BF8-11BC395F6CA1}"/>
              </a:ext>
            </a:extLst>
          </p:cNvPr>
          <p:cNvSpPr/>
          <p:nvPr userDrawn="1"/>
        </p:nvSpPr>
        <p:spPr>
          <a:xfrm>
            <a:off x="1555124" y="5608048"/>
            <a:ext cx="878330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2400" b="1" i="0" dirty="0">
                <a:solidFill>
                  <a:srgbClr val="0F3C89"/>
                </a:solidFill>
                <a:effectLst/>
                <a:latin typeface="TwitterChirp"/>
              </a:rPr>
              <a:t>QUANTUM COMPUTING E QUANTUM SECURE COMMUNICATIONS: </a:t>
            </a:r>
          </a:p>
          <a:p>
            <a:pPr algn="ctr"/>
            <a:r>
              <a:rPr lang="it-IT" sz="2400" b="1" i="0" dirty="0">
                <a:solidFill>
                  <a:srgbClr val="0F3C89"/>
                </a:solidFill>
                <a:effectLst/>
                <a:latin typeface="TwitterChirp"/>
              </a:rPr>
              <a:t>UN’AGENDA PER L’ITALIA</a:t>
            </a:r>
          </a:p>
          <a:p>
            <a:pPr algn="ctr"/>
            <a:r>
              <a:rPr lang="it-IT" sz="1800" b="1" dirty="0">
                <a:solidFill>
                  <a:srgbClr val="0F3C89"/>
                </a:solidFill>
                <a:latin typeface="TwitterChirp"/>
              </a:rPr>
              <a:t>Roma, 4 maggio 2023 - </a:t>
            </a:r>
            <a:r>
              <a:rPr lang="it-IT" b="1" dirty="0">
                <a:solidFill>
                  <a:srgbClr val="0F3C89"/>
                </a:solidFill>
                <a:latin typeface="TwitterChirp"/>
              </a:rPr>
              <a:t>Palazzo Baldassini, Sala del Camino</a:t>
            </a:r>
            <a:endParaRPr lang="it-IT" sz="1800" b="1" dirty="0">
              <a:solidFill>
                <a:srgbClr val="0F3C89"/>
              </a:solidFill>
              <a:latin typeface="TwitterChirp"/>
            </a:endParaRPr>
          </a:p>
        </p:txBody>
      </p:sp>
      <p:sp>
        <p:nvSpPr>
          <p:cNvPr id="9" name="AutoShape 23" descr="📅">
            <a:extLst>
              <a:ext uri="{FF2B5EF4-FFF2-40B4-BE49-F238E27FC236}">
                <a16:creationId xmlns:a16="http://schemas.microsoft.com/office/drawing/2014/main" id="{7A7FF818-B8BF-1AC8-E208-5B24FD57A8D3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37671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" name="AutoShape 24" descr="👉">
            <a:extLst>
              <a:ext uri="{FF2B5EF4-FFF2-40B4-BE49-F238E27FC236}">
                <a16:creationId xmlns:a16="http://schemas.microsoft.com/office/drawing/2014/main" id="{C71DA70D-911A-1D7F-3047-A6C83D1179A1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56419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1" name="AutoShape 25" descr="🟢">
            <a:extLst>
              <a:ext uri="{FF2B5EF4-FFF2-40B4-BE49-F238E27FC236}">
                <a16:creationId xmlns:a16="http://schemas.microsoft.com/office/drawing/2014/main" id="{CED65F75-6CE2-2AD1-B6A6-7E8CE91545BC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84359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2" name="AutoShape 22" descr="📌">
            <a:extLst>
              <a:ext uri="{FF2B5EF4-FFF2-40B4-BE49-F238E27FC236}">
                <a16:creationId xmlns:a16="http://schemas.microsoft.com/office/drawing/2014/main" id="{ECC1A946-D686-C0D3-77CA-EA784D29EE96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1270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3" name="Immagine 12" descr="Immagine che contiene logo&#10;&#10;Descrizione generata automaticamente">
            <a:extLst>
              <a:ext uri="{FF2B5EF4-FFF2-40B4-BE49-F238E27FC236}">
                <a16:creationId xmlns:a16="http://schemas.microsoft.com/office/drawing/2014/main" id="{6EE814F2-D605-EBED-422A-0545EC74C2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7" y="-729284"/>
            <a:ext cx="2526941" cy="2526941"/>
          </a:xfrm>
          <a:prstGeom prst="rect">
            <a:avLst/>
          </a:prstGeom>
        </p:spPr>
      </p:pic>
      <p:pic>
        <p:nvPicPr>
          <p:cNvPr id="14" name="Immagine 13" descr="Immagine che contiene testo&#10;&#10;Descrizione generata automaticamente">
            <a:extLst>
              <a:ext uri="{FF2B5EF4-FFF2-40B4-BE49-F238E27FC236}">
                <a16:creationId xmlns:a16="http://schemas.microsoft.com/office/drawing/2014/main" id="{52EE6F27-1063-6462-C9CB-440F7FD1EA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" t="22939" r="-119" b="18510"/>
          <a:stretch/>
        </p:blipFill>
        <p:spPr>
          <a:xfrm>
            <a:off x="14467" y="1197689"/>
            <a:ext cx="12192000" cy="416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577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9C443977-27FE-5E43-0F8C-EC69A4620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AEAED-A955-4D4C-8B1D-1DFD6861EE2A}" type="datetimeFigureOut">
              <a:rPr lang="it-IT" smtClean="0"/>
              <a:t>01/05/23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8D46342D-E143-CD62-3640-A62EA99F9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0725E21-3A1E-FC05-829D-C73F20B3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16661-11EC-42CF-B5B9-3CC08510D62F}" type="slidenum">
              <a:rPr lang="it-IT" smtClean="0"/>
              <a:t>‹N›</a:t>
            </a:fld>
            <a:endParaRPr lang="it-IT"/>
          </a:p>
        </p:txBody>
      </p:sp>
      <p:pic>
        <p:nvPicPr>
          <p:cNvPr id="5" name="Immagine 4" descr="Immagine che contiene testo&#10;&#10;Descrizione generata automaticamente">
            <a:extLst>
              <a:ext uri="{FF2B5EF4-FFF2-40B4-BE49-F238E27FC236}">
                <a16:creationId xmlns:a16="http://schemas.microsoft.com/office/drawing/2014/main" id="{D440982D-2031-E10D-1040-4F9F4242BC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758" b="-1156"/>
          <a:stretch/>
        </p:blipFill>
        <p:spPr>
          <a:xfrm>
            <a:off x="1" y="5976730"/>
            <a:ext cx="12209091" cy="881270"/>
          </a:xfrm>
          <a:prstGeom prst="rect">
            <a:avLst/>
          </a:prstGeom>
          <a:noFill/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90789F62-FBD6-6261-3978-513E8FF70648}"/>
              </a:ext>
            </a:extLst>
          </p:cNvPr>
          <p:cNvSpPr/>
          <p:nvPr userDrawn="1"/>
        </p:nvSpPr>
        <p:spPr>
          <a:xfrm>
            <a:off x="-8546" y="5976730"/>
            <a:ext cx="12209092" cy="881270"/>
          </a:xfrm>
          <a:prstGeom prst="rect">
            <a:avLst/>
          </a:prstGeom>
          <a:noFill/>
          <a:ln>
            <a:solidFill>
              <a:srgbClr val="91DA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 sz="1400" b="1" dirty="0">
              <a:solidFill>
                <a:schemeClr val="bg1"/>
              </a:solidFill>
              <a:latin typeface="TwitterChirp"/>
            </a:endParaRPr>
          </a:p>
          <a:p>
            <a:endParaRPr lang="it-IT" sz="1400" b="1" i="0" dirty="0">
              <a:solidFill>
                <a:schemeClr val="bg1"/>
              </a:solidFill>
              <a:effectLst/>
              <a:latin typeface="TwitterChirp"/>
            </a:endParaRPr>
          </a:p>
          <a:p>
            <a:r>
              <a:rPr lang="it-IT" sz="1400" b="1" i="0" dirty="0">
                <a:solidFill>
                  <a:schemeClr val="bg1"/>
                </a:solidFill>
                <a:effectLst/>
                <a:latin typeface="TwitterChirp"/>
              </a:rPr>
              <a:t>      QUANTUM COMPUTING E QUANTUM SECURE COMMUNICATIONS: UN’AGENDA PER L’ITALIA                                                                              </a:t>
            </a:r>
            <a:r>
              <a:rPr lang="it-IT" sz="1400" b="1" dirty="0">
                <a:solidFill>
                  <a:schemeClr val="bg1"/>
                </a:solidFill>
                <a:latin typeface="TwitterChirp"/>
              </a:rPr>
              <a:t>Roma, 4 maggio 2023</a:t>
            </a:r>
          </a:p>
          <a:p>
            <a:endParaRPr lang="it-IT" sz="1400" b="1" dirty="0">
              <a:solidFill>
                <a:schemeClr val="bg1"/>
              </a:solidFill>
              <a:latin typeface="TwitterChirp"/>
            </a:endParaRPr>
          </a:p>
        </p:txBody>
      </p:sp>
      <p:sp>
        <p:nvSpPr>
          <p:cNvPr id="7" name="Google Shape;12;p1">
            <a:extLst>
              <a:ext uri="{FF2B5EF4-FFF2-40B4-BE49-F238E27FC236}">
                <a16:creationId xmlns:a16="http://schemas.microsoft.com/office/drawing/2014/main" id="{7092B310-51FC-839E-1C9A-EB72533EEC16}"/>
              </a:ext>
            </a:extLst>
          </p:cNvPr>
          <p:cNvSpPr txBox="1">
            <a:spLocks/>
          </p:cNvSpPr>
          <p:nvPr userDrawn="1"/>
        </p:nvSpPr>
        <p:spPr>
          <a:xfrm>
            <a:off x="11100021" y="183300"/>
            <a:ext cx="88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defPPr>
              <a:defRPr lang="it-IT"/>
            </a:defPPr>
            <a:lvl1pPr marL="0" marR="0" lvl="0" indent="0" algn="r" defTabSz="914400" rtl="0" eaLnBrk="1" latinLnBrk="0" hangingPunct="1">
              <a:spcBef>
                <a:spcPts val="0"/>
              </a:spcBef>
              <a:buNone/>
              <a:defRPr sz="800" b="0" i="0" u="none" strike="noStrike" kern="1200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defTabSz="914400" rtl="0" eaLnBrk="1" latinLnBrk="0" hangingPunct="1">
              <a:spcBef>
                <a:spcPts val="0"/>
              </a:spcBef>
              <a:buNone/>
              <a:defRPr sz="800" b="0" i="0" u="none" strike="noStrike" kern="1200" cap="none">
                <a:solidFill>
                  <a:srgbClr val="184B9A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defTabSz="914400" rtl="0" eaLnBrk="1" latinLnBrk="0" hangingPunct="1">
              <a:spcBef>
                <a:spcPts val="0"/>
              </a:spcBef>
              <a:buNone/>
              <a:defRPr sz="800" b="0" i="0" u="none" strike="noStrike" kern="1200" cap="none">
                <a:solidFill>
                  <a:srgbClr val="184B9A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defTabSz="914400" rtl="0" eaLnBrk="1" latinLnBrk="0" hangingPunct="1">
              <a:spcBef>
                <a:spcPts val="0"/>
              </a:spcBef>
              <a:buNone/>
              <a:defRPr sz="800" b="0" i="0" u="none" strike="noStrike" kern="1200" cap="none">
                <a:solidFill>
                  <a:srgbClr val="184B9A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defTabSz="914400" rtl="0" eaLnBrk="1" latinLnBrk="0" hangingPunct="1">
              <a:spcBef>
                <a:spcPts val="0"/>
              </a:spcBef>
              <a:buNone/>
              <a:defRPr sz="800" b="0" i="0" u="none" strike="noStrike" kern="1200" cap="none">
                <a:solidFill>
                  <a:srgbClr val="184B9A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defTabSz="914400" rtl="0" eaLnBrk="1" latinLnBrk="0" hangingPunct="1">
              <a:spcBef>
                <a:spcPts val="0"/>
              </a:spcBef>
              <a:buNone/>
              <a:defRPr sz="800" b="0" i="0" u="none" strike="noStrike" kern="1200" cap="none">
                <a:solidFill>
                  <a:srgbClr val="184B9A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defTabSz="914400" rtl="0" eaLnBrk="1" latinLnBrk="0" hangingPunct="1">
              <a:spcBef>
                <a:spcPts val="0"/>
              </a:spcBef>
              <a:buNone/>
              <a:defRPr sz="800" b="0" i="0" u="none" strike="noStrike" kern="1200" cap="none">
                <a:solidFill>
                  <a:srgbClr val="184B9A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defTabSz="914400" rtl="0" eaLnBrk="1" latinLnBrk="0" hangingPunct="1">
              <a:spcBef>
                <a:spcPts val="0"/>
              </a:spcBef>
              <a:buNone/>
              <a:defRPr sz="800" b="0" i="0" u="none" strike="noStrike" kern="1200" cap="none">
                <a:solidFill>
                  <a:srgbClr val="184B9A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defTabSz="914400" rtl="0" eaLnBrk="1" latinLnBrk="0" hangingPunct="1">
              <a:spcBef>
                <a:spcPts val="0"/>
              </a:spcBef>
              <a:buNone/>
              <a:defRPr sz="800" b="0" i="0" u="none" strike="noStrike" kern="1200" cap="none">
                <a:solidFill>
                  <a:srgbClr val="184B9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</a:pPr>
            <a:fld id="{00000000-1234-1234-1234-123412341234}" type="slidenum">
              <a:rPr lang="it-IT" sz="1050" b="1" smtClean="0">
                <a:solidFill>
                  <a:srgbClr val="0F3C89"/>
                </a:solidFill>
                <a:latin typeface="+mn-lt"/>
                <a:ea typeface="+mn-ea"/>
                <a:cs typeface="+mn-cs"/>
              </a:rPr>
              <a:pPr algn="ctr">
                <a:lnSpc>
                  <a:spcPct val="150000"/>
                </a:lnSpc>
              </a:pPr>
              <a:t>‹N›</a:t>
            </a:fld>
            <a:endParaRPr lang="it-IT" sz="1050" b="1" dirty="0">
              <a:solidFill>
                <a:srgbClr val="0F3C89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Immagine 7" descr="Immagine che contiene logo&#10;&#10;Descrizione generata automaticamente">
            <a:extLst>
              <a:ext uri="{FF2B5EF4-FFF2-40B4-BE49-F238E27FC236}">
                <a16:creationId xmlns:a16="http://schemas.microsoft.com/office/drawing/2014/main" id="{AB12452D-82D2-8999-34DC-988BA90705F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89" y="-478542"/>
            <a:ext cx="2053883" cy="2053883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1DE5529C-1363-8D10-A5A9-51884F924EC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912970" y="188283"/>
            <a:ext cx="1818113" cy="1065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393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7A9813E-3409-7539-610D-65F8BA62D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1356" y="213403"/>
            <a:ext cx="6289288" cy="1065048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9BAA834-E3F8-6F35-05AA-2F7144FBF2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1102"/>
            <a:ext cx="10515600" cy="4125628"/>
          </a:xfrm>
        </p:spPr>
        <p:txBody>
          <a:bodyPr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pic>
        <p:nvPicPr>
          <p:cNvPr id="10" name="Immagine 9" descr="Immagine che contiene testo&#10;&#10;Descrizione generata automaticamente">
            <a:extLst>
              <a:ext uri="{FF2B5EF4-FFF2-40B4-BE49-F238E27FC236}">
                <a16:creationId xmlns:a16="http://schemas.microsoft.com/office/drawing/2014/main" id="{785D885E-F2F4-8142-1E5D-9FDF9BF9FF1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758" b="-1156"/>
          <a:stretch/>
        </p:blipFill>
        <p:spPr>
          <a:xfrm>
            <a:off x="0" y="6052240"/>
            <a:ext cx="12209091" cy="881270"/>
          </a:xfrm>
          <a:prstGeom prst="rect">
            <a:avLst/>
          </a:prstGeom>
          <a:noFill/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76FC9854-5812-4678-E729-527E245BFC31}"/>
              </a:ext>
            </a:extLst>
          </p:cNvPr>
          <p:cNvSpPr/>
          <p:nvPr userDrawn="1"/>
        </p:nvSpPr>
        <p:spPr>
          <a:xfrm>
            <a:off x="-8546" y="5976730"/>
            <a:ext cx="12209092" cy="881270"/>
          </a:xfrm>
          <a:prstGeom prst="rect">
            <a:avLst/>
          </a:prstGeom>
          <a:noFill/>
          <a:ln>
            <a:solidFill>
              <a:srgbClr val="91DA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 sz="1400" b="1" dirty="0">
              <a:solidFill>
                <a:schemeClr val="bg1"/>
              </a:solidFill>
              <a:latin typeface="TwitterChirp"/>
            </a:endParaRPr>
          </a:p>
          <a:p>
            <a:endParaRPr lang="it-IT" sz="1400" b="1" i="0" dirty="0">
              <a:solidFill>
                <a:schemeClr val="bg1"/>
              </a:solidFill>
              <a:effectLst/>
              <a:latin typeface="TwitterChirp"/>
            </a:endParaRPr>
          </a:p>
          <a:p>
            <a:r>
              <a:rPr lang="it-IT" sz="1400" b="1" i="0" dirty="0">
                <a:solidFill>
                  <a:schemeClr val="bg1"/>
                </a:solidFill>
                <a:effectLst/>
                <a:latin typeface="TwitterChirp"/>
              </a:rPr>
              <a:t>      QUANTUM COMPUTING E QUANTUM SECURE COMMUNICATIONS: UN’AGENDA PER L’ITALIA                                                                              </a:t>
            </a:r>
            <a:r>
              <a:rPr lang="it-IT" sz="1400" b="1" dirty="0">
                <a:solidFill>
                  <a:schemeClr val="bg1"/>
                </a:solidFill>
                <a:latin typeface="TwitterChirp"/>
              </a:rPr>
              <a:t>Roma, 4 maggio 2023</a:t>
            </a:r>
          </a:p>
          <a:p>
            <a:endParaRPr lang="it-IT" sz="1400" b="1" dirty="0">
              <a:solidFill>
                <a:schemeClr val="bg1"/>
              </a:solidFill>
              <a:latin typeface="TwitterChirp"/>
            </a:endParaRPr>
          </a:p>
        </p:txBody>
      </p:sp>
      <p:pic>
        <p:nvPicPr>
          <p:cNvPr id="12" name="Immagine 11" descr="Immagine che contiene logo&#10;&#10;Descrizione generata automaticamente">
            <a:extLst>
              <a:ext uri="{FF2B5EF4-FFF2-40B4-BE49-F238E27FC236}">
                <a16:creationId xmlns:a16="http://schemas.microsoft.com/office/drawing/2014/main" id="{63300155-AD13-942F-F207-8DE994FFDE1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89" y="-400485"/>
            <a:ext cx="2053883" cy="2053883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31602529-073C-D68E-B8F0-3AFC4920A47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912970" y="188283"/>
            <a:ext cx="1818113" cy="1065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613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1CFB90-7590-49A0-B6B2-2840F5D7C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81B0AA0-33C6-3D46-3F86-DEDC0C7C35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10C1717-F463-0AD2-6371-3066132C1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AEAED-A955-4D4C-8B1D-1DFD6861EE2A}" type="datetimeFigureOut">
              <a:rPr lang="it-IT" smtClean="0"/>
              <a:t>01/05/23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6D356DE-D780-5356-E1BC-D6E5F6105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977F784-8316-9D4E-738C-122D369FA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16661-11EC-42CF-B5B9-3CC08510D6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6745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B33D8B-39E9-F85C-87C5-38A620714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FEDFF81-CCC3-B21E-FFAB-B84651F247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A19077B-B610-F36B-C272-787F03FC86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7F027EB-B121-30DA-568E-72EEEF12E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AEAED-A955-4D4C-8B1D-1DFD6861EE2A}" type="datetimeFigureOut">
              <a:rPr lang="it-IT" smtClean="0"/>
              <a:t>01/05/23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27423EB-7075-383F-DF59-FCB8DCE3E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008C154-161B-5B82-6E39-6119D187B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16661-11EC-42CF-B5B9-3CC08510D6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9992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21C6E6F-ECED-0022-1660-83DE50A58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4273472-A599-99FE-2212-E199DEEA2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FB37AC9-9382-204A-25D6-41B7B312BE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4C664064-C550-F159-473D-8F92DB52EC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4D8163F8-7F97-30C1-93E2-B2E16D2F91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B0465E66-D668-3681-5AE0-5D63E6B61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AEAED-A955-4D4C-8B1D-1DFD6861EE2A}" type="datetimeFigureOut">
              <a:rPr lang="it-IT" smtClean="0"/>
              <a:t>01/05/23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AD007784-61C7-B064-C6DF-2C8DAA4DA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064244CC-6FD6-AD70-75A8-318E06798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16661-11EC-42CF-B5B9-3CC08510D6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156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33BE12A-E32F-9562-B756-3D126E498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2EFCEB15-324A-5699-1058-BFE91E982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AEAED-A955-4D4C-8B1D-1DFD6861EE2A}" type="datetimeFigureOut">
              <a:rPr lang="it-IT" smtClean="0"/>
              <a:t>01/05/23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098FF17-3FD1-D083-4C3C-9DC0D437E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9BCB1CF-66BC-6882-310A-6C741EAD7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16661-11EC-42CF-B5B9-3CC08510D6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16099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AF3A100-0814-3E3C-3FF6-128FEF92A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20EA766-4BBC-824D-3B4D-EFB7FA923D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D3D59CD-6B41-8D31-C25D-31C39958C8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93F32D3-D947-E25C-D19D-93BD67F41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AEAED-A955-4D4C-8B1D-1DFD6861EE2A}" type="datetimeFigureOut">
              <a:rPr lang="it-IT" smtClean="0"/>
              <a:t>01/05/23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EA0254C-5D8D-EA9F-8F33-7DB628A03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589ECD2-6038-EC73-93A2-9E12289AB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16661-11EC-42CF-B5B9-3CC08510D6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4483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4F9D2EF-5BC1-059D-B47C-11F697ED6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051D5B4C-F330-539F-EA68-1A555BA517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8B5FD7F-B27D-2478-9B35-9F82C859E8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4271A8D-8DA2-69BC-85C8-8FB4D1688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AEAED-A955-4D4C-8B1D-1DFD6861EE2A}" type="datetimeFigureOut">
              <a:rPr lang="it-IT" smtClean="0"/>
              <a:t>01/05/23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1B16502-9DC2-B709-CB2D-B22E8B8B2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ABB1FA3-34B5-50E9-2C2B-90D3DE156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16661-11EC-42CF-B5B9-3CC08510D6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48599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C71030-CC2D-CEAC-40B0-6FD274415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1D32CD3-2E84-865C-DC60-26EF789817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AE8D56E-0E97-95A3-B8D1-E305B4D39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AEAED-A955-4D4C-8B1D-1DFD6861EE2A}" type="datetimeFigureOut">
              <a:rPr lang="it-IT" smtClean="0"/>
              <a:t>01/05/23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295A58F-08A6-D4B3-9AC5-EC8224512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7066108-A15A-A271-DC75-E6873509A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16661-11EC-42CF-B5B9-3CC08510D6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2210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33DF5790-3F42-87B8-3201-803637107F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4DD0F85-5E3B-67CA-68DE-BD558BABF4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A76F909-D4C1-8331-3434-8147524E5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AEAED-A955-4D4C-8B1D-1DFD6861EE2A}" type="datetimeFigureOut">
              <a:rPr lang="it-IT" smtClean="0"/>
              <a:t>01/05/23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C1F9BF2-A4A2-8E1D-5B38-4F86E3678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631BC2F-53D8-B19A-F2A5-9536AC2D4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16661-11EC-42CF-B5B9-3CC08510D6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3398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B93C1CE1-C9D1-E3D5-40E1-6AE19EB1C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D233F36-3D61-9916-A632-A1E2FF6D1C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EFD4554-8305-EB27-875B-5CF9443C4C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3AEAED-A955-4D4C-8B1D-1DFD6861EE2A}" type="datetimeFigureOut">
              <a:rPr lang="it-IT" smtClean="0"/>
              <a:t>01/05/23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C78AE96-1DAB-787F-C994-97C769FF9A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4E2611B-E87D-EC51-7FE4-2EFF3F583A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216661-11EC-42CF-B5B9-3CC08510D6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26050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C1C8B9FB-002A-D87C-5074-017A51073BCD}"/>
              </a:ext>
            </a:extLst>
          </p:cNvPr>
          <p:cNvSpPr txBox="1"/>
          <p:nvPr/>
        </p:nvSpPr>
        <p:spPr>
          <a:xfrm>
            <a:off x="1081668" y="3211552"/>
            <a:ext cx="21003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Giuseppe De Pietro</a:t>
            </a:r>
          </a:p>
          <a:p>
            <a:r>
              <a:rPr lang="it-IT" dirty="0">
                <a:solidFill>
                  <a:schemeClr val="bg1"/>
                </a:solidFill>
              </a:rPr>
              <a:t>Direttore ICAR - CNR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BC2BACF8-18F5-7A2A-D457-06F1C34F99C2}"/>
              </a:ext>
            </a:extLst>
          </p:cNvPr>
          <p:cNvSpPr txBox="1"/>
          <p:nvPr/>
        </p:nvSpPr>
        <p:spPr>
          <a:xfrm>
            <a:off x="479502" y="1717288"/>
            <a:ext cx="39028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dirty="0">
                <a:solidFill>
                  <a:schemeClr val="bg1"/>
                </a:solidFill>
              </a:rPr>
              <a:t>QUANTUM COMPUTING:</a:t>
            </a:r>
          </a:p>
          <a:p>
            <a:pPr algn="ctr"/>
            <a:r>
              <a:rPr lang="it-IT" sz="2400" dirty="0">
                <a:solidFill>
                  <a:schemeClr val="bg1"/>
                </a:solidFill>
              </a:rPr>
              <a:t>LA SFIDA DELLE COMPETENZE</a:t>
            </a:r>
          </a:p>
        </p:txBody>
      </p:sp>
    </p:spTree>
    <p:extLst>
      <p:ext uri="{BB962C8B-B14F-4D97-AF65-F5344CB8AC3E}">
        <p14:creationId xmlns:p14="http://schemas.microsoft.com/office/powerpoint/2010/main" val="2367047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67E3BB0-884D-ECC4-7020-D7C62E936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5143" y="223026"/>
            <a:ext cx="5285678" cy="881270"/>
          </a:xfrm>
        </p:spPr>
        <p:txBody>
          <a:bodyPr/>
          <a:lstStyle/>
          <a:p>
            <a:pPr algn="ctr"/>
            <a:r>
              <a:rPr lang="it-IT" b="1" dirty="0">
                <a:solidFill>
                  <a:srgbClr val="002060"/>
                </a:solidFill>
              </a:rPr>
              <a:t>CNR e Quantum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446FC02-D435-83BD-9EC1-100EEECC08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it-IT" dirty="0">
                <a:solidFill>
                  <a:srgbClr val="002060"/>
                </a:solidFill>
              </a:rPr>
              <a:t>Quantum Computing</a:t>
            </a:r>
          </a:p>
          <a:p>
            <a:pPr>
              <a:lnSpc>
                <a:spcPct val="200000"/>
              </a:lnSpc>
            </a:pPr>
            <a:r>
              <a:rPr lang="it-IT" dirty="0">
                <a:solidFill>
                  <a:srgbClr val="002060"/>
                </a:solidFill>
              </a:rPr>
              <a:t>Quantum Technologies</a:t>
            </a:r>
          </a:p>
          <a:p>
            <a:pPr>
              <a:lnSpc>
                <a:spcPct val="200000"/>
              </a:lnSpc>
            </a:pPr>
            <a:r>
              <a:rPr lang="it-IT" dirty="0">
                <a:solidFill>
                  <a:srgbClr val="002060"/>
                </a:solidFill>
              </a:rPr>
              <a:t>Quantum Communications</a:t>
            </a:r>
          </a:p>
        </p:txBody>
      </p:sp>
    </p:spTree>
    <p:extLst>
      <p:ext uri="{BB962C8B-B14F-4D97-AF65-F5344CB8AC3E}">
        <p14:creationId xmlns:p14="http://schemas.microsoft.com/office/powerpoint/2010/main" val="2931429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08AC0CB-2F4F-7F82-1CCD-3DA3FAD09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5643" y="318849"/>
            <a:ext cx="4873083" cy="662782"/>
          </a:xfrm>
        </p:spPr>
        <p:txBody>
          <a:bodyPr>
            <a:normAutofit/>
          </a:bodyPr>
          <a:lstStyle/>
          <a:p>
            <a:pPr algn="ctr"/>
            <a:r>
              <a:rPr lang="it-IT" b="1" dirty="0">
                <a:solidFill>
                  <a:srgbClr val="002060"/>
                </a:solidFill>
              </a:rPr>
              <a:t>CNR e Quantum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51C3724-6057-9236-2CF1-A9E9D98EA7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it-IT" dirty="0">
                <a:solidFill>
                  <a:srgbClr val="002060"/>
                </a:solidFill>
              </a:rPr>
              <a:t>Partner IBM Quantum Network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it-IT" dirty="0">
                <a:solidFill>
                  <a:srgbClr val="002060"/>
                </a:solidFill>
              </a:rPr>
              <a:t>Partecipa al Partenariato Esteso sulle Quantum Technologies (NQSTI)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it-IT" dirty="0">
                <a:solidFill>
                  <a:srgbClr val="002060"/>
                </a:solidFill>
              </a:rPr>
              <a:t>Partecipa vari progetti Europei, tra i quali:</a:t>
            </a:r>
          </a:p>
          <a:p>
            <a:endParaRPr lang="it-IT" sz="1200" dirty="0">
              <a:solidFill>
                <a:srgbClr val="002060"/>
              </a:solidFill>
            </a:endParaRPr>
          </a:p>
          <a:p>
            <a:pPr lvl="1"/>
            <a:r>
              <a:rPr lang="it-IT" dirty="0" err="1">
                <a:solidFill>
                  <a:srgbClr val="002060"/>
                </a:solidFill>
              </a:rPr>
              <a:t>EuroQCI</a:t>
            </a:r>
            <a:r>
              <a:rPr lang="it-IT" dirty="0">
                <a:solidFill>
                  <a:srgbClr val="002060"/>
                </a:solidFill>
              </a:rPr>
              <a:t> - </a:t>
            </a:r>
            <a:r>
              <a:rPr lang="it-IT" dirty="0" err="1">
                <a:solidFill>
                  <a:srgbClr val="002060"/>
                </a:solidFill>
              </a:rPr>
              <a:t>lcostruzione</a:t>
            </a:r>
            <a:r>
              <a:rPr lang="it-IT" dirty="0">
                <a:solidFill>
                  <a:srgbClr val="002060"/>
                </a:solidFill>
              </a:rPr>
              <a:t> della rete di comunicazione quantistica europea</a:t>
            </a:r>
          </a:p>
          <a:p>
            <a:pPr lvl="1"/>
            <a:r>
              <a:rPr lang="it-IT" dirty="0">
                <a:solidFill>
                  <a:srgbClr val="002060"/>
                </a:solidFill>
              </a:rPr>
              <a:t>HPC-QS – High Performance Computer and Quantum Simulator </a:t>
            </a:r>
            <a:r>
              <a:rPr lang="it-IT" dirty="0" err="1">
                <a:solidFill>
                  <a:srgbClr val="002060"/>
                </a:solidFill>
              </a:rPr>
              <a:t>hybrid</a:t>
            </a:r>
            <a:endParaRPr lang="it-IT" dirty="0">
              <a:solidFill>
                <a:srgbClr val="002060"/>
              </a:solidFill>
            </a:endParaRPr>
          </a:p>
          <a:p>
            <a:pPr lvl="1"/>
            <a:r>
              <a:rPr lang="it-IT" dirty="0">
                <a:solidFill>
                  <a:srgbClr val="002060"/>
                </a:solidFill>
              </a:rPr>
              <a:t>MUQUABIS – sviluppo di strumenti per quantum </a:t>
            </a:r>
            <a:r>
              <a:rPr lang="it-IT" dirty="0" err="1">
                <a:solidFill>
                  <a:srgbClr val="002060"/>
                </a:solidFill>
              </a:rPr>
              <a:t>bio</a:t>
            </a:r>
            <a:r>
              <a:rPr lang="it-IT" dirty="0">
                <a:solidFill>
                  <a:srgbClr val="002060"/>
                </a:solidFill>
              </a:rPr>
              <a:t>-sensing e imaging</a:t>
            </a:r>
          </a:p>
          <a:p>
            <a:pPr lvl="1"/>
            <a:r>
              <a:rPr lang="it-IT" dirty="0">
                <a:solidFill>
                  <a:srgbClr val="002060"/>
                </a:solidFill>
              </a:rPr>
              <a:t>Q-LAMPS – Sensori portatili multi-</a:t>
            </a:r>
            <a:r>
              <a:rPr lang="it-IT" dirty="0" err="1">
                <a:solidFill>
                  <a:srgbClr val="002060"/>
                </a:solidFill>
              </a:rPr>
              <a:t>parapetrici</a:t>
            </a:r>
            <a:r>
              <a:rPr lang="it-IT" dirty="0">
                <a:solidFill>
                  <a:srgbClr val="002060"/>
                </a:solidFill>
              </a:rPr>
              <a:t> quantistici basati su laser</a:t>
            </a:r>
          </a:p>
        </p:txBody>
      </p:sp>
    </p:spTree>
    <p:extLst>
      <p:ext uri="{BB962C8B-B14F-4D97-AF65-F5344CB8AC3E}">
        <p14:creationId xmlns:p14="http://schemas.microsoft.com/office/powerpoint/2010/main" val="3900682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132E791-0EB3-A796-039A-926F6D004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2936" y="130949"/>
            <a:ext cx="6646127" cy="919201"/>
          </a:xfrm>
        </p:spPr>
        <p:txBody>
          <a:bodyPr/>
          <a:lstStyle/>
          <a:p>
            <a:pPr algn="ctr"/>
            <a:r>
              <a:rPr lang="it-IT" b="1" dirty="0">
                <a:solidFill>
                  <a:srgbClr val="002060"/>
                </a:solidFill>
              </a:rPr>
              <a:t>La sfida delle competenze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67E938D-650F-DA53-319F-326CE99EC0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23419"/>
            <a:ext cx="10515600" cy="4351338"/>
          </a:xfrm>
        </p:spPr>
        <p:txBody>
          <a:bodyPr>
            <a:normAutofit/>
          </a:bodyPr>
          <a:lstStyle/>
          <a:p>
            <a:r>
              <a:rPr lang="it-IT" sz="2400" dirty="0">
                <a:solidFill>
                  <a:srgbClr val="002060"/>
                </a:solidFill>
                <a:effectLst/>
                <a:latin typeface="Helvetica" pitchFamily="2" charset="0"/>
              </a:rPr>
              <a:t>La sfida del Quantum Computing, si giocherà  anche sulla capacità di sapere utilizzare in modo efficiente ed efficace i sistemi hardware che verranno sviluppati. </a:t>
            </a:r>
          </a:p>
          <a:p>
            <a:endParaRPr lang="it-IT" sz="2400" dirty="0">
              <a:solidFill>
                <a:srgbClr val="002060"/>
              </a:solidFill>
              <a:effectLst/>
              <a:latin typeface="Helvetica" pitchFamily="2" charset="0"/>
            </a:endParaRPr>
          </a:p>
          <a:p>
            <a:r>
              <a:rPr lang="it-IT" sz="2400" dirty="0">
                <a:solidFill>
                  <a:srgbClr val="002060"/>
                </a:solidFill>
                <a:latin typeface="Helvetica" pitchFamily="2" charset="0"/>
              </a:rPr>
              <a:t>E’</a:t>
            </a:r>
            <a:r>
              <a:rPr lang="it-IT" sz="2400" dirty="0">
                <a:solidFill>
                  <a:srgbClr val="002060"/>
                </a:solidFill>
                <a:effectLst/>
                <a:latin typeface="Helvetica" pitchFamily="2" charset="0"/>
              </a:rPr>
              <a:t> fondamentale pianificare azioni di formazione mirate: </a:t>
            </a:r>
          </a:p>
          <a:p>
            <a:endParaRPr lang="it-IT" sz="2400" dirty="0">
              <a:solidFill>
                <a:srgbClr val="002060"/>
              </a:solidFill>
              <a:effectLst/>
              <a:latin typeface="Helvetica" pitchFamily="2" charset="0"/>
            </a:endParaRPr>
          </a:p>
          <a:p>
            <a:pPr lvl="1"/>
            <a:r>
              <a:rPr lang="it-IT" dirty="0">
                <a:solidFill>
                  <a:srgbClr val="002060"/>
                </a:solidFill>
                <a:effectLst/>
                <a:latin typeface="Helvetica" pitchFamily="2" charset="0"/>
              </a:rPr>
              <a:t>a sviluppare nuove competenze per coloro che già operano net settore ICT</a:t>
            </a:r>
          </a:p>
          <a:p>
            <a:pPr lvl="1"/>
            <a:endParaRPr lang="it-IT" dirty="0">
              <a:solidFill>
                <a:srgbClr val="002060"/>
              </a:solidFill>
              <a:effectLst/>
              <a:latin typeface="Helvetica" pitchFamily="2" charset="0"/>
            </a:endParaRPr>
          </a:p>
          <a:p>
            <a:pPr lvl="1"/>
            <a:r>
              <a:rPr lang="it-IT" dirty="0">
                <a:solidFill>
                  <a:srgbClr val="002060"/>
                </a:solidFill>
                <a:effectLst/>
                <a:latin typeface="Helvetica" pitchFamily="2" charset="0"/>
              </a:rPr>
              <a:t>alla creazione di nuovi profili professionali espressamente orientati alla programmazione quantistica. </a:t>
            </a:r>
          </a:p>
          <a:p>
            <a:endParaRPr lang="it-IT" sz="2400" dirty="0">
              <a:solidFill>
                <a:srgbClr val="002060"/>
              </a:solidFill>
              <a:effectLst/>
              <a:latin typeface="Helvetica" pitchFamily="2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57460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22E56DB-34B5-6A17-123C-E5B4F23BD7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400" b="1" dirty="0">
                <a:solidFill>
                  <a:srgbClr val="002060"/>
                </a:solidFill>
                <a:effectLst/>
                <a:latin typeface="Helvetica" pitchFamily="2" charset="0"/>
              </a:rPr>
              <a:t>Il Quantum Scientist</a:t>
            </a:r>
            <a:r>
              <a:rPr lang="it-IT" sz="2400" dirty="0">
                <a:solidFill>
                  <a:srgbClr val="002060"/>
                </a:solidFill>
                <a:effectLst/>
                <a:latin typeface="Helvetica" pitchFamily="2" charset="0"/>
              </a:rPr>
              <a:t>, che ha profonde capacità scientifiche ed è un esperto di teoria e tecnologia quantistica </a:t>
            </a:r>
          </a:p>
          <a:p>
            <a:pPr marL="0" indent="0">
              <a:buNone/>
            </a:pPr>
            <a:endParaRPr lang="it-IT" sz="2400" dirty="0">
              <a:solidFill>
                <a:srgbClr val="002060"/>
              </a:solidFill>
              <a:effectLst/>
              <a:latin typeface="Helvetica" pitchFamily="2" charset="0"/>
            </a:endParaRPr>
          </a:p>
          <a:p>
            <a:r>
              <a:rPr lang="it-IT" sz="2400" b="1" dirty="0">
                <a:solidFill>
                  <a:srgbClr val="002060"/>
                </a:solidFill>
                <a:effectLst/>
                <a:latin typeface="Helvetica" pitchFamily="2" charset="0"/>
              </a:rPr>
              <a:t>Il Quantum </a:t>
            </a:r>
            <a:r>
              <a:rPr lang="it-IT" sz="2400" b="1" dirty="0" err="1">
                <a:solidFill>
                  <a:srgbClr val="002060"/>
                </a:solidFill>
                <a:effectLst/>
                <a:latin typeface="Helvetica" pitchFamily="2" charset="0"/>
              </a:rPr>
              <a:t>Engineer</a:t>
            </a:r>
            <a:r>
              <a:rPr lang="it-IT" sz="2400" dirty="0">
                <a:solidFill>
                  <a:srgbClr val="002060"/>
                </a:solidFill>
                <a:effectLst/>
                <a:latin typeface="Helvetica" pitchFamily="2" charset="0"/>
              </a:rPr>
              <a:t>, che ha una profonda e dettagliata comprensione della tecnologia quantistica, sia dal punto di vista informatico che dal punto di vista dell’ottimizzazione hardware </a:t>
            </a:r>
            <a:br>
              <a:rPr lang="it-IT" sz="2400" dirty="0">
                <a:solidFill>
                  <a:srgbClr val="002060"/>
                </a:solidFill>
                <a:effectLst/>
                <a:latin typeface="Helvetica" pitchFamily="2" charset="0"/>
              </a:rPr>
            </a:br>
            <a:endParaRPr lang="it-IT" sz="2400" dirty="0">
              <a:solidFill>
                <a:srgbClr val="002060"/>
              </a:solidFill>
              <a:effectLst/>
              <a:latin typeface="Helvetica" pitchFamily="2" charset="0"/>
            </a:endParaRPr>
          </a:p>
          <a:p>
            <a:r>
              <a:rPr lang="it-IT" sz="2400" b="1" dirty="0">
                <a:solidFill>
                  <a:srgbClr val="002060"/>
                </a:solidFill>
                <a:effectLst/>
                <a:latin typeface="Helvetica" pitchFamily="2" charset="0"/>
              </a:rPr>
              <a:t>Il Quantum Developer</a:t>
            </a:r>
            <a:r>
              <a:rPr lang="it-IT" sz="2400" dirty="0">
                <a:solidFill>
                  <a:srgbClr val="002060"/>
                </a:solidFill>
                <a:effectLst/>
                <a:latin typeface="Helvetica" pitchFamily="2" charset="0"/>
              </a:rPr>
              <a:t>, che è l'equivalente di un programmatore di sistemi o di uno sviluppatore di applicazioni </a:t>
            </a:r>
          </a:p>
          <a:p>
            <a:endParaRPr lang="it-IT" dirty="0"/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E5853DCA-792E-1E38-96FB-945C8A0BC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>
                <a:solidFill>
                  <a:srgbClr val="002060"/>
                </a:solidFill>
              </a:rPr>
              <a:t>La sfida delle competenze</a:t>
            </a:r>
          </a:p>
        </p:txBody>
      </p:sp>
    </p:spTree>
    <p:extLst>
      <p:ext uri="{BB962C8B-B14F-4D97-AF65-F5344CB8AC3E}">
        <p14:creationId xmlns:p14="http://schemas.microsoft.com/office/powerpoint/2010/main" val="26861350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D31A652-DC3B-ECEA-0427-A4065EC98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3834"/>
            <a:ext cx="10515600" cy="4125628"/>
          </a:xfrm>
        </p:spPr>
        <p:txBody>
          <a:bodyPr>
            <a:normAutofit/>
          </a:bodyPr>
          <a:lstStyle/>
          <a:p>
            <a:r>
              <a:rPr lang="it-IT" sz="2400" dirty="0">
                <a:solidFill>
                  <a:srgbClr val="002060"/>
                </a:solidFill>
                <a:effectLst/>
                <a:latin typeface="Helvetica" pitchFamily="2" charset="0"/>
              </a:rPr>
              <a:t>È fondamentale iniziare subito a lavorare e completare la missione 4 del PNRR, in un contesto di pieno scambio di competenze tra università, centri di ricerca e imprese.</a:t>
            </a:r>
          </a:p>
          <a:p>
            <a:endParaRPr lang="it-IT" sz="2400" dirty="0">
              <a:solidFill>
                <a:srgbClr val="002060"/>
              </a:solidFill>
              <a:effectLst/>
              <a:latin typeface="Helvetica" pitchFamily="2" charset="0"/>
            </a:endParaRPr>
          </a:p>
          <a:p>
            <a:r>
              <a:rPr lang="it-IT" sz="2400" dirty="0">
                <a:solidFill>
                  <a:srgbClr val="002060"/>
                </a:solidFill>
                <a:effectLst/>
                <a:latin typeface="Helvetica" pitchFamily="2" charset="0"/>
              </a:rPr>
              <a:t>Dare forma ai piani didattici delle facoltà STEM o modificarli, per accogliere nuovi contenuti che consentano la creazione dei suddetti profili </a:t>
            </a:r>
            <a:br>
              <a:rPr lang="it-IT" sz="2400" dirty="0">
                <a:solidFill>
                  <a:srgbClr val="002060"/>
                </a:solidFill>
                <a:effectLst/>
                <a:latin typeface="Helvetica" pitchFamily="2" charset="0"/>
              </a:rPr>
            </a:br>
            <a:endParaRPr lang="it-IT" sz="2400" dirty="0">
              <a:solidFill>
                <a:srgbClr val="002060"/>
              </a:solidFill>
              <a:effectLst/>
              <a:latin typeface="Helvetica" pitchFamily="2" charset="0"/>
            </a:endParaRPr>
          </a:p>
          <a:p>
            <a:r>
              <a:rPr lang="it-IT" sz="2400" dirty="0">
                <a:solidFill>
                  <a:srgbClr val="002060"/>
                </a:solidFill>
                <a:effectLst/>
                <a:latin typeface="Helvetica" pitchFamily="2" charset="0"/>
              </a:rPr>
              <a:t>Creare sinergie stabili tra pubblico e privato in grado di coniugare “ab </a:t>
            </a:r>
            <a:r>
              <a:rPr lang="it-IT" sz="2400" dirty="0" err="1">
                <a:solidFill>
                  <a:srgbClr val="002060"/>
                </a:solidFill>
                <a:effectLst/>
                <a:latin typeface="Helvetica" pitchFamily="2" charset="0"/>
              </a:rPr>
              <a:t>initio</a:t>
            </a:r>
            <a:r>
              <a:rPr lang="it-IT" sz="2400" dirty="0">
                <a:solidFill>
                  <a:srgbClr val="002060"/>
                </a:solidFill>
                <a:effectLst/>
                <a:latin typeface="Helvetica" pitchFamily="2" charset="0"/>
              </a:rPr>
              <a:t>” gli aspetti scientifici e metodologici del quantum computing con gli aspetti applicativi di interesse industriale. </a:t>
            </a:r>
          </a:p>
          <a:p>
            <a:endParaRPr lang="it-IT" dirty="0">
              <a:effectLst/>
              <a:latin typeface="Helvetica" pitchFamily="2" charset="0"/>
            </a:endParaRPr>
          </a:p>
          <a:p>
            <a:endParaRPr lang="it-IT" dirty="0"/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7B93CA65-B467-D2E3-DF86-18190C82E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>
                <a:solidFill>
                  <a:srgbClr val="002060"/>
                </a:solidFill>
              </a:rPr>
              <a:t>La sfida delle competenze</a:t>
            </a:r>
          </a:p>
        </p:txBody>
      </p:sp>
    </p:spTree>
    <p:extLst>
      <p:ext uri="{BB962C8B-B14F-4D97-AF65-F5344CB8AC3E}">
        <p14:creationId xmlns:p14="http://schemas.microsoft.com/office/powerpoint/2010/main" val="934340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03193B1B-E656-61C5-3D72-040288BBC87E}"/>
              </a:ext>
            </a:extLst>
          </p:cNvPr>
          <p:cNvSpPr txBox="1"/>
          <p:nvPr/>
        </p:nvSpPr>
        <p:spPr>
          <a:xfrm>
            <a:off x="2720897" y="2598234"/>
            <a:ext cx="75095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5400" dirty="0">
                <a:solidFill>
                  <a:srgbClr val="002060"/>
                </a:solidFill>
              </a:rPr>
              <a:t>GRAZIE PER L’ATTENZIONE</a:t>
            </a:r>
          </a:p>
        </p:txBody>
      </p:sp>
    </p:spTree>
    <p:extLst>
      <p:ext uri="{BB962C8B-B14F-4D97-AF65-F5344CB8AC3E}">
        <p14:creationId xmlns:p14="http://schemas.microsoft.com/office/powerpoint/2010/main" val="30459381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Ritaglio</Template>
  <TotalTime>600</TotalTime>
  <Words>312</Words>
  <Application>Microsoft Macintosh PowerPoint</Application>
  <PresentationFormat>Widescreen</PresentationFormat>
  <Paragraphs>38</Paragraphs>
  <Slides>7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TwitterChirp</vt:lpstr>
      <vt:lpstr>Tema di Office</vt:lpstr>
      <vt:lpstr>Presentazione standard di PowerPoint</vt:lpstr>
      <vt:lpstr>CNR e Quantum</vt:lpstr>
      <vt:lpstr>CNR e Quantum</vt:lpstr>
      <vt:lpstr>La sfida delle competenze</vt:lpstr>
      <vt:lpstr>La sfida delle competenze</vt:lpstr>
      <vt:lpstr>La sfida delle competenze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Matteo Malaraggia</dc:creator>
  <cp:lastModifiedBy>Microsoft Office User</cp:lastModifiedBy>
  <cp:revision>33</cp:revision>
  <dcterms:created xsi:type="dcterms:W3CDTF">2022-05-27T09:36:21Z</dcterms:created>
  <dcterms:modified xsi:type="dcterms:W3CDTF">2023-05-01T09:38:27Z</dcterms:modified>
</cp:coreProperties>
</file>