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9" r:id="rId5"/>
    <p:sldId id="270" r:id="rId6"/>
    <p:sldId id="271" r:id="rId7"/>
    <p:sldId id="268" r:id="rId8"/>
    <p:sldId id="273" r:id="rId9"/>
    <p:sldId id="265"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C89"/>
    <a:srgbClr val="91DAE3"/>
    <a:srgbClr val="003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20" autoAdjust="0"/>
    <p:restoredTop sz="94660"/>
  </p:normalViewPr>
  <p:slideViewPr>
    <p:cSldViewPr snapToGrid="0">
      <p:cViewPr varScale="1">
        <p:scale>
          <a:sx n="72" d="100"/>
          <a:sy n="72" d="100"/>
        </p:scale>
        <p:origin x="282"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02B3F1DB-E60D-6B5E-FEC6-55F88C5B666D}"/>
              </a:ext>
            </a:extLst>
          </p:cNvPr>
          <p:cNvSpPr/>
          <p:nvPr userDrawn="1"/>
        </p:nvSpPr>
        <p:spPr>
          <a:xfrm>
            <a:off x="0" y="-1"/>
            <a:ext cx="12192000" cy="85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142029FE-D056-CBAB-0BF8-11BC395F6CA1}"/>
              </a:ext>
            </a:extLst>
          </p:cNvPr>
          <p:cNvSpPr/>
          <p:nvPr userDrawn="1"/>
        </p:nvSpPr>
        <p:spPr>
          <a:xfrm>
            <a:off x="1555124" y="5608048"/>
            <a:ext cx="8783302" cy="1107996"/>
          </a:xfrm>
          <a:prstGeom prst="rect">
            <a:avLst/>
          </a:prstGeom>
          <a:noFill/>
        </p:spPr>
        <p:txBody>
          <a:bodyPr wrap="none" lIns="91440" tIns="45720" rIns="91440" bIns="45720">
            <a:spAutoFit/>
          </a:bodyPr>
          <a:lstStyle/>
          <a:p>
            <a:pPr algn="ctr"/>
            <a:r>
              <a:rPr lang="it-IT" sz="2400" b="1" i="0" dirty="0">
                <a:solidFill>
                  <a:srgbClr val="0F3C89"/>
                </a:solidFill>
                <a:effectLst/>
                <a:latin typeface="TwitterChirp"/>
              </a:rPr>
              <a:t>QUANTUM COMPUTING E QUANTUM SECURE COMMUNICATIONS: </a:t>
            </a:r>
          </a:p>
          <a:p>
            <a:pPr algn="ctr"/>
            <a:r>
              <a:rPr lang="it-IT" sz="2400" b="1" i="0" dirty="0">
                <a:solidFill>
                  <a:srgbClr val="0F3C89"/>
                </a:solidFill>
                <a:effectLst/>
                <a:latin typeface="TwitterChirp"/>
              </a:rPr>
              <a:t>UN’AGENDA PER L’ITALIA</a:t>
            </a:r>
          </a:p>
          <a:p>
            <a:pPr algn="ctr"/>
            <a:r>
              <a:rPr lang="it-IT" sz="1800" b="1" dirty="0">
                <a:solidFill>
                  <a:srgbClr val="0F3C89"/>
                </a:solidFill>
                <a:latin typeface="TwitterChirp"/>
              </a:rPr>
              <a:t>Roma, 4 maggio 2023 - </a:t>
            </a:r>
            <a:r>
              <a:rPr lang="it-IT" b="1" dirty="0">
                <a:solidFill>
                  <a:srgbClr val="0F3C89"/>
                </a:solidFill>
                <a:latin typeface="TwitterChirp"/>
              </a:rPr>
              <a:t>Palazzo Baldassini, Sala del Camino</a:t>
            </a:r>
            <a:endParaRPr lang="it-IT" sz="1800" b="1" dirty="0">
              <a:solidFill>
                <a:srgbClr val="0F3C89"/>
              </a:solidFill>
              <a:latin typeface="TwitterChirp"/>
            </a:endParaRPr>
          </a:p>
        </p:txBody>
      </p:sp>
      <p:sp>
        <p:nvSpPr>
          <p:cNvPr id="9" name="AutoShape 23" descr="📅">
            <a:extLst>
              <a:ext uri="{FF2B5EF4-FFF2-40B4-BE49-F238E27FC236}">
                <a16:creationId xmlns:a16="http://schemas.microsoft.com/office/drawing/2014/main" id="{7A7FF818-B8BF-1AC8-E208-5B24FD57A8D3}"/>
              </a:ext>
            </a:extLst>
          </p:cNvPr>
          <p:cNvSpPr>
            <a:spLocks noChangeAspect="1" noChangeArrowheads="1"/>
          </p:cNvSpPr>
          <p:nvPr userDrawn="1"/>
        </p:nvSpPr>
        <p:spPr bwMode="auto">
          <a:xfrm>
            <a:off x="37671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0" name="AutoShape 24" descr="👉">
            <a:extLst>
              <a:ext uri="{FF2B5EF4-FFF2-40B4-BE49-F238E27FC236}">
                <a16:creationId xmlns:a16="http://schemas.microsoft.com/office/drawing/2014/main" id="{C71DA70D-911A-1D7F-3047-A6C83D1179A1}"/>
              </a:ext>
            </a:extLst>
          </p:cNvPr>
          <p:cNvSpPr>
            <a:spLocks noChangeAspect="1" noChangeArrowheads="1"/>
          </p:cNvSpPr>
          <p:nvPr userDrawn="1"/>
        </p:nvSpPr>
        <p:spPr bwMode="auto">
          <a:xfrm>
            <a:off x="56419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1" name="AutoShape 25" descr="🟢">
            <a:extLst>
              <a:ext uri="{FF2B5EF4-FFF2-40B4-BE49-F238E27FC236}">
                <a16:creationId xmlns:a16="http://schemas.microsoft.com/office/drawing/2014/main" id="{CED65F75-6CE2-2AD1-B6A6-7E8CE91545BC}"/>
              </a:ext>
            </a:extLst>
          </p:cNvPr>
          <p:cNvSpPr>
            <a:spLocks noChangeAspect="1" noChangeArrowheads="1"/>
          </p:cNvSpPr>
          <p:nvPr userDrawn="1"/>
        </p:nvSpPr>
        <p:spPr bwMode="auto">
          <a:xfrm>
            <a:off x="84359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2" name="AutoShape 22" descr="📌">
            <a:extLst>
              <a:ext uri="{FF2B5EF4-FFF2-40B4-BE49-F238E27FC236}">
                <a16:creationId xmlns:a16="http://schemas.microsoft.com/office/drawing/2014/main" id="{ECC1A946-D686-C0D3-77CA-EA784D29EE96}"/>
              </a:ext>
            </a:extLst>
          </p:cNvPr>
          <p:cNvSpPr>
            <a:spLocks noChangeAspect="1" noChangeArrowheads="1"/>
          </p:cNvSpPr>
          <p:nvPr userDrawn="1"/>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3" name="Immagine 12" descr="Immagine che contiene logo&#10;&#10;Descrizione generata automaticamente">
            <a:extLst>
              <a:ext uri="{FF2B5EF4-FFF2-40B4-BE49-F238E27FC236}">
                <a16:creationId xmlns:a16="http://schemas.microsoft.com/office/drawing/2014/main" id="{6EE814F2-D605-EBED-422A-0545EC74C2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67" y="-729284"/>
            <a:ext cx="2526941" cy="2526941"/>
          </a:xfrm>
          <a:prstGeom prst="rect">
            <a:avLst/>
          </a:prstGeom>
        </p:spPr>
      </p:pic>
      <p:pic>
        <p:nvPicPr>
          <p:cNvPr id="14" name="Immagine 13" descr="Immagine che contiene testo&#10;&#10;Descrizione generata automaticamente">
            <a:extLst>
              <a:ext uri="{FF2B5EF4-FFF2-40B4-BE49-F238E27FC236}">
                <a16:creationId xmlns:a16="http://schemas.microsoft.com/office/drawing/2014/main" id="{52EE6F27-1063-6462-C9CB-440F7FD1EAC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 t="22939" r="-119" b="18510"/>
          <a:stretch/>
        </p:blipFill>
        <p:spPr>
          <a:xfrm>
            <a:off x="14467" y="1197689"/>
            <a:ext cx="12192000" cy="4161780"/>
          </a:xfrm>
          <a:prstGeom prst="rect">
            <a:avLst/>
          </a:prstGeom>
        </p:spPr>
      </p:pic>
    </p:spTree>
    <p:extLst>
      <p:ext uri="{BB962C8B-B14F-4D97-AF65-F5344CB8AC3E}">
        <p14:creationId xmlns:p14="http://schemas.microsoft.com/office/powerpoint/2010/main" val="428457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C443977-27FE-5E43-0F8C-EC69A4620B36}"/>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3" name="Segnaposto piè di pagina 2">
            <a:extLst>
              <a:ext uri="{FF2B5EF4-FFF2-40B4-BE49-F238E27FC236}">
                <a16:creationId xmlns:a16="http://schemas.microsoft.com/office/drawing/2014/main" id="{8D46342D-E143-CD62-3640-A62EA99F95D4}"/>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0725E21-3A1E-FC05-829D-C73F20B3FC91}"/>
              </a:ext>
            </a:extLst>
          </p:cNvPr>
          <p:cNvSpPr>
            <a:spLocks noGrp="1"/>
          </p:cNvSpPr>
          <p:nvPr>
            <p:ph type="sldNum" sz="quarter" idx="12"/>
          </p:nvPr>
        </p:nvSpPr>
        <p:spPr/>
        <p:txBody>
          <a:bodyPr/>
          <a:lstStyle/>
          <a:p>
            <a:fld id="{45216661-11EC-42CF-B5B9-3CC08510D62F}" type="slidenum">
              <a:rPr lang="it-IT" smtClean="0"/>
              <a:t>‹N›</a:t>
            </a:fld>
            <a:endParaRPr lang="it-IT"/>
          </a:p>
        </p:txBody>
      </p:sp>
      <p:pic>
        <p:nvPicPr>
          <p:cNvPr id="5" name="Immagine 4" descr="Immagine che contiene testo&#10;&#10;Descrizione generata automaticamente">
            <a:extLst>
              <a:ext uri="{FF2B5EF4-FFF2-40B4-BE49-F238E27FC236}">
                <a16:creationId xmlns:a16="http://schemas.microsoft.com/office/drawing/2014/main" id="{D440982D-2031-E10D-1040-4F9F4242BC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8758" b="-1156"/>
          <a:stretch/>
        </p:blipFill>
        <p:spPr>
          <a:xfrm>
            <a:off x="1" y="5976730"/>
            <a:ext cx="12209091" cy="881270"/>
          </a:xfrm>
          <a:prstGeom prst="rect">
            <a:avLst/>
          </a:prstGeom>
          <a:noFill/>
        </p:spPr>
      </p:pic>
      <p:sp>
        <p:nvSpPr>
          <p:cNvPr id="6" name="Rettangolo 5">
            <a:extLst>
              <a:ext uri="{FF2B5EF4-FFF2-40B4-BE49-F238E27FC236}">
                <a16:creationId xmlns:a16="http://schemas.microsoft.com/office/drawing/2014/main" id="{90789F62-FBD6-6261-3978-513E8FF70648}"/>
              </a:ext>
            </a:extLst>
          </p:cNvPr>
          <p:cNvSpPr/>
          <p:nvPr userDrawn="1"/>
        </p:nvSpPr>
        <p:spPr>
          <a:xfrm>
            <a:off x="0" y="5976730"/>
            <a:ext cx="12209092" cy="881270"/>
          </a:xfrm>
          <a:prstGeom prst="rect">
            <a:avLst/>
          </a:prstGeom>
          <a:noFill/>
          <a:ln>
            <a:solidFill>
              <a:srgbClr val="91DA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sz="1400" b="1" dirty="0">
              <a:solidFill>
                <a:schemeClr val="bg1"/>
              </a:solidFill>
              <a:latin typeface="TwitterChirp"/>
            </a:endParaRPr>
          </a:p>
          <a:p>
            <a:endParaRPr lang="it-IT" sz="1400" b="1" i="0" dirty="0">
              <a:solidFill>
                <a:schemeClr val="bg1"/>
              </a:solidFill>
              <a:effectLst/>
              <a:latin typeface="TwitterChirp"/>
            </a:endParaRPr>
          </a:p>
          <a:p>
            <a:r>
              <a:rPr lang="it-IT" sz="1400" b="1" i="0" dirty="0">
                <a:solidFill>
                  <a:schemeClr val="bg1"/>
                </a:solidFill>
                <a:effectLst/>
                <a:latin typeface="TwitterChirp"/>
              </a:rPr>
              <a:t>      QUANTUM COMPUTING E QUANTUM SECURE COMMUNICATIONS: UN’AGENDA PER L’ITALIA                                                                              </a:t>
            </a:r>
            <a:r>
              <a:rPr lang="it-IT" sz="1400" b="1" dirty="0">
                <a:solidFill>
                  <a:schemeClr val="bg1"/>
                </a:solidFill>
                <a:latin typeface="TwitterChirp"/>
              </a:rPr>
              <a:t>Roma, 4 maggio 2023</a:t>
            </a:r>
          </a:p>
          <a:p>
            <a:endParaRPr lang="it-IT" sz="1400" b="1" dirty="0">
              <a:solidFill>
                <a:schemeClr val="bg1"/>
              </a:solidFill>
              <a:latin typeface="TwitterChirp"/>
            </a:endParaRPr>
          </a:p>
        </p:txBody>
      </p:sp>
      <p:sp>
        <p:nvSpPr>
          <p:cNvPr id="7" name="Google Shape;12;p1">
            <a:extLst>
              <a:ext uri="{FF2B5EF4-FFF2-40B4-BE49-F238E27FC236}">
                <a16:creationId xmlns:a16="http://schemas.microsoft.com/office/drawing/2014/main" id="{7092B310-51FC-839E-1C9A-EB72533EEC16}"/>
              </a:ext>
            </a:extLst>
          </p:cNvPr>
          <p:cNvSpPr txBox="1">
            <a:spLocks/>
          </p:cNvSpPr>
          <p:nvPr userDrawn="1"/>
        </p:nvSpPr>
        <p:spPr>
          <a:xfrm>
            <a:off x="11100021" y="183300"/>
            <a:ext cx="883200" cy="365100"/>
          </a:xfrm>
          <a:prstGeom prst="rect">
            <a:avLst/>
          </a:prstGeom>
          <a:noFill/>
          <a:ln>
            <a:noFill/>
          </a:ln>
        </p:spPr>
        <p:txBody>
          <a:bodyPr spcFirstLastPara="1" vert="horz" wrap="square" lIns="91425" tIns="45700" rIns="91425" bIns="45700" rtlCol="0" anchor="ctr" anchorCtr="0">
            <a:noAutofit/>
          </a:bodyPr>
          <a:lstStyle>
            <a:defPPr>
              <a:defRPr lang="it-IT"/>
            </a:defPPr>
            <a:lvl1pPr marL="0" marR="0" lvl="0" indent="0" algn="r" defTabSz="914400" rtl="0" eaLnBrk="1" latinLnBrk="0" hangingPunct="1">
              <a:spcBef>
                <a:spcPts val="0"/>
              </a:spcBef>
              <a:buNone/>
              <a:defRPr sz="800" b="0" i="0" u="none" strike="noStrike" kern="1200" cap="none">
                <a:solidFill>
                  <a:schemeClr val="bg1"/>
                </a:solidFill>
                <a:latin typeface="Arial"/>
                <a:ea typeface="Arial"/>
                <a:cs typeface="Arial"/>
                <a:sym typeface="Arial"/>
              </a:defRPr>
            </a:lvl1pPr>
            <a:lvl2pPr marL="0" marR="0" lvl="1"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2pPr>
            <a:lvl3pPr marL="0" marR="0" lvl="2"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3pPr>
            <a:lvl4pPr marL="0" marR="0" lvl="3"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4pPr>
            <a:lvl5pPr marL="0" marR="0" lvl="4"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5pPr>
            <a:lvl6pPr marL="0" marR="0" lvl="5"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6pPr>
            <a:lvl7pPr marL="0" marR="0" lvl="6"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7pPr>
            <a:lvl8pPr marL="0" marR="0" lvl="7"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8pPr>
            <a:lvl9pPr marL="0" marR="0" lvl="8" indent="0" algn="r" defTabSz="914400" rtl="0" eaLnBrk="1" latinLnBrk="0" hangingPunct="1">
              <a:spcBef>
                <a:spcPts val="0"/>
              </a:spcBef>
              <a:buNone/>
              <a:defRPr sz="800" b="0" i="0" u="none" strike="noStrike" kern="1200" cap="none">
                <a:solidFill>
                  <a:srgbClr val="184B9A"/>
                </a:solidFill>
                <a:latin typeface="Arial"/>
                <a:ea typeface="Arial"/>
                <a:cs typeface="Arial"/>
                <a:sym typeface="Arial"/>
              </a:defRPr>
            </a:lvl9pPr>
          </a:lstStyle>
          <a:p>
            <a:pPr algn="ctr">
              <a:lnSpc>
                <a:spcPct val="150000"/>
              </a:lnSpc>
            </a:pPr>
            <a:fld id="{00000000-1234-1234-1234-123412341234}" type="slidenum">
              <a:rPr lang="it-IT" sz="1050" b="1" smtClean="0">
                <a:solidFill>
                  <a:srgbClr val="0F3C89"/>
                </a:solidFill>
                <a:latin typeface="+mn-lt"/>
                <a:ea typeface="+mn-ea"/>
                <a:cs typeface="+mn-cs"/>
              </a:rPr>
              <a:pPr algn="ctr">
                <a:lnSpc>
                  <a:spcPct val="150000"/>
                </a:lnSpc>
              </a:pPr>
              <a:t>‹N›</a:t>
            </a:fld>
            <a:endParaRPr lang="it-IT" sz="1050" b="1" dirty="0">
              <a:solidFill>
                <a:srgbClr val="0F3C89"/>
              </a:solidFill>
              <a:latin typeface="+mn-lt"/>
              <a:ea typeface="+mn-ea"/>
              <a:cs typeface="+mn-cs"/>
            </a:endParaRPr>
          </a:p>
        </p:txBody>
      </p:sp>
      <p:pic>
        <p:nvPicPr>
          <p:cNvPr id="8" name="Immagine 7" descr="Immagine che contiene logo&#10;&#10;Descrizione generata automaticamente">
            <a:extLst>
              <a:ext uri="{FF2B5EF4-FFF2-40B4-BE49-F238E27FC236}">
                <a16:creationId xmlns:a16="http://schemas.microsoft.com/office/drawing/2014/main" id="{AB12452D-82D2-8999-34DC-988BA90705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9489" y="-478542"/>
            <a:ext cx="2053883" cy="2053883"/>
          </a:xfrm>
          <a:prstGeom prst="rect">
            <a:avLst/>
          </a:prstGeom>
        </p:spPr>
      </p:pic>
    </p:spTree>
    <p:extLst>
      <p:ext uri="{BB962C8B-B14F-4D97-AF65-F5344CB8AC3E}">
        <p14:creationId xmlns:p14="http://schemas.microsoft.com/office/powerpoint/2010/main" val="3060393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A9813E-3409-7539-610D-65F8BA62D9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9BAA834-E3F8-6F35-05AA-2F7144FBF2D0}"/>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DC89A59-E12C-B28B-72E0-2C6617F217A2}"/>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5" name="Segnaposto piè di pagina 4">
            <a:extLst>
              <a:ext uri="{FF2B5EF4-FFF2-40B4-BE49-F238E27FC236}">
                <a16:creationId xmlns:a16="http://schemas.microsoft.com/office/drawing/2014/main" id="{48D16B2C-E5AC-4A1F-0BDB-C617E5796A3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660CB3C-7DF6-C046-BF29-66BC65BCC06A}"/>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535613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1CFB90-7590-49A0-B6B2-2840F5D7C0D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81B0AA0-33C6-3D46-3F86-DEDC0C7C35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310C1717-F463-0AD2-6371-3066132C19D4}"/>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5" name="Segnaposto piè di pagina 4">
            <a:extLst>
              <a:ext uri="{FF2B5EF4-FFF2-40B4-BE49-F238E27FC236}">
                <a16:creationId xmlns:a16="http://schemas.microsoft.com/office/drawing/2014/main" id="{16D356DE-D780-5356-E1BC-D6E5F6105B0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977F784-8316-9D4E-738C-122D369FA70B}"/>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746745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B33D8B-39E9-F85C-87C5-38A62071487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FEDFF81-CCC3-B21E-FFAB-B84651F2479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0A19077B-B610-F36B-C272-787F03FC8697}"/>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37F027EB-B121-30DA-568E-72EEEF12EF03}"/>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6" name="Segnaposto piè di pagina 5">
            <a:extLst>
              <a:ext uri="{FF2B5EF4-FFF2-40B4-BE49-F238E27FC236}">
                <a16:creationId xmlns:a16="http://schemas.microsoft.com/office/drawing/2014/main" id="{627423EB-7075-383F-DF59-FCB8DCE3E84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008C154-161B-5B82-6E39-6119D187B260}"/>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4019992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C6E6F-ECED-0022-1660-83DE50A586B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4273472-A599-99FE-2212-E199DEEA2E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FFB37AC9-9382-204A-25D6-41B7B312BE67}"/>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4C664064-C550-F159-473D-8F92DB52EC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4D8163F8-7F97-30C1-93E2-B2E16D2F91B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B0465E66-D668-3681-5AE0-5D63E6B618C7}"/>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8" name="Segnaposto piè di pagina 7">
            <a:extLst>
              <a:ext uri="{FF2B5EF4-FFF2-40B4-BE49-F238E27FC236}">
                <a16:creationId xmlns:a16="http://schemas.microsoft.com/office/drawing/2014/main" id="{AD007784-61C7-B064-C6DF-2C8DAA4DA805}"/>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64244CC-6FD6-AD70-75A8-318E067980E0}"/>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1842156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3BE12A-E32F-9562-B756-3D126E49837F}"/>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2EFCEB15-324A-5699-1058-BFE91E9824F3}"/>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4" name="Segnaposto piè di pagina 3">
            <a:extLst>
              <a:ext uri="{FF2B5EF4-FFF2-40B4-BE49-F238E27FC236}">
                <a16:creationId xmlns:a16="http://schemas.microsoft.com/office/drawing/2014/main" id="{C098FF17-3FD1-D083-4C3C-9DC0D437E50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9BCB1CF-66BC-6882-310A-6C741EAD7625}"/>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181609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F3A100-0814-3E3C-3FF6-128FEF92AFB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20EA766-4BBC-824D-3B4D-EFB7FA923D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CD3D59CD-6B41-8D31-C25D-31C39958C8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93F32D3-D947-E25C-D19D-93BD67F41BF4}"/>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6" name="Segnaposto piè di pagina 5">
            <a:extLst>
              <a:ext uri="{FF2B5EF4-FFF2-40B4-BE49-F238E27FC236}">
                <a16:creationId xmlns:a16="http://schemas.microsoft.com/office/drawing/2014/main" id="{FEA0254C-5D8D-EA9F-8F33-7DB628A03E6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589ECD2-6038-EC73-93A2-9E12289AB30A}"/>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1504483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F9D2EF-5BC1-059D-B47C-11F697ED64B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051D5B4C-F330-539F-EA68-1A555BA517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E8B5FD7F-B27D-2478-9B35-9F82C859E8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4271A8D-8DA2-69BC-85C8-8FB4D1688B31}"/>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6" name="Segnaposto piè di pagina 5">
            <a:extLst>
              <a:ext uri="{FF2B5EF4-FFF2-40B4-BE49-F238E27FC236}">
                <a16:creationId xmlns:a16="http://schemas.microsoft.com/office/drawing/2014/main" id="{81B16502-9DC2-B709-CB2D-B22E8B8B2DE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ABB1FA3-34B5-50E9-2C2B-90D3DE156D06}"/>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244859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C71030-CC2D-CEAC-40B0-6FD27441512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1D32CD3-2E84-865C-DC60-26EF789817D6}"/>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AE8D56E-0E97-95A3-B8D1-E305B4D39729}"/>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5" name="Segnaposto piè di pagina 4">
            <a:extLst>
              <a:ext uri="{FF2B5EF4-FFF2-40B4-BE49-F238E27FC236}">
                <a16:creationId xmlns:a16="http://schemas.microsoft.com/office/drawing/2014/main" id="{7295A58F-08A6-D4B3-9AC5-EC822451210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7066108-A15A-A271-DC75-E6873509A8F7}"/>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3072210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3DF5790-3F42-87B8-3201-803637107FF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4DD0F85-5E3B-67CA-68DE-BD558BABF4DD}"/>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A76F909-D4C1-8331-3434-8147524E5908}"/>
              </a:ext>
            </a:extLst>
          </p:cNvPr>
          <p:cNvSpPr>
            <a:spLocks noGrp="1"/>
          </p:cNvSpPr>
          <p:nvPr>
            <p:ph type="dt" sz="half" idx="10"/>
          </p:nvPr>
        </p:nvSpPr>
        <p:spPr/>
        <p:txBody>
          <a:bodyPr/>
          <a:lstStyle/>
          <a:p>
            <a:fld id="{833AEAED-A955-4D4C-8B1D-1DFD6861EE2A}" type="datetimeFigureOut">
              <a:rPr lang="it-IT" smtClean="0"/>
              <a:t>03/05/2023</a:t>
            </a:fld>
            <a:endParaRPr lang="it-IT"/>
          </a:p>
        </p:txBody>
      </p:sp>
      <p:sp>
        <p:nvSpPr>
          <p:cNvPr id="5" name="Segnaposto piè di pagina 4">
            <a:extLst>
              <a:ext uri="{FF2B5EF4-FFF2-40B4-BE49-F238E27FC236}">
                <a16:creationId xmlns:a16="http://schemas.microsoft.com/office/drawing/2014/main" id="{AC1F9BF2-A4A2-8E1D-5B38-4F86E36782E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631BC2F-53D8-B19A-F2A5-9536AC2D4E56}"/>
              </a:ext>
            </a:extLst>
          </p:cNvPr>
          <p:cNvSpPr>
            <a:spLocks noGrp="1"/>
          </p:cNvSpPr>
          <p:nvPr>
            <p:ph type="sldNum" sz="quarter" idx="12"/>
          </p:nvPr>
        </p:nvSpPr>
        <p:spPr/>
        <p:txBody>
          <a:bodyPr/>
          <a:lstStyle/>
          <a:p>
            <a:fld id="{45216661-11EC-42CF-B5B9-3CC08510D62F}" type="slidenum">
              <a:rPr lang="it-IT" smtClean="0"/>
              <a:t>‹N›</a:t>
            </a:fld>
            <a:endParaRPr lang="it-IT"/>
          </a:p>
        </p:txBody>
      </p:sp>
    </p:spTree>
    <p:extLst>
      <p:ext uri="{BB962C8B-B14F-4D97-AF65-F5344CB8AC3E}">
        <p14:creationId xmlns:p14="http://schemas.microsoft.com/office/powerpoint/2010/main" val="3563398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93C1CE1-C9D1-E3D5-40E1-6AE19EB1C4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D233F36-3D61-9916-A632-A1E2FF6D1C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EFD4554-8305-EB27-875B-5CF9443C4C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3AEAED-A955-4D4C-8B1D-1DFD6861EE2A}" type="datetimeFigureOut">
              <a:rPr lang="it-IT" smtClean="0"/>
              <a:t>03/05/2023</a:t>
            </a:fld>
            <a:endParaRPr lang="it-IT"/>
          </a:p>
        </p:txBody>
      </p:sp>
      <p:sp>
        <p:nvSpPr>
          <p:cNvPr id="5" name="Segnaposto piè di pagina 4">
            <a:extLst>
              <a:ext uri="{FF2B5EF4-FFF2-40B4-BE49-F238E27FC236}">
                <a16:creationId xmlns:a16="http://schemas.microsoft.com/office/drawing/2014/main" id="{2C78AE96-1DAB-787F-C994-97C769FF9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4E2611B-E87D-EC51-7FE4-2EFF3F583A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216661-11EC-42CF-B5B9-3CC08510D62F}" type="slidenum">
              <a:rPr lang="it-IT" smtClean="0"/>
              <a:t>‹N›</a:t>
            </a:fld>
            <a:endParaRPr lang="it-IT"/>
          </a:p>
        </p:txBody>
      </p:sp>
    </p:spTree>
    <p:extLst>
      <p:ext uri="{BB962C8B-B14F-4D97-AF65-F5344CB8AC3E}">
        <p14:creationId xmlns:p14="http://schemas.microsoft.com/office/powerpoint/2010/main" val="1126050310"/>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0D71E74-2880-32C8-6366-0D16D96D7897}"/>
              </a:ext>
            </a:extLst>
          </p:cNvPr>
          <p:cNvSpPr txBox="1"/>
          <p:nvPr/>
        </p:nvSpPr>
        <p:spPr>
          <a:xfrm>
            <a:off x="356839" y="4116957"/>
            <a:ext cx="11835161" cy="794192"/>
          </a:xfrm>
          <a:prstGeom prst="rect">
            <a:avLst/>
          </a:prstGeom>
          <a:noFill/>
        </p:spPr>
        <p:txBody>
          <a:bodyPr wrap="square">
            <a:spAutoFit/>
          </a:bodyPr>
          <a:lstStyle/>
          <a:p>
            <a:pPr lvl="0">
              <a:lnSpc>
                <a:spcPct val="115000"/>
              </a:lnSpc>
              <a:spcBef>
                <a:spcPts val="600"/>
              </a:spcBef>
              <a:spcAft>
                <a:spcPts val="600"/>
              </a:spcAft>
            </a:pPr>
            <a:r>
              <a:rPr lang="it-IT" b="1" cap="small" dirty="0">
                <a:solidFill>
                  <a:schemeClr val="bg1"/>
                </a:solidFill>
                <a:latin typeface="Futura Std Book" panose="020B0502020204020303" pitchFamily="34" charset="0"/>
                <a:ea typeface="Times New Roman" panose="02020603050405020304" pitchFamily="18" charset="0"/>
                <a:cs typeface="Times New Roman" panose="02020603050405020304" pitchFamily="18" charset="0"/>
              </a:rPr>
              <a:t>Federico Mattei </a:t>
            </a:r>
          </a:p>
          <a:p>
            <a:pPr lvl="0">
              <a:lnSpc>
                <a:spcPct val="115000"/>
              </a:lnSpc>
              <a:spcBef>
                <a:spcPts val="600"/>
              </a:spcBef>
              <a:spcAft>
                <a:spcPts val="600"/>
              </a:spcAft>
            </a:pPr>
            <a:r>
              <a:rPr lang="it-IT" sz="1400" b="1" cap="small" dirty="0">
                <a:solidFill>
                  <a:schemeClr val="bg1"/>
                </a:solidFill>
                <a:effectLst/>
                <a:latin typeface="Futura Std Book" panose="020B0502020204020303" pitchFamily="34" charset="0"/>
                <a:ea typeface="Times New Roman" panose="02020603050405020304" pitchFamily="18" charset="0"/>
                <a:cs typeface="Times New Roman" panose="02020603050405020304" pitchFamily="18" charset="0"/>
              </a:rPr>
              <a:t>Coordinatore White </a:t>
            </a:r>
            <a:r>
              <a:rPr lang="it-IT" sz="1400" b="1" cap="small" dirty="0">
                <a:solidFill>
                  <a:schemeClr val="bg1"/>
                </a:solidFill>
                <a:latin typeface="Futura Std Book" panose="020B0502020204020303" pitchFamily="34" charset="0"/>
                <a:ea typeface="Times New Roman" panose="02020603050405020304" pitchFamily="18" charset="0"/>
                <a:cs typeface="Times New Roman" panose="02020603050405020304" pitchFamily="18" charset="0"/>
              </a:rPr>
              <a:t>Paper nel Comitato R&amp;S&amp;I</a:t>
            </a:r>
            <a:endParaRPr lang="it-IT" sz="1400" b="1" cap="small" dirty="0">
              <a:solidFill>
                <a:schemeClr val="bg1"/>
              </a:solidFill>
              <a:effectLst/>
              <a:latin typeface="Futura Std Book" panose="020B0502020204020303"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7047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2;p1">
            <a:extLst>
              <a:ext uri="{FF2B5EF4-FFF2-40B4-BE49-F238E27FC236}">
                <a16:creationId xmlns:a16="http://schemas.microsoft.com/office/drawing/2014/main" id="{F780D85C-7246-633F-FD58-2D180D5A87BB}"/>
              </a:ext>
            </a:extLst>
          </p:cNvPr>
          <p:cNvSpPr txBox="1">
            <a:spLocks noGrp="1"/>
          </p:cNvSpPr>
          <p:nvPr>
            <p:ph type="sldNum" idx="12"/>
          </p:nvPr>
        </p:nvSpPr>
        <p:spPr>
          <a:xfrm>
            <a:off x="11100021" y="183300"/>
            <a:ext cx="88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r" rtl="0">
              <a:spcBef>
                <a:spcPts val="0"/>
              </a:spcBef>
              <a:buNone/>
              <a:defRPr sz="800" b="0" i="0" u="none" strike="noStrike" cap="none">
                <a:solidFill>
                  <a:srgbClr val="184B9A"/>
                </a:solidFill>
                <a:latin typeface="Arial"/>
                <a:ea typeface="Arial"/>
                <a:cs typeface="Arial"/>
                <a:sym typeface="Arial"/>
              </a:defRPr>
            </a:lvl2pPr>
            <a:lvl3pPr marL="0" marR="0" lvl="2" indent="0" algn="r" rtl="0">
              <a:spcBef>
                <a:spcPts val="0"/>
              </a:spcBef>
              <a:buNone/>
              <a:defRPr sz="800" b="0" i="0" u="none" strike="noStrike" cap="none">
                <a:solidFill>
                  <a:srgbClr val="184B9A"/>
                </a:solidFill>
                <a:latin typeface="Arial"/>
                <a:ea typeface="Arial"/>
                <a:cs typeface="Arial"/>
                <a:sym typeface="Arial"/>
              </a:defRPr>
            </a:lvl3pPr>
            <a:lvl4pPr marL="0" marR="0" lvl="3" indent="0" algn="r" rtl="0">
              <a:spcBef>
                <a:spcPts val="0"/>
              </a:spcBef>
              <a:buNone/>
              <a:defRPr sz="800" b="0" i="0" u="none" strike="noStrike" cap="none">
                <a:solidFill>
                  <a:srgbClr val="184B9A"/>
                </a:solidFill>
                <a:latin typeface="Arial"/>
                <a:ea typeface="Arial"/>
                <a:cs typeface="Arial"/>
                <a:sym typeface="Arial"/>
              </a:defRPr>
            </a:lvl4pPr>
            <a:lvl5pPr marL="0" marR="0" lvl="4" indent="0" algn="r" rtl="0">
              <a:spcBef>
                <a:spcPts val="0"/>
              </a:spcBef>
              <a:buNone/>
              <a:defRPr sz="800" b="0" i="0" u="none" strike="noStrike" cap="none">
                <a:solidFill>
                  <a:srgbClr val="184B9A"/>
                </a:solidFill>
                <a:latin typeface="Arial"/>
                <a:ea typeface="Arial"/>
                <a:cs typeface="Arial"/>
                <a:sym typeface="Arial"/>
              </a:defRPr>
            </a:lvl5pPr>
            <a:lvl6pPr marL="0" marR="0" lvl="5" indent="0" algn="r" rtl="0">
              <a:spcBef>
                <a:spcPts val="0"/>
              </a:spcBef>
              <a:buNone/>
              <a:defRPr sz="800" b="0" i="0" u="none" strike="noStrike" cap="none">
                <a:solidFill>
                  <a:srgbClr val="184B9A"/>
                </a:solidFill>
                <a:latin typeface="Arial"/>
                <a:ea typeface="Arial"/>
                <a:cs typeface="Arial"/>
                <a:sym typeface="Arial"/>
              </a:defRPr>
            </a:lvl6pPr>
            <a:lvl7pPr marL="0" marR="0" lvl="6" indent="0" algn="r" rtl="0">
              <a:spcBef>
                <a:spcPts val="0"/>
              </a:spcBef>
              <a:buNone/>
              <a:defRPr sz="800" b="0" i="0" u="none" strike="noStrike" cap="none">
                <a:solidFill>
                  <a:srgbClr val="184B9A"/>
                </a:solidFill>
                <a:latin typeface="Arial"/>
                <a:ea typeface="Arial"/>
                <a:cs typeface="Arial"/>
                <a:sym typeface="Arial"/>
              </a:defRPr>
            </a:lvl7pPr>
            <a:lvl8pPr marL="0" marR="0" lvl="7" indent="0" algn="r" rtl="0">
              <a:spcBef>
                <a:spcPts val="0"/>
              </a:spcBef>
              <a:buNone/>
              <a:defRPr sz="800" b="0" i="0" u="none" strike="noStrike" cap="none">
                <a:solidFill>
                  <a:srgbClr val="184B9A"/>
                </a:solidFill>
                <a:latin typeface="Arial"/>
                <a:ea typeface="Arial"/>
                <a:cs typeface="Arial"/>
                <a:sym typeface="Arial"/>
              </a:defRPr>
            </a:lvl8pPr>
            <a:lvl9pPr marL="0" marR="0" lvl="8" indent="0" algn="r" rtl="0">
              <a:spcBef>
                <a:spcPts val="0"/>
              </a:spcBef>
              <a:buNone/>
              <a:defRPr sz="800" b="0" i="0" u="none" strike="noStrike" cap="none">
                <a:solidFill>
                  <a:srgbClr val="184B9A"/>
                </a:solidFill>
                <a:latin typeface="Arial"/>
                <a:ea typeface="Arial"/>
                <a:cs typeface="Arial"/>
                <a:sym typeface="Arial"/>
              </a:defRPr>
            </a:lvl9pPr>
          </a:lstStyle>
          <a:p>
            <a:pPr algn="ctr">
              <a:lnSpc>
                <a:spcPct val="150000"/>
              </a:lnSpc>
            </a:pPr>
            <a:fld id="{00000000-1234-1234-1234-123412341234}" type="slidenum">
              <a:rPr lang="it-IT" sz="1050" b="1">
                <a:solidFill>
                  <a:srgbClr val="0F3C89"/>
                </a:solidFill>
                <a:latin typeface="+mn-lt"/>
                <a:ea typeface="+mn-ea"/>
                <a:cs typeface="+mn-cs"/>
              </a:rPr>
              <a:pPr algn="ctr">
                <a:lnSpc>
                  <a:spcPct val="150000"/>
                </a:lnSpc>
              </a:pPr>
              <a:t>2</a:t>
            </a:fld>
            <a:endParaRPr lang="it-IT" sz="1050" b="1" dirty="0">
              <a:solidFill>
                <a:srgbClr val="0F3C89"/>
              </a:solidFill>
              <a:latin typeface="+mn-lt"/>
              <a:ea typeface="+mn-ea"/>
              <a:cs typeface="+mn-cs"/>
            </a:endParaRPr>
          </a:p>
        </p:txBody>
      </p:sp>
      <p:sp>
        <p:nvSpPr>
          <p:cNvPr id="3" name="CasellaDiTesto 2">
            <a:extLst>
              <a:ext uri="{FF2B5EF4-FFF2-40B4-BE49-F238E27FC236}">
                <a16:creationId xmlns:a16="http://schemas.microsoft.com/office/drawing/2014/main" id="{CB59B4A1-5DFF-24D0-75E7-5E565FFA073C}"/>
              </a:ext>
            </a:extLst>
          </p:cNvPr>
          <p:cNvSpPr txBox="1"/>
          <p:nvPr/>
        </p:nvSpPr>
        <p:spPr>
          <a:xfrm>
            <a:off x="-198864" y="1238430"/>
            <a:ext cx="12589727" cy="907941"/>
          </a:xfrm>
          <a:prstGeom prst="rect">
            <a:avLst/>
          </a:prstGeom>
          <a:noFill/>
        </p:spPr>
        <p:txBody>
          <a:bodyPr wrap="square">
            <a:spAutoFit/>
          </a:bodyPr>
          <a:lstStyle/>
          <a:p>
            <a:pPr algn="ctr">
              <a:spcBef>
                <a:spcPts val="600"/>
              </a:spcBef>
            </a:pPr>
            <a:r>
              <a:rPr lang="it-IT" sz="2400" b="1"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Il Quantum Computing </a:t>
            </a:r>
          </a:p>
          <a:p>
            <a:pPr algn="ctr">
              <a:spcBef>
                <a:spcPts val="600"/>
              </a:spcBef>
            </a:pPr>
            <a:r>
              <a:rPr lang="it-IT" sz="2400" b="1"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a supporto della Trasformazione Digitale Italiana</a:t>
            </a:r>
            <a:endParaRPr lang="it-IT" sz="2400" b="1"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D88C9718-E52A-8B40-3AB8-2DCBA53B3912}"/>
              </a:ext>
            </a:extLst>
          </p:cNvPr>
          <p:cNvSpPr txBox="1"/>
          <p:nvPr/>
        </p:nvSpPr>
        <p:spPr>
          <a:xfrm>
            <a:off x="830875" y="3204391"/>
            <a:ext cx="10710746" cy="1985159"/>
          </a:xfrm>
          <a:prstGeom prst="rect">
            <a:avLst/>
          </a:prstGeom>
          <a:noFill/>
        </p:spPr>
        <p:txBody>
          <a:bodyPr wrap="square">
            <a:spAutoFit/>
          </a:bodyPr>
          <a:lstStyle/>
          <a:p>
            <a:pPr>
              <a:spcBef>
                <a:spcPts val="600"/>
              </a:spcBef>
            </a:pPr>
            <a:r>
              <a:rPr lang="it-IT" sz="1800" b="1"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a cura del Comitato Ricerca, Sviluppo e Innovazione</a:t>
            </a:r>
          </a:p>
          <a:p>
            <a:r>
              <a:rPr lang="it-IT" sz="1800" b="1"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 </a:t>
            </a:r>
            <a:endParaRPr lang="it-IT" sz="3200" b="1"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600"/>
              </a:spcAft>
            </a:pPr>
            <a:r>
              <a:rPr lang="it-IT" sz="1800" b="1"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con la collaborazione del CNR</a:t>
            </a:r>
            <a:endParaRPr lang="it-IT" sz="3200" b="1"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spcBef>
                <a:spcPts val="600"/>
              </a:spcBef>
            </a:pPr>
            <a:r>
              <a:rPr lang="it-IT" b="1" dirty="0">
                <a:solidFill>
                  <a:srgbClr val="2F5496"/>
                </a:solidFill>
                <a:latin typeface="Futura Std Book" panose="020B0502020204020303" pitchFamily="34" charset="0"/>
                <a:cs typeface="Times New Roman" panose="02020603050405020304" pitchFamily="18" charset="0"/>
              </a:rPr>
              <a:t>e i contributi di: </a:t>
            </a:r>
          </a:p>
          <a:p>
            <a:pPr algn="l">
              <a:spcBef>
                <a:spcPts val="600"/>
              </a:spcBef>
            </a:pPr>
            <a:r>
              <a:rPr lang="it-IT" b="1" dirty="0">
                <a:solidFill>
                  <a:srgbClr val="2F5496"/>
                </a:solidFill>
                <a:latin typeface="Futura Std Book" panose="020B0502020204020303" pitchFamily="34" charset="0"/>
                <a:cs typeface="Times New Roman" panose="02020603050405020304" pitchFamily="18" charset="0"/>
              </a:rPr>
              <a:t>EUSTEMA S.p.A., IBM S.p.A., INSIEL S.p.A., ITALTEL S.p.A., KEYLON </a:t>
            </a:r>
            <a:r>
              <a:rPr lang="it-IT" b="1" dirty="0" err="1">
                <a:solidFill>
                  <a:srgbClr val="2F5496"/>
                </a:solidFill>
                <a:latin typeface="Futura Std Book" panose="020B0502020204020303" pitchFamily="34" charset="0"/>
                <a:cs typeface="Times New Roman" panose="02020603050405020304" pitchFamily="18" charset="0"/>
              </a:rPr>
              <a:t>S.r.L.</a:t>
            </a:r>
            <a:r>
              <a:rPr lang="it-IT" b="1" dirty="0">
                <a:solidFill>
                  <a:srgbClr val="2F5496"/>
                </a:solidFill>
                <a:latin typeface="Futura Std Book" panose="020B0502020204020303" pitchFamily="34" charset="0"/>
                <a:cs typeface="Times New Roman" panose="02020603050405020304" pitchFamily="18" charset="0"/>
              </a:rPr>
              <a:t>, LEONARDO S.p.A., LUTECH S.p.A., LUTECH ADVANCED SOLUTIONS S.p.A., TIM S.p.A.</a:t>
            </a:r>
          </a:p>
        </p:txBody>
      </p:sp>
    </p:spTree>
    <p:extLst>
      <p:ext uri="{BB962C8B-B14F-4D97-AF65-F5344CB8AC3E}">
        <p14:creationId xmlns:p14="http://schemas.microsoft.com/office/powerpoint/2010/main" val="1261395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87B29BD0-775A-71B7-CFF5-666E6E111DFD}"/>
              </a:ext>
            </a:extLst>
          </p:cNvPr>
          <p:cNvSpPr txBox="1"/>
          <p:nvPr/>
        </p:nvSpPr>
        <p:spPr>
          <a:xfrm>
            <a:off x="947852" y="1754953"/>
            <a:ext cx="9735015" cy="3970318"/>
          </a:xfrm>
          <a:prstGeom prst="rect">
            <a:avLst/>
          </a:prstGeom>
          <a:noFill/>
        </p:spPr>
        <p:txBody>
          <a:bodyPr wrap="square">
            <a:spAutoFit/>
          </a:bodyPr>
          <a:lstStyle/>
          <a:p>
            <a:pPr marL="285750" indent="-285750">
              <a:buFont typeface="Wingdings" panose="05000000000000000000" pitchFamily="2" charset="2"/>
              <a:buChar char="§"/>
            </a:pPr>
            <a:r>
              <a:rPr lang="it-IT" b="1" dirty="0">
                <a:solidFill>
                  <a:srgbClr val="2F5496"/>
                </a:solidFill>
                <a:latin typeface="Futura Std Book" panose="020B0502020204020303" pitchFamily="34" charset="0"/>
                <a:cs typeface="Times New Roman" panose="02020603050405020304" pitchFamily="18" charset="0"/>
              </a:rPr>
              <a:t>Quadro di riferimento	</a:t>
            </a:r>
          </a:p>
          <a:p>
            <a:endParaRPr lang="it-IT" b="1" dirty="0">
              <a:solidFill>
                <a:srgbClr val="2F5496"/>
              </a:solidFill>
              <a:latin typeface="Futura Std Book" panose="020B0502020204020303" pitchFamily="34" charset="0"/>
              <a:cs typeface="Times New Roman" panose="02020603050405020304" pitchFamily="18" charset="0"/>
            </a:endParaRPr>
          </a:p>
          <a:p>
            <a:pPr marL="285750" indent="-285750">
              <a:buFont typeface="Wingdings" panose="05000000000000000000" pitchFamily="2" charset="2"/>
              <a:buChar char="§"/>
            </a:pPr>
            <a:r>
              <a:rPr lang="it-IT" b="1" dirty="0">
                <a:solidFill>
                  <a:srgbClr val="2F5496"/>
                </a:solidFill>
                <a:latin typeface="Futura Std Book" panose="020B0502020204020303" pitchFamily="34" charset="0"/>
                <a:cs typeface="Times New Roman" panose="02020603050405020304" pitchFamily="18" charset="0"/>
              </a:rPr>
              <a:t>Potenzialità della computazione quantistica</a:t>
            </a:r>
          </a:p>
          <a:p>
            <a:r>
              <a:rPr lang="it-IT" b="1" dirty="0">
                <a:solidFill>
                  <a:srgbClr val="2F5496"/>
                </a:solidFill>
                <a:latin typeface="Futura Std Book" panose="020B0502020204020303" pitchFamily="34" charset="0"/>
                <a:cs typeface="Times New Roman" panose="02020603050405020304" pitchFamily="18" charset="0"/>
              </a:rPr>
              <a:t>	</a:t>
            </a:r>
          </a:p>
          <a:p>
            <a:pPr marL="285750" indent="-285750">
              <a:buFont typeface="Wingdings" panose="05000000000000000000" pitchFamily="2" charset="2"/>
              <a:buChar char="§"/>
            </a:pPr>
            <a:r>
              <a:rPr lang="it-IT" b="1" dirty="0">
                <a:solidFill>
                  <a:srgbClr val="2F5496"/>
                </a:solidFill>
                <a:latin typeface="Futura Std Book" panose="020B0502020204020303" pitchFamily="34" charset="0"/>
                <a:cs typeface="Times New Roman" panose="02020603050405020304" pitchFamily="18" charset="0"/>
              </a:rPr>
              <a:t>Ambiti di applicazione del quantum computing</a:t>
            </a:r>
          </a:p>
          <a:p>
            <a:endParaRPr lang="it-IT" b="1" dirty="0">
              <a:solidFill>
                <a:srgbClr val="2F5496"/>
              </a:solidFill>
              <a:latin typeface="Futura Std Book" panose="020B0502020204020303" pitchFamily="34" charset="0"/>
              <a:cs typeface="Times New Roman" panose="02020603050405020304" pitchFamily="18" charset="0"/>
            </a:endParaRPr>
          </a:p>
          <a:p>
            <a:pPr marL="285750" indent="-285750">
              <a:buFont typeface="Wingdings" panose="05000000000000000000" pitchFamily="2" charset="2"/>
              <a:buChar char="§"/>
            </a:pPr>
            <a:r>
              <a:rPr lang="it-IT" b="1" dirty="0">
                <a:solidFill>
                  <a:srgbClr val="2F5496"/>
                </a:solidFill>
                <a:latin typeface="Futura Std Book" panose="020B0502020204020303" pitchFamily="34" charset="0"/>
                <a:cs typeface="Times New Roman" panose="02020603050405020304" pitchFamily="18" charset="0"/>
              </a:rPr>
              <a:t>Quale strategia adottare	</a:t>
            </a:r>
          </a:p>
          <a:p>
            <a:endParaRPr lang="it-IT" b="1" dirty="0">
              <a:solidFill>
                <a:srgbClr val="2F5496"/>
              </a:solidFill>
              <a:latin typeface="Futura Std Book" panose="020B0502020204020303" pitchFamily="34" charset="0"/>
              <a:cs typeface="Times New Roman" panose="02020603050405020304" pitchFamily="18" charset="0"/>
            </a:endParaRPr>
          </a:p>
          <a:p>
            <a:pPr marL="285750" indent="-285750">
              <a:buFont typeface="Wingdings" panose="05000000000000000000" pitchFamily="2" charset="2"/>
              <a:buChar char="§"/>
            </a:pPr>
            <a:r>
              <a:rPr lang="it-IT" b="1" dirty="0">
                <a:solidFill>
                  <a:srgbClr val="2F5496"/>
                </a:solidFill>
                <a:latin typeface="Futura Std Book" panose="020B0502020204020303" pitchFamily="34" charset="0"/>
                <a:cs typeface="Times New Roman" panose="02020603050405020304" pitchFamily="18" charset="0"/>
              </a:rPr>
              <a:t>Use </a:t>
            </a:r>
            <a:r>
              <a:rPr lang="it-IT" b="1" dirty="0" err="1">
                <a:solidFill>
                  <a:srgbClr val="2F5496"/>
                </a:solidFill>
                <a:latin typeface="Futura Std Book" panose="020B0502020204020303" pitchFamily="34" charset="0"/>
                <a:cs typeface="Times New Roman" panose="02020603050405020304" pitchFamily="18" charset="0"/>
              </a:rPr>
              <a:t>cases</a:t>
            </a:r>
            <a:r>
              <a:rPr lang="it-IT" b="1" dirty="0">
                <a:solidFill>
                  <a:srgbClr val="2F5496"/>
                </a:solidFill>
                <a:latin typeface="Futura Std Book" panose="020B0502020204020303" pitchFamily="34" charset="0"/>
                <a:cs typeface="Times New Roman" panose="02020603050405020304" pitchFamily="18" charset="0"/>
              </a:rPr>
              <a:t> e Best practices	</a:t>
            </a:r>
          </a:p>
          <a:p>
            <a:endParaRPr lang="it-IT" b="1" dirty="0">
              <a:solidFill>
                <a:srgbClr val="2F5496"/>
              </a:solidFill>
              <a:latin typeface="Futura Std Book" panose="020B0502020204020303" pitchFamily="34" charset="0"/>
              <a:cs typeface="Times New Roman" panose="02020603050405020304" pitchFamily="18" charset="0"/>
            </a:endParaRPr>
          </a:p>
          <a:p>
            <a:pPr marL="285750" indent="-285750">
              <a:buFont typeface="Wingdings" panose="05000000000000000000" pitchFamily="2" charset="2"/>
              <a:buChar char="§"/>
            </a:pPr>
            <a:r>
              <a:rPr lang="it-IT" b="1" dirty="0">
                <a:solidFill>
                  <a:srgbClr val="2F5496"/>
                </a:solidFill>
                <a:latin typeface="Futura Std Book" panose="020B0502020204020303" pitchFamily="34" charset="0"/>
                <a:cs typeface="Times New Roman" panose="02020603050405020304" pitchFamily="18" charset="0"/>
              </a:rPr>
              <a:t>Lo sviluppo delle competenze </a:t>
            </a:r>
          </a:p>
          <a:p>
            <a:r>
              <a:rPr lang="it-IT" b="1" dirty="0">
                <a:solidFill>
                  <a:srgbClr val="2F5496"/>
                </a:solidFill>
                <a:latin typeface="Futura Std Book" panose="020B0502020204020303" pitchFamily="34" charset="0"/>
                <a:cs typeface="Times New Roman" panose="02020603050405020304" pitchFamily="18" charset="0"/>
              </a:rPr>
              <a:t>e le proposte di policy per l’adozione della computazione quantistica in Italia</a:t>
            </a:r>
          </a:p>
          <a:p>
            <a:endParaRPr lang="it-IT" b="1" dirty="0">
              <a:solidFill>
                <a:srgbClr val="2F5496"/>
              </a:solidFill>
              <a:latin typeface="Futura Std Book" panose="020B0502020204020303" pitchFamily="34" charset="0"/>
              <a:cs typeface="Times New Roman" panose="02020603050405020304" pitchFamily="18" charset="0"/>
            </a:endParaRPr>
          </a:p>
          <a:p>
            <a:pPr marL="285750" indent="-285750">
              <a:buFont typeface="Wingdings" panose="05000000000000000000" pitchFamily="2" charset="2"/>
              <a:buChar char="§"/>
            </a:pPr>
            <a:r>
              <a:rPr lang="it-IT" b="1" dirty="0">
                <a:solidFill>
                  <a:srgbClr val="2F5496"/>
                </a:solidFill>
                <a:latin typeface="Futura Std Book" panose="020B0502020204020303" pitchFamily="34" charset="0"/>
                <a:cs typeface="Times New Roman" panose="02020603050405020304" pitchFamily="18" charset="0"/>
              </a:rPr>
              <a:t>Conclusioni</a:t>
            </a:r>
            <a:r>
              <a:rPr lang="it-IT" dirty="0"/>
              <a:t>	</a:t>
            </a:r>
          </a:p>
        </p:txBody>
      </p:sp>
      <p:sp>
        <p:nvSpPr>
          <p:cNvPr id="8" name="CasellaDiTesto 7">
            <a:extLst>
              <a:ext uri="{FF2B5EF4-FFF2-40B4-BE49-F238E27FC236}">
                <a16:creationId xmlns:a16="http://schemas.microsoft.com/office/drawing/2014/main" id="{7D4088C7-8129-BC0C-9CB0-4A83FC0AD528}"/>
              </a:ext>
            </a:extLst>
          </p:cNvPr>
          <p:cNvSpPr txBox="1"/>
          <p:nvPr/>
        </p:nvSpPr>
        <p:spPr>
          <a:xfrm>
            <a:off x="479501" y="972313"/>
            <a:ext cx="11835161" cy="387286"/>
          </a:xfrm>
          <a:prstGeom prst="rect">
            <a:avLst/>
          </a:prstGeom>
          <a:noFill/>
        </p:spPr>
        <p:txBody>
          <a:bodyPr wrap="square">
            <a:spAutoFit/>
          </a:bodyPr>
          <a:lstStyle/>
          <a:p>
            <a:pPr lvl="0">
              <a:lnSpc>
                <a:spcPct val="115000"/>
              </a:lnSpc>
              <a:spcBef>
                <a:spcPts val="600"/>
              </a:spcBef>
              <a:spcAft>
                <a:spcPts val="600"/>
              </a:spcAft>
            </a:pPr>
            <a:r>
              <a:rPr lang="it-IT" sz="1800" b="1" cap="small" dirty="0" err="1">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overview</a:t>
            </a:r>
            <a:endParaRPr lang="it-IT" sz="1800" b="1" cap="small"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6594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e2image49634416">
            <a:extLst>
              <a:ext uri="{FF2B5EF4-FFF2-40B4-BE49-F238E27FC236}">
                <a16:creationId xmlns:a16="http://schemas.microsoft.com/office/drawing/2014/main" id="{6242B325-D7F4-52F2-D7C6-CECB0FCD25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8111" y="1427550"/>
            <a:ext cx="8402884" cy="3854900"/>
          </a:xfrm>
          <a:prstGeom prst="rect">
            <a:avLst/>
          </a:prstGeom>
          <a:noFill/>
          <a:ln>
            <a:noFill/>
          </a:ln>
        </p:spPr>
      </p:pic>
      <p:sp>
        <p:nvSpPr>
          <p:cNvPr id="3" name="Rettangolo 2">
            <a:extLst>
              <a:ext uri="{FF2B5EF4-FFF2-40B4-BE49-F238E27FC236}">
                <a16:creationId xmlns:a16="http://schemas.microsoft.com/office/drawing/2014/main" id="{C356B557-787D-F177-0EA3-0EE05D46E94E}"/>
              </a:ext>
            </a:extLst>
          </p:cNvPr>
          <p:cNvSpPr/>
          <p:nvPr/>
        </p:nvSpPr>
        <p:spPr>
          <a:xfrm>
            <a:off x="6484883" y="3699641"/>
            <a:ext cx="262758" cy="189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6C582EF3-B2C9-383D-E9DC-E08BB442E877}"/>
              </a:ext>
            </a:extLst>
          </p:cNvPr>
          <p:cNvSpPr txBox="1"/>
          <p:nvPr/>
        </p:nvSpPr>
        <p:spPr>
          <a:xfrm>
            <a:off x="546409" y="1016918"/>
            <a:ext cx="11835161" cy="387286"/>
          </a:xfrm>
          <a:prstGeom prst="rect">
            <a:avLst/>
          </a:prstGeom>
          <a:noFill/>
        </p:spPr>
        <p:txBody>
          <a:bodyPr wrap="square">
            <a:spAutoFit/>
          </a:bodyPr>
          <a:lstStyle/>
          <a:p>
            <a:pPr lvl="0">
              <a:lnSpc>
                <a:spcPct val="115000"/>
              </a:lnSpc>
              <a:spcBef>
                <a:spcPts val="600"/>
              </a:spcBef>
              <a:spcAft>
                <a:spcPts val="600"/>
              </a:spcAft>
            </a:pPr>
            <a:r>
              <a:rPr lang="it-IT" sz="1800" b="1" cap="small"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Quadro di riferimento</a:t>
            </a:r>
          </a:p>
        </p:txBody>
      </p:sp>
      <p:sp>
        <p:nvSpPr>
          <p:cNvPr id="6" name="CasellaDiTesto 5">
            <a:extLst>
              <a:ext uri="{FF2B5EF4-FFF2-40B4-BE49-F238E27FC236}">
                <a16:creationId xmlns:a16="http://schemas.microsoft.com/office/drawing/2014/main" id="{F197F852-F29D-B802-066D-F981FF01452D}"/>
              </a:ext>
            </a:extLst>
          </p:cNvPr>
          <p:cNvSpPr txBox="1"/>
          <p:nvPr/>
        </p:nvSpPr>
        <p:spPr>
          <a:xfrm>
            <a:off x="289035" y="1727877"/>
            <a:ext cx="3252951" cy="3847207"/>
          </a:xfrm>
          <a:prstGeom prst="rect">
            <a:avLst/>
          </a:prstGeom>
          <a:noFill/>
        </p:spPr>
        <p:txBody>
          <a:bodyPr wrap="square">
            <a:spAutoFit/>
          </a:bodyPr>
          <a:lstStyle/>
          <a:p>
            <a:pPr algn="just">
              <a:spcBef>
                <a:spcPts val="600"/>
              </a:spcBef>
              <a:spcAft>
                <a:spcPts val="600"/>
              </a:spcAft>
            </a:pPr>
            <a:r>
              <a:rPr lang="it-IT" i="1" dirty="0">
                <a:latin typeface="Futura Std Book" panose="020B0502020204020303" pitchFamily="34" charset="0"/>
                <a:cs typeface="Times New Roman" panose="02020603050405020304" pitchFamily="18" charset="0"/>
              </a:rPr>
              <a:t>Boston Consulting Group stima che l'informatica quantistica possa creare un mercato di valore superiore ai 500 miliardi di dollari a maturità tecnologica.</a:t>
            </a:r>
          </a:p>
          <a:p>
            <a:pPr algn="just">
              <a:spcBef>
                <a:spcPts val="600"/>
              </a:spcBef>
              <a:spcAft>
                <a:spcPts val="600"/>
              </a:spcAft>
            </a:pPr>
            <a:r>
              <a:rPr lang="it-IT" i="1" dirty="0">
                <a:latin typeface="Futura Std Book" panose="020B0502020204020303" pitchFamily="34" charset="0"/>
                <a:cs typeface="Times New Roman" panose="02020603050405020304" pitchFamily="18" charset="0"/>
              </a:rPr>
              <a:t>Il grafico mostra le aree in cui il calcolo quantistico può dare un vantaggio computazionale. I valori di mercato sono stimati come massimo e minimo per ciascuna categoria. </a:t>
            </a:r>
          </a:p>
        </p:txBody>
      </p:sp>
      <p:sp>
        <p:nvSpPr>
          <p:cNvPr id="5" name="CasellaDiTesto 4">
            <a:extLst>
              <a:ext uri="{FF2B5EF4-FFF2-40B4-BE49-F238E27FC236}">
                <a16:creationId xmlns:a16="http://schemas.microsoft.com/office/drawing/2014/main" id="{89F46530-F893-412F-CE2D-70976C7E98BD}"/>
              </a:ext>
            </a:extLst>
          </p:cNvPr>
          <p:cNvSpPr txBox="1"/>
          <p:nvPr/>
        </p:nvSpPr>
        <p:spPr>
          <a:xfrm>
            <a:off x="356549" y="5533305"/>
            <a:ext cx="3117921" cy="307777"/>
          </a:xfrm>
          <a:prstGeom prst="rect">
            <a:avLst/>
          </a:prstGeom>
          <a:noFill/>
        </p:spPr>
        <p:txBody>
          <a:bodyPr wrap="square" rtlCol="0">
            <a:spAutoFit/>
          </a:bodyPr>
          <a:lstStyle/>
          <a:p>
            <a:r>
              <a:rPr lang="it-IT" sz="1400" dirty="0">
                <a:latin typeface="Futura Std Book" panose="020B0502020204020303" pitchFamily="34" charset="0"/>
                <a:cs typeface="Times New Roman" panose="02020603050405020304" pitchFamily="18" charset="0"/>
              </a:rPr>
              <a:t>Fonte The Boston Consulting Group</a:t>
            </a:r>
            <a:endParaRPr lang="it-IT" sz="1400" dirty="0"/>
          </a:p>
        </p:txBody>
      </p:sp>
    </p:spTree>
    <p:extLst>
      <p:ext uri="{BB962C8B-B14F-4D97-AF65-F5344CB8AC3E}">
        <p14:creationId xmlns:p14="http://schemas.microsoft.com/office/powerpoint/2010/main" val="2227579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A056A743-5E81-86A2-BA91-E5BB4F40420F}"/>
              </a:ext>
            </a:extLst>
          </p:cNvPr>
          <p:cNvPicPr>
            <a:picLocks noChangeAspect="1"/>
          </p:cNvPicPr>
          <p:nvPr/>
        </p:nvPicPr>
        <p:blipFill rotWithShape="1">
          <a:blip r:embed="rId2"/>
          <a:srcRect t="12731"/>
          <a:stretch/>
        </p:blipFill>
        <p:spPr>
          <a:xfrm>
            <a:off x="1279821" y="1276330"/>
            <a:ext cx="9658862" cy="4434057"/>
          </a:xfrm>
          <a:prstGeom prst="rect">
            <a:avLst/>
          </a:prstGeom>
        </p:spPr>
      </p:pic>
      <p:sp>
        <p:nvSpPr>
          <p:cNvPr id="3" name="CasellaDiTesto 2">
            <a:extLst>
              <a:ext uri="{FF2B5EF4-FFF2-40B4-BE49-F238E27FC236}">
                <a16:creationId xmlns:a16="http://schemas.microsoft.com/office/drawing/2014/main" id="{418E3B8D-1E4A-B9B0-7BC5-968FF271230B}"/>
              </a:ext>
            </a:extLst>
          </p:cNvPr>
          <p:cNvSpPr txBox="1"/>
          <p:nvPr/>
        </p:nvSpPr>
        <p:spPr>
          <a:xfrm>
            <a:off x="3196844" y="757506"/>
            <a:ext cx="11835161" cy="390107"/>
          </a:xfrm>
          <a:prstGeom prst="rect">
            <a:avLst/>
          </a:prstGeom>
          <a:noFill/>
        </p:spPr>
        <p:txBody>
          <a:bodyPr wrap="square">
            <a:spAutoFit/>
          </a:bodyPr>
          <a:lstStyle/>
          <a:p>
            <a:pPr lvl="0">
              <a:lnSpc>
                <a:spcPct val="115000"/>
              </a:lnSpc>
              <a:spcBef>
                <a:spcPts val="600"/>
              </a:spcBef>
              <a:spcAft>
                <a:spcPts val="600"/>
              </a:spcAft>
            </a:pPr>
            <a:r>
              <a:rPr lang="it-IT" sz="1800" b="1" cap="small"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Ambiti di applicazione del quantum computing</a:t>
            </a:r>
          </a:p>
        </p:txBody>
      </p:sp>
      <p:sp>
        <p:nvSpPr>
          <p:cNvPr id="4" name="CasellaDiTesto 3">
            <a:extLst>
              <a:ext uri="{FF2B5EF4-FFF2-40B4-BE49-F238E27FC236}">
                <a16:creationId xmlns:a16="http://schemas.microsoft.com/office/drawing/2014/main" id="{BA142906-CB21-6690-EA92-51E483CA07BD}"/>
              </a:ext>
            </a:extLst>
          </p:cNvPr>
          <p:cNvSpPr txBox="1"/>
          <p:nvPr/>
        </p:nvSpPr>
        <p:spPr>
          <a:xfrm>
            <a:off x="197522" y="5581670"/>
            <a:ext cx="3117921" cy="307777"/>
          </a:xfrm>
          <a:prstGeom prst="rect">
            <a:avLst/>
          </a:prstGeom>
          <a:noFill/>
        </p:spPr>
        <p:txBody>
          <a:bodyPr wrap="square" rtlCol="0">
            <a:spAutoFit/>
          </a:bodyPr>
          <a:lstStyle/>
          <a:p>
            <a:r>
              <a:rPr lang="it-IT" sz="1400" dirty="0">
                <a:latin typeface="Futura Std Book" panose="020B0502020204020303" pitchFamily="34" charset="0"/>
                <a:cs typeface="Times New Roman" panose="02020603050405020304" pitchFamily="18" charset="0"/>
              </a:rPr>
              <a:t>Fonte Ibm</a:t>
            </a:r>
            <a:endParaRPr lang="it-IT" sz="1400" dirty="0"/>
          </a:p>
        </p:txBody>
      </p:sp>
    </p:spTree>
    <p:extLst>
      <p:ext uri="{BB962C8B-B14F-4D97-AF65-F5344CB8AC3E}">
        <p14:creationId xmlns:p14="http://schemas.microsoft.com/office/powerpoint/2010/main" val="3162090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CD04829-FBE9-A023-90F4-2F13650ED7CF}"/>
              </a:ext>
            </a:extLst>
          </p:cNvPr>
          <p:cNvSpPr txBox="1"/>
          <p:nvPr/>
        </p:nvSpPr>
        <p:spPr>
          <a:xfrm>
            <a:off x="546409" y="1016918"/>
            <a:ext cx="11835161" cy="387286"/>
          </a:xfrm>
          <a:prstGeom prst="rect">
            <a:avLst/>
          </a:prstGeom>
          <a:noFill/>
        </p:spPr>
        <p:txBody>
          <a:bodyPr wrap="square">
            <a:spAutoFit/>
          </a:bodyPr>
          <a:lstStyle/>
          <a:p>
            <a:pPr lvl="0">
              <a:lnSpc>
                <a:spcPct val="115000"/>
              </a:lnSpc>
              <a:spcBef>
                <a:spcPts val="600"/>
              </a:spcBef>
              <a:spcAft>
                <a:spcPts val="600"/>
              </a:spcAft>
            </a:pPr>
            <a:r>
              <a:rPr lang="it-IT" sz="1800" b="1" cap="small"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Le sfide della computazione quantistica</a:t>
            </a:r>
          </a:p>
        </p:txBody>
      </p:sp>
      <p:sp>
        <p:nvSpPr>
          <p:cNvPr id="3" name="CasellaDiTesto 2">
            <a:extLst>
              <a:ext uri="{FF2B5EF4-FFF2-40B4-BE49-F238E27FC236}">
                <a16:creationId xmlns:a16="http://schemas.microsoft.com/office/drawing/2014/main" id="{B3AD6844-3419-77E4-CFAC-CF7E1CEAE0AB}"/>
              </a:ext>
            </a:extLst>
          </p:cNvPr>
          <p:cNvSpPr txBox="1"/>
          <p:nvPr/>
        </p:nvSpPr>
        <p:spPr>
          <a:xfrm>
            <a:off x="546409" y="1997574"/>
            <a:ext cx="10865006" cy="3416320"/>
          </a:xfrm>
          <a:prstGeom prst="rect">
            <a:avLst/>
          </a:prstGeom>
          <a:noFill/>
        </p:spPr>
        <p:txBody>
          <a:bodyPr wrap="square">
            <a:spAutoFit/>
          </a:bodyPr>
          <a:lstStyle/>
          <a:p>
            <a:pPr marL="285750" indent="-285750">
              <a:buFont typeface="Arial" panose="020B0604020202020204" pitchFamily="34" charset="0"/>
              <a:buChar char="•"/>
            </a:pPr>
            <a:r>
              <a:rPr lang="it-IT" i="1" dirty="0">
                <a:latin typeface="Futura Std Book" panose="020B0502020204020303" pitchFamily="34" charset="0"/>
                <a:cs typeface="Times New Roman" panose="02020603050405020304" pitchFamily="18" charset="0"/>
              </a:rPr>
              <a:t>La prima sfida che sta alla base della costruzione dei processori quantistici è la realizzazione dei </a:t>
            </a:r>
            <a:r>
              <a:rPr lang="it-IT" i="1" dirty="0" err="1">
                <a:latin typeface="Futura Std Book" panose="020B0502020204020303" pitchFamily="34" charset="0"/>
                <a:cs typeface="Times New Roman" panose="02020603050405020304" pitchFamily="18" charset="0"/>
              </a:rPr>
              <a:t>qubit</a:t>
            </a:r>
            <a:endParaRPr lang="it-IT" i="1" dirty="0">
              <a:latin typeface="Futura Std Book" panose="020B0502020204020303" pitchFamily="34" charset="0"/>
              <a:cs typeface="Times New Roman" panose="02020603050405020304" pitchFamily="18" charset="0"/>
            </a:endParaRPr>
          </a:p>
          <a:p>
            <a:pPr marL="285750" indent="-285750">
              <a:buFont typeface="Arial" panose="020B0604020202020204" pitchFamily="34" charset="0"/>
              <a:buChar char="•"/>
            </a:pPr>
            <a:endParaRPr lang="it-IT" i="1" dirty="0">
              <a:latin typeface="Futura Std Book" panose="020B0502020204020303" pitchFamily="34" charset="0"/>
              <a:cs typeface="Times New Roman" panose="02020603050405020304" pitchFamily="18" charset="0"/>
            </a:endParaRPr>
          </a:p>
          <a:p>
            <a:pPr marL="285750" indent="-285750">
              <a:buFont typeface="Arial" panose="020B0604020202020204" pitchFamily="34" charset="0"/>
              <a:buChar char="•"/>
            </a:pPr>
            <a:endParaRPr lang="it-IT" i="1" dirty="0">
              <a:latin typeface="Futura Std Book" panose="020B0502020204020303" pitchFamily="34" charset="0"/>
              <a:cs typeface="Times New Roman" panose="02020603050405020304" pitchFamily="18" charset="0"/>
            </a:endParaRPr>
          </a:p>
          <a:p>
            <a:pPr marL="285750" indent="-285750">
              <a:buFont typeface="Arial" panose="020B0604020202020204" pitchFamily="34" charset="0"/>
              <a:buChar char="•"/>
            </a:pPr>
            <a:r>
              <a:rPr lang="it-IT" i="1" dirty="0">
                <a:latin typeface="Futura Std Book" panose="020B0502020204020303" pitchFamily="34" charset="0"/>
                <a:cs typeface="Times New Roman" panose="02020603050405020304" pitchFamily="18" charset="0"/>
              </a:rPr>
              <a:t>Il secondo ambito di studi su qui stanno lavorando i ricercatori sono i linguaggi di programmazione</a:t>
            </a:r>
          </a:p>
          <a:p>
            <a:pPr marL="285750" indent="-285750">
              <a:buFont typeface="Arial" panose="020B0604020202020204" pitchFamily="34" charset="0"/>
              <a:buChar char="•"/>
            </a:pPr>
            <a:endParaRPr lang="it-IT" i="1" dirty="0">
              <a:latin typeface="Futura Std Book" panose="020B0502020204020303" pitchFamily="34" charset="0"/>
              <a:cs typeface="Times New Roman" panose="02020603050405020304" pitchFamily="18" charset="0"/>
            </a:endParaRPr>
          </a:p>
          <a:p>
            <a:pPr marL="285750" indent="-285750">
              <a:buFont typeface="Arial" panose="020B0604020202020204" pitchFamily="34" charset="0"/>
              <a:buChar char="•"/>
            </a:pPr>
            <a:endParaRPr lang="it-IT" i="1" dirty="0">
              <a:latin typeface="Futura Std Book" panose="020B0502020204020303" pitchFamily="34" charset="0"/>
              <a:cs typeface="Times New Roman" panose="02020603050405020304" pitchFamily="18" charset="0"/>
            </a:endParaRPr>
          </a:p>
          <a:p>
            <a:pPr marL="285750" indent="-285750">
              <a:buFont typeface="Arial" panose="020B0604020202020204" pitchFamily="34" charset="0"/>
              <a:buChar char="•"/>
            </a:pPr>
            <a:r>
              <a:rPr lang="it-IT" i="1" dirty="0">
                <a:latin typeface="Futura Std Book" panose="020B0502020204020303" pitchFamily="34" charset="0"/>
                <a:cs typeface="Times New Roman" panose="02020603050405020304" pitchFamily="18" charset="0"/>
              </a:rPr>
              <a:t>L’ultima sfida riguarda le aziende e i ricercatori che vorranno usare questi processori per le loro applicazioni di business e le loro attività̀ scientifiche</a:t>
            </a:r>
          </a:p>
          <a:p>
            <a:pPr marL="285750" indent="-285750">
              <a:buFont typeface="Arial" panose="020B0604020202020204" pitchFamily="34" charset="0"/>
              <a:buChar char="•"/>
            </a:pPr>
            <a:endParaRPr lang="it-IT" i="1" dirty="0">
              <a:latin typeface="Futura Std Book" panose="020B0502020204020303" pitchFamily="34" charset="0"/>
              <a:cs typeface="Times New Roman" panose="02020603050405020304" pitchFamily="18" charset="0"/>
            </a:endParaRPr>
          </a:p>
          <a:p>
            <a:pPr marL="285750" indent="-285750">
              <a:buFont typeface="Arial" panose="020B0604020202020204" pitchFamily="34" charset="0"/>
              <a:buChar char="•"/>
            </a:pPr>
            <a:endParaRPr lang="it-IT" i="1" dirty="0">
              <a:latin typeface="Futura Std Book" panose="020B0502020204020303" pitchFamily="34" charset="0"/>
              <a:cs typeface="Times New Roman" panose="02020603050405020304" pitchFamily="18" charset="0"/>
            </a:endParaRPr>
          </a:p>
        </p:txBody>
      </p:sp>
    </p:spTree>
    <p:extLst>
      <p:ext uri="{BB962C8B-B14F-4D97-AF65-F5344CB8AC3E}">
        <p14:creationId xmlns:p14="http://schemas.microsoft.com/office/powerpoint/2010/main" val="838420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252A9B-2882-8F2A-F129-00B7FD4F9A2A}"/>
              </a:ext>
            </a:extLst>
          </p:cNvPr>
          <p:cNvSpPr txBox="1"/>
          <p:nvPr/>
        </p:nvSpPr>
        <p:spPr>
          <a:xfrm>
            <a:off x="340112" y="1061523"/>
            <a:ext cx="11346366" cy="387286"/>
          </a:xfrm>
          <a:prstGeom prst="rect">
            <a:avLst/>
          </a:prstGeom>
          <a:noFill/>
        </p:spPr>
        <p:txBody>
          <a:bodyPr wrap="square">
            <a:spAutoFit/>
          </a:bodyPr>
          <a:lstStyle/>
          <a:p>
            <a:pPr lvl="0">
              <a:lnSpc>
                <a:spcPct val="115000"/>
              </a:lnSpc>
              <a:spcBef>
                <a:spcPts val="600"/>
              </a:spcBef>
              <a:spcAft>
                <a:spcPts val="600"/>
              </a:spcAft>
            </a:pPr>
            <a:r>
              <a:rPr lang="it-IT" b="1" cap="small" dirty="0">
                <a:solidFill>
                  <a:srgbClr val="2F5496"/>
                </a:solidFill>
                <a:latin typeface="Futura Std Book" panose="020B0502020204020303" pitchFamily="34" charset="0"/>
                <a:ea typeface="Times New Roman" panose="02020603050405020304" pitchFamily="18" charset="0"/>
                <a:cs typeface="Times New Roman" panose="02020603050405020304" pitchFamily="18" charset="0"/>
              </a:rPr>
              <a:t>Conclusioni 1/2 </a:t>
            </a:r>
            <a:endParaRPr lang="it-IT" sz="1800" b="1" cap="small"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endParaRPr>
          </a:p>
        </p:txBody>
      </p:sp>
      <p:sp>
        <p:nvSpPr>
          <p:cNvPr id="4" name="CasellaDiTesto 3">
            <a:extLst>
              <a:ext uri="{FF2B5EF4-FFF2-40B4-BE49-F238E27FC236}">
                <a16:creationId xmlns:a16="http://schemas.microsoft.com/office/drawing/2014/main" id="{9346965B-0D22-8D0F-7A4D-02779CCAFCBC}"/>
              </a:ext>
            </a:extLst>
          </p:cNvPr>
          <p:cNvSpPr txBox="1"/>
          <p:nvPr/>
        </p:nvSpPr>
        <p:spPr>
          <a:xfrm>
            <a:off x="426534" y="1526777"/>
            <a:ext cx="11338932" cy="4308872"/>
          </a:xfrm>
          <a:prstGeom prst="rect">
            <a:avLst/>
          </a:prstGeom>
          <a:noFill/>
        </p:spPr>
        <p:txBody>
          <a:bodyPr wrap="square">
            <a:spAutoFit/>
          </a:bodyPr>
          <a:lstStyle/>
          <a:p>
            <a:pPr marL="285750" indent="-285750" algn="just">
              <a:spcBef>
                <a:spcPts val="600"/>
              </a:spcBef>
              <a:spcAft>
                <a:spcPts val="600"/>
              </a:spcAft>
              <a:buFont typeface="Wingdings" panose="05000000000000000000" pitchFamily="2" charset="2"/>
              <a:buChar char="§"/>
            </a:pPr>
            <a:r>
              <a:rPr lang="it-IT" dirty="0">
                <a:latin typeface="Futura Std Book" panose="020B0502020204020303" pitchFamily="34" charset="0"/>
                <a:ea typeface="Calibri" panose="020F0502020204030204" pitchFamily="34" charset="0"/>
                <a:cs typeface="Times New Roman" panose="02020603050405020304" pitchFamily="18" charset="0"/>
              </a:rPr>
              <a:t>A</a:t>
            </a:r>
            <a:r>
              <a:rPr lang="it-IT" sz="1800" dirty="0">
                <a:effectLst/>
                <a:latin typeface="Futura Std Book" panose="020B0502020204020303" pitchFamily="34" charset="0"/>
                <a:ea typeface="Calibri" panose="020F0502020204030204" pitchFamily="34" charset="0"/>
                <a:cs typeface="Times New Roman" panose="02020603050405020304" pitchFamily="18" charset="0"/>
              </a:rPr>
              <a:t>ffinché la computazione quantistica diventi nel breve periodo uno strumento efficace per la risoluzione di problemi complessi sia in ambito scientifico che industriale, non si può prescindere dal pianificare e realizzare iniziative di sistema volte alla formazione ed allo sviluppo di nuove competenze in questo settore. </a:t>
            </a:r>
            <a:endParaRPr lang="it-IT" sz="1800" dirty="0">
              <a:effectLst/>
              <a:latin typeface="Futura Std Book" panose="020B0502020204020303" pitchFamily="34" charset="0"/>
              <a:ea typeface="Times New Roman" panose="02020603050405020304" pitchFamily="18" charset="0"/>
              <a:cs typeface="Times New Roman" panose="02020603050405020304" pitchFamily="18" charset="0"/>
            </a:endParaRPr>
          </a:p>
          <a:p>
            <a:pPr marL="285750" indent="-285750" algn="just">
              <a:spcBef>
                <a:spcPts val="600"/>
              </a:spcBef>
              <a:spcAft>
                <a:spcPts val="600"/>
              </a:spcAft>
              <a:buFont typeface="Wingdings" panose="05000000000000000000" pitchFamily="2" charset="2"/>
              <a:buChar char="§"/>
            </a:pPr>
            <a:r>
              <a:rPr lang="it-IT" dirty="0">
                <a:latin typeface="Futura Std Book" panose="020B0502020204020303" pitchFamily="34" charset="0"/>
                <a:ea typeface="Calibri" panose="020F0502020204030204" pitchFamily="34" charset="0"/>
                <a:cs typeface="Times New Roman" panose="02020603050405020304" pitchFamily="18" charset="0"/>
              </a:rPr>
              <a:t>La scommessa sullo sviluppo di un ecosistema pubblico-privato – che veda il coinvolgimento non solo degli attori che sviluppano tecnologie ma anche dei grandi utenti professionali nazionali e del mondo bancario - dovrà̀ essere quel valore aggiunto in grado di garantire, “by design”, una ricaduta reale sul sistema Paese che consentirà̀ di poter competere ad armi pari con tutti gli attori presenti nello scenario internazionale. </a:t>
            </a:r>
          </a:p>
          <a:p>
            <a:pPr marL="285750" indent="-285750" algn="just">
              <a:spcBef>
                <a:spcPts val="600"/>
              </a:spcBef>
              <a:spcAft>
                <a:spcPts val="600"/>
              </a:spcAft>
              <a:buFont typeface="Wingdings" panose="05000000000000000000" pitchFamily="2" charset="2"/>
              <a:buChar char="§"/>
            </a:pPr>
            <a:r>
              <a:rPr lang="it-IT" sz="1800" dirty="0">
                <a:effectLst/>
                <a:latin typeface="Futura Std Book" panose="020B0502020204020303" pitchFamily="34" charset="0"/>
                <a:ea typeface="Calibri" panose="020F0502020204030204" pitchFamily="34" charset="0"/>
                <a:cs typeface="Times New Roman" panose="02020603050405020304" pitchFamily="18" charset="0"/>
              </a:rPr>
              <a:t>E’ questo il momento per creare partnership e collaborazioni tra grandi player tecnologici, le autorità nazionali e le più importanti realtà industriali.</a:t>
            </a:r>
            <a:endParaRPr lang="it-IT" sz="1800" dirty="0">
              <a:effectLst/>
              <a:latin typeface="Futura Std Book" panose="020B0502020204020303" pitchFamily="34" charset="0"/>
              <a:ea typeface="Times New Roman" panose="02020603050405020304" pitchFamily="18" charset="0"/>
              <a:cs typeface="Times New Roman" panose="02020603050405020304" pitchFamily="18" charset="0"/>
            </a:endParaRPr>
          </a:p>
          <a:p>
            <a:pPr algn="just">
              <a:spcBef>
                <a:spcPts val="600"/>
              </a:spcBef>
              <a:spcAft>
                <a:spcPts val="600"/>
              </a:spcAft>
            </a:pPr>
            <a:endParaRPr lang="it-IT" dirty="0">
              <a:latin typeface="Futura Std Book" panose="020B0502020204020303" pitchFamily="34" charset="0"/>
              <a:ea typeface="Calibri" panose="020F0502020204030204" pitchFamily="34" charset="0"/>
              <a:cs typeface="Times New Roman" panose="02020603050405020304" pitchFamily="18" charset="0"/>
            </a:endParaRPr>
          </a:p>
          <a:p>
            <a:pPr algn="just">
              <a:spcBef>
                <a:spcPts val="600"/>
              </a:spcBef>
              <a:spcAft>
                <a:spcPts val="600"/>
              </a:spcAft>
            </a:pPr>
            <a:endParaRPr lang="it-IT" dirty="0">
              <a:latin typeface="Futura Std Book" panose="020B05020202040203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262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252A9B-2882-8F2A-F129-00B7FD4F9A2A}"/>
              </a:ext>
            </a:extLst>
          </p:cNvPr>
          <p:cNvSpPr txBox="1"/>
          <p:nvPr/>
        </p:nvSpPr>
        <p:spPr>
          <a:xfrm>
            <a:off x="340112" y="1061523"/>
            <a:ext cx="11346366" cy="387286"/>
          </a:xfrm>
          <a:prstGeom prst="rect">
            <a:avLst/>
          </a:prstGeom>
          <a:noFill/>
        </p:spPr>
        <p:txBody>
          <a:bodyPr wrap="square">
            <a:spAutoFit/>
          </a:bodyPr>
          <a:lstStyle/>
          <a:p>
            <a:pPr lvl="0">
              <a:lnSpc>
                <a:spcPct val="115000"/>
              </a:lnSpc>
              <a:spcBef>
                <a:spcPts val="600"/>
              </a:spcBef>
              <a:spcAft>
                <a:spcPts val="600"/>
              </a:spcAft>
            </a:pPr>
            <a:r>
              <a:rPr lang="it-IT" b="1" cap="small" dirty="0">
                <a:solidFill>
                  <a:srgbClr val="2F5496"/>
                </a:solidFill>
                <a:latin typeface="Futura Std Book" panose="020B0502020204020303" pitchFamily="34" charset="0"/>
                <a:ea typeface="Times New Roman" panose="02020603050405020304" pitchFamily="18" charset="0"/>
                <a:cs typeface="Times New Roman" panose="02020603050405020304" pitchFamily="18" charset="0"/>
              </a:rPr>
              <a:t>Conclusioni 2/2 </a:t>
            </a:r>
            <a:endParaRPr lang="it-IT" sz="1800" b="1" cap="small"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endParaRPr>
          </a:p>
        </p:txBody>
      </p:sp>
      <p:sp>
        <p:nvSpPr>
          <p:cNvPr id="4" name="CasellaDiTesto 3">
            <a:extLst>
              <a:ext uri="{FF2B5EF4-FFF2-40B4-BE49-F238E27FC236}">
                <a16:creationId xmlns:a16="http://schemas.microsoft.com/office/drawing/2014/main" id="{9346965B-0D22-8D0F-7A4D-02779CCAFCBC}"/>
              </a:ext>
            </a:extLst>
          </p:cNvPr>
          <p:cNvSpPr txBox="1"/>
          <p:nvPr/>
        </p:nvSpPr>
        <p:spPr>
          <a:xfrm>
            <a:off x="426534" y="1526777"/>
            <a:ext cx="11338932" cy="4801314"/>
          </a:xfrm>
          <a:prstGeom prst="rect">
            <a:avLst/>
          </a:prstGeom>
          <a:noFill/>
        </p:spPr>
        <p:txBody>
          <a:bodyPr wrap="square">
            <a:spAutoFit/>
          </a:bodyPr>
          <a:lstStyle/>
          <a:p>
            <a:pPr algn="just">
              <a:spcBef>
                <a:spcPts val="600"/>
              </a:spcBef>
              <a:spcAft>
                <a:spcPts val="600"/>
              </a:spcAft>
            </a:pPr>
            <a:r>
              <a:rPr lang="it-IT" dirty="0">
                <a:latin typeface="Futura Std Book" panose="020B0502020204020303" pitchFamily="34" charset="0"/>
                <a:ea typeface="Calibri" panose="020F0502020204030204" pitchFamily="34" charset="0"/>
                <a:cs typeface="Times New Roman" panose="02020603050405020304" pitchFamily="18" charset="0"/>
              </a:rPr>
              <a:t>L'ecosistema quantistico si forma attraverso le strette interazioni cicliche tra quattro componenti essenziali: </a:t>
            </a:r>
          </a:p>
          <a:p>
            <a:pPr lvl="1" algn="just">
              <a:spcBef>
                <a:spcPts val="600"/>
              </a:spcBef>
              <a:spcAft>
                <a:spcPts val="600"/>
              </a:spcAft>
            </a:pPr>
            <a:r>
              <a:rPr lang="it-IT" dirty="0">
                <a:latin typeface="Futura Std Book" panose="020B0502020204020303" pitchFamily="34" charset="0"/>
                <a:ea typeface="Calibri" panose="020F0502020204030204" pitchFamily="34" charset="0"/>
                <a:cs typeface="Times New Roman" panose="02020603050405020304" pitchFamily="18" charset="0"/>
              </a:rPr>
              <a:t>(1) RICERCA e SVILUPPO </a:t>
            </a:r>
          </a:p>
          <a:p>
            <a:pPr lvl="1" algn="just">
              <a:spcBef>
                <a:spcPts val="600"/>
              </a:spcBef>
              <a:spcAft>
                <a:spcPts val="600"/>
              </a:spcAft>
            </a:pPr>
            <a:r>
              <a:rPr lang="it-IT" dirty="0">
                <a:latin typeface="Futura Std Book" panose="020B0502020204020303" pitchFamily="34" charset="0"/>
                <a:ea typeface="Calibri" panose="020F0502020204030204" pitchFamily="34" charset="0"/>
                <a:cs typeface="Times New Roman" panose="02020603050405020304" pitchFamily="18" charset="0"/>
              </a:rPr>
              <a:t>(2) FORMAZIONE PROFESSIONALE </a:t>
            </a:r>
          </a:p>
          <a:p>
            <a:pPr lvl="1" algn="just">
              <a:spcBef>
                <a:spcPts val="600"/>
              </a:spcBef>
              <a:spcAft>
                <a:spcPts val="600"/>
              </a:spcAft>
            </a:pPr>
            <a:r>
              <a:rPr lang="it-IT" dirty="0">
                <a:latin typeface="Futura Std Book" panose="020B0502020204020303" pitchFamily="34" charset="0"/>
                <a:ea typeface="Calibri" panose="020F0502020204030204" pitchFamily="34" charset="0"/>
                <a:cs typeface="Times New Roman" panose="02020603050405020304" pitchFamily="18" charset="0"/>
              </a:rPr>
              <a:t>(3) SETTORI INDUSTRIALI il cui coinvolgimento </a:t>
            </a:r>
            <a:r>
              <a:rPr lang="it-IT" dirty="0" err="1">
                <a:latin typeface="Futura Std Book" panose="020B0502020204020303" pitchFamily="34" charset="0"/>
                <a:ea typeface="Calibri" panose="020F0502020204030204" pitchFamily="34" charset="0"/>
                <a:cs typeface="Times New Roman" panose="02020603050405020304" pitchFamily="18" charset="0"/>
              </a:rPr>
              <a:t>puo</a:t>
            </a:r>
            <a:r>
              <a:rPr lang="it-IT" dirty="0">
                <a:latin typeface="Futura Std Book" panose="020B0502020204020303" pitchFamily="34" charset="0"/>
                <a:ea typeface="Calibri" panose="020F0502020204030204" pitchFamily="34" charset="0"/>
                <a:cs typeface="Times New Roman" panose="02020603050405020304" pitchFamily="18" charset="0"/>
              </a:rPr>
              <a:t>̀ essere suddiviso in tre direttrici: </a:t>
            </a:r>
          </a:p>
          <a:p>
            <a:pPr marL="1200150" lvl="2" indent="-285750" algn="just">
              <a:spcBef>
                <a:spcPts val="600"/>
              </a:spcBef>
              <a:spcAft>
                <a:spcPts val="600"/>
              </a:spcAft>
              <a:buFont typeface="Wingdings" panose="05000000000000000000" pitchFamily="2" charset="2"/>
              <a:buChar char="§"/>
            </a:pPr>
            <a:r>
              <a:rPr lang="it-IT" dirty="0">
                <a:latin typeface="Futura Std Book" panose="020B0502020204020303" pitchFamily="34" charset="0"/>
                <a:ea typeface="Calibri" panose="020F0502020204030204" pitchFamily="34" charset="0"/>
                <a:cs typeface="Times New Roman" panose="02020603050405020304" pitchFamily="18" charset="0"/>
              </a:rPr>
              <a:t>industrie che si impegnano a utilizzare l'informatica quantistica per migliorare i loro prodotti</a:t>
            </a:r>
          </a:p>
          <a:p>
            <a:pPr marL="1200150" lvl="2" indent="-285750" algn="just">
              <a:spcBef>
                <a:spcPts val="600"/>
              </a:spcBef>
              <a:spcAft>
                <a:spcPts val="600"/>
              </a:spcAft>
              <a:buFont typeface="Wingdings" panose="05000000000000000000" pitchFamily="2" charset="2"/>
              <a:buChar char="§"/>
            </a:pPr>
            <a:r>
              <a:rPr lang="it-IT" dirty="0">
                <a:latin typeface="Futura Std Book" panose="020B0502020204020303" pitchFamily="34" charset="0"/>
                <a:ea typeface="Calibri" panose="020F0502020204030204" pitchFamily="34" charset="0"/>
                <a:cs typeface="Times New Roman" panose="02020603050405020304" pitchFamily="18" charset="0"/>
              </a:rPr>
              <a:t>industrie che vogliono contribuire alla costruzione dei sistemi</a:t>
            </a:r>
          </a:p>
          <a:p>
            <a:pPr marL="1200150" lvl="2" indent="-285750" algn="just">
              <a:spcBef>
                <a:spcPts val="600"/>
              </a:spcBef>
              <a:spcAft>
                <a:spcPts val="600"/>
              </a:spcAft>
              <a:buFont typeface="Wingdings" panose="05000000000000000000" pitchFamily="2" charset="2"/>
              <a:buChar char="§"/>
            </a:pPr>
            <a:r>
              <a:rPr lang="it-IT" dirty="0">
                <a:latin typeface="Futura Std Book" panose="020B0502020204020303" pitchFamily="34" charset="0"/>
                <a:ea typeface="Calibri" panose="020F0502020204030204" pitchFamily="34" charset="0"/>
                <a:cs typeface="Times New Roman" panose="02020603050405020304" pitchFamily="18" charset="0"/>
              </a:rPr>
              <a:t>industrie che possono contribuire a costruire il futuro digitale che sarà̀ un insieme di dati, informatica e comunicazione sia classici che quantistici</a:t>
            </a:r>
          </a:p>
          <a:p>
            <a:pPr lvl="1" algn="just">
              <a:spcBef>
                <a:spcPts val="600"/>
              </a:spcBef>
              <a:spcAft>
                <a:spcPts val="600"/>
              </a:spcAft>
            </a:pPr>
            <a:r>
              <a:rPr lang="it-IT" dirty="0">
                <a:latin typeface="Futura Std Book" panose="020B0502020204020303" pitchFamily="34" charset="0"/>
                <a:ea typeface="Calibri" panose="020F0502020204030204" pitchFamily="34" charset="0"/>
                <a:cs typeface="Times New Roman" panose="02020603050405020304" pitchFamily="18" charset="0"/>
              </a:rPr>
              <a:t>(4) SERVIZI E INFRASTRUTTURE QUANTISTICHE </a:t>
            </a:r>
          </a:p>
          <a:p>
            <a:pPr algn="just">
              <a:spcBef>
                <a:spcPts val="600"/>
              </a:spcBef>
              <a:spcAft>
                <a:spcPts val="600"/>
              </a:spcAft>
            </a:pPr>
            <a:r>
              <a:rPr lang="it-IT" dirty="0">
                <a:latin typeface="Futura Std Book" panose="020B0502020204020303" pitchFamily="34" charset="0"/>
                <a:ea typeface="Calibri" panose="020F0502020204030204" pitchFamily="34" charset="0"/>
                <a:cs typeface="Times New Roman" panose="02020603050405020304" pitchFamily="18" charset="0"/>
              </a:rPr>
              <a:t>Ogni componente rafforza le altre, quindi il coordinamento nel loro sviluppo è importante per un ecosistema di successo. </a:t>
            </a:r>
          </a:p>
          <a:p>
            <a:pPr marL="285750" indent="-285750" algn="just">
              <a:spcBef>
                <a:spcPts val="600"/>
              </a:spcBef>
              <a:spcAft>
                <a:spcPts val="600"/>
              </a:spcAft>
              <a:buFont typeface="Wingdings" panose="05000000000000000000" pitchFamily="2" charset="2"/>
              <a:buChar char="§"/>
            </a:pPr>
            <a:endParaRPr lang="it-IT" dirty="0">
              <a:latin typeface="Futura Std Book" panose="020B05020202040203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8248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93B9A24-E056-F5E9-BB10-D5B8C45B0306}"/>
              </a:ext>
            </a:extLst>
          </p:cNvPr>
          <p:cNvSpPr txBox="1"/>
          <p:nvPr/>
        </p:nvSpPr>
        <p:spPr>
          <a:xfrm>
            <a:off x="347674" y="2814982"/>
            <a:ext cx="12589727" cy="3139321"/>
          </a:xfrm>
          <a:prstGeom prst="rect">
            <a:avLst/>
          </a:prstGeom>
          <a:noFill/>
        </p:spPr>
        <p:txBody>
          <a:bodyPr wrap="square">
            <a:spAutoFit/>
          </a:bodyPr>
          <a:lstStyle/>
          <a:p>
            <a:pPr>
              <a:spcBef>
                <a:spcPts val="600"/>
              </a:spcBef>
            </a:pPr>
            <a:r>
              <a:rPr lang="it-IT" sz="2400" b="1"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rPr>
              <a:t>Grazie</a:t>
            </a:r>
          </a:p>
          <a:p>
            <a:pPr>
              <a:spcBef>
                <a:spcPts val="600"/>
              </a:spcBef>
            </a:pPr>
            <a:endParaRPr lang="it-IT" sz="2400" b="1" dirty="0">
              <a:solidFill>
                <a:srgbClr val="2F5496"/>
              </a:solidFill>
              <a:latin typeface="Futura Std Book" panose="020B0502020204020303" pitchFamily="34" charset="0"/>
              <a:ea typeface="Times New Roman" panose="02020603050405020304" pitchFamily="18" charset="0"/>
              <a:cs typeface="Times New Roman" panose="02020603050405020304" pitchFamily="18" charset="0"/>
            </a:endParaRPr>
          </a:p>
          <a:p>
            <a:pPr>
              <a:spcBef>
                <a:spcPts val="600"/>
              </a:spcBef>
            </a:pPr>
            <a:endParaRPr lang="it-IT" sz="2400" b="1" dirty="0">
              <a:solidFill>
                <a:srgbClr val="2F5496"/>
              </a:solidFill>
              <a:effectLst/>
              <a:latin typeface="Futura Std Book" panose="020B0502020204020303" pitchFamily="34" charset="0"/>
              <a:ea typeface="Times New Roman" panose="02020603050405020304" pitchFamily="18" charset="0"/>
              <a:cs typeface="Times New Roman" panose="02020603050405020304" pitchFamily="18" charset="0"/>
            </a:endParaRPr>
          </a:p>
          <a:p>
            <a:pPr>
              <a:lnSpc>
                <a:spcPct val="150000"/>
              </a:lnSpc>
              <a:spcBef>
                <a:spcPts val="600"/>
              </a:spcBef>
            </a:pPr>
            <a:r>
              <a:rPr lang="it-IT" dirty="0">
                <a:latin typeface="Futura Std Book" panose="020B0502020204020303" pitchFamily="34" charset="0"/>
                <a:cs typeface="Times New Roman" panose="02020603050405020304" pitchFamily="18" charset="0"/>
              </a:rPr>
              <a:t>Federico Mattei</a:t>
            </a:r>
          </a:p>
          <a:p>
            <a:pPr>
              <a:lnSpc>
                <a:spcPct val="150000"/>
              </a:lnSpc>
              <a:spcBef>
                <a:spcPts val="600"/>
              </a:spcBef>
            </a:pPr>
            <a:r>
              <a:rPr lang="it-IT" dirty="0">
                <a:latin typeface="Futura Std Book" panose="020B0502020204020303" pitchFamily="34" charset="0"/>
                <a:cs typeface="Times New Roman" panose="02020603050405020304" pitchFamily="18" charset="0"/>
              </a:rPr>
              <a:t>       </a:t>
            </a:r>
            <a:r>
              <a:rPr lang="it-IT" sz="1600" dirty="0">
                <a:latin typeface="Futura Std Book" panose="020B0502020204020303" pitchFamily="34" charset="0"/>
                <a:cs typeface="Times New Roman" panose="02020603050405020304" pitchFamily="18" charset="0"/>
              </a:rPr>
              <a:t>@fedma79</a:t>
            </a:r>
          </a:p>
          <a:p>
            <a:pPr>
              <a:lnSpc>
                <a:spcPct val="150000"/>
              </a:lnSpc>
              <a:spcBef>
                <a:spcPts val="600"/>
              </a:spcBef>
            </a:pPr>
            <a:r>
              <a:rPr lang="it-IT" sz="1600" dirty="0">
                <a:latin typeface="Futura Std Book" panose="020B0502020204020303" pitchFamily="34" charset="0"/>
                <a:cs typeface="Times New Roman" panose="02020603050405020304" pitchFamily="18" charset="0"/>
              </a:rPr>
              <a:t>        </a:t>
            </a:r>
            <a:r>
              <a:rPr lang="it-IT" sz="1600" dirty="0" err="1">
                <a:latin typeface="Futura Std Book" panose="020B0502020204020303" pitchFamily="34" charset="0"/>
                <a:cs typeface="Times New Roman" panose="02020603050405020304" pitchFamily="18" charset="0"/>
              </a:rPr>
              <a:t>linkedin.com</a:t>
            </a:r>
            <a:r>
              <a:rPr lang="it-IT" sz="1600" dirty="0">
                <a:latin typeface="Futura Std Book" panose="020B0502020204020303" pitchFamily="34" charset="0"/>
                <a:cs typeface="Times New Roman" panose="02020603050405020304" pitchFamily="18" charset="0"/>
              </a:rPr>
              <a:t>/in/</a:t>
            </a:r>
            <a:r>
              <a:rPr lang="it-IT" sz="1600" dirty="0" err="1">
                <a:latin typeface="Futura Std Book" panose="020B0502020204020303" pitchFamily="34" charset="0"/>
                <a:cs typeface="Times New Roman" panose="02020603050405020304" pitchFamily="18" charset="0"/>
              </a:rPr>
              <a:t>federicomattei</a:t>
            </a:r>
            <a:endParaRPr lang="it-IT" dirty="0">
              <a:latin typeface="Futura Std Book" panose="020B0502020204020303" pitchFamily="34" charset="0"/>
              <a:cs typeface="Times New Roman" panose="02020603050405020304" pitchFamily="18" charset="0"/>
            </a:endParaRPr>
          </a:p>
          <a:p>
            <a:pPr>
              <a:spcBef>
                <a:spcPts val="600"/>
              </a:spcBef>
            </a:pPr>
            <a:endParaRPr lang="it-IT" dirty="0">
              <a:latin typeface="Futura Std Book" panose="020B0502020204020303" pitchFamily="34" charset="0"/>
              <a:cs typeface="Times New Roman" panose="02020603050405020304" pitchFamily="18" charset="0"/>
            </a:endParaRPr>
          </a:p>
        </p:txBody>
      </p:sp>
      <p:pic>
        <p:nvPicPr>
          <p:cNvPr id="1026" name="Picture 2" descr="Twitter - Wikipedia">
            <a:extLst>
              <a:ext uri="{FF2B5EF4-FFF2-40B4-BE49-F238E27FC236}">
                <a16:creationId xmlns:a16="http://schemas.microsoft.com/office/drawing/2014/main" id="{7376EFE0-10FF-D764-E975-70CC0CE3F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776" y="4799570"/>
            <a:ext cx="285562" cy="2351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nkedin - Free social media icons">
            <a:extLst>
              <a:ext uri="{FF2B5EF4-FFF2-40B4-BE49-F238E27FC236}">
                <a16:creationId xmlns:a16="http://schemas.microsoft.com/office/drawing/2014/main" id="{9FEDCAA0-4194-830B-5DE0-0DDF87EFAE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776" y="5208959"/>
            <a:ext cx="285562" cy="285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47819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Ritaglio</Template>
  <TotalTime>679</TotalTime>
  <Words>553</Words>
  <Application>Microsoft Office PowerPoint</Application>
  <PresentationFormat>Widescreen</PresentationFormat>
  <Paragraphs>59</Paragraphs>
  <Slides>9</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9</vt:i4>
      </vt:variant>
    </vt:vector>
  </HeadingPairs>
  <TitlesOfParts>
    <vt:vector size="16" baseType="lpstr">
      <vt:lpstr>Arial</vt:lpstr>
      <vt:lpstr>Calibri</vt:lpstr>
      <vt:lpstr>Calibri Light</vt:lpstr>
      <vt:lpstr>Futura Std Book</vt:lpstr>
      <vt:lpstr>TwitterChirp</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Matteo Malaraggia</dc:creator>
  <cp:lastModifiedBy>Stefania Follador</cp:lastModifiedBy>
  <cp:revision>20</cp:revision>
  <dcterms:created xsi:type="dcterms:W3CDTF">2022-05-27T09:36:21Z</dcterms:created>
  <dcterms:modified xsi:type="dcterms:W3CDTF">2023-05-03T10:36:18Z</dcterms:modified>
</cp:coreProperties>
</file>