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60949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609492" algn="l" defTabSz="60949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1218987" algn="l" defTabSz="60949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828480" algn="l" defTabSz="60949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2437973" algn="l" defTabSz="60949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3047467" algn="l" defTabSz="60949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3656960" algn="l" defTabSz="60949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4266453" algn="l" defTabSz="60949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4875946" algn="l" defTabSz="60949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218987" latinLnBrk="0">
      <a:defRPr sz="1600">
        <a:latin typeface="+mn-lt"/>
        <a:ea typeface="+mn-ea"/>
        <a:cs typeface="+mn-cs"/>
        <a:sym typeface="Calibri"/>
      </a:defRPr>
    </a:lvl1pPr>
    <a:lvl2pPr indent="228600" defTabSz="1218987" latinLnBrk="0">
      <a:defRPr sz="1600">
        <a:latin typeface="+mn-lt"/>
        <a:ea typeface="+mn-ea"/>
        <a:cs typeface="+mn-cs"/>
        <a:sym typeface="Calibri"/>
      </a:defRPr>
    </a:lvl2pPr>
    <a:lvl3pPr indent="457200" defTabSz="1218987" latinLnBrk="0">
      <a:defRPr sz="1600">
        <a:latin typeface="+mn-lt"/>
        <a:ea typeface="+mn-ea"/>
        <a:cs typeface="+mn-cs"/>
        <a:sym typeface="Calibri"/>
      </a:defRPr>
    </a:lvl3pPr>
    <a:lvl4pPr indent="685800" defTabSz="1218987" latinLnBrk="0">
      <a:defRPr sz="1600">
        <a:latin typeface="+mn-lt"/>
        <a:ea typeface="+mn-ea"/>
        <a:cs typeface="+mn-cs"/>
        <a:sym typeface="Calibri"/>
      </a:defRPr>
    </a:lvl4pPr>
    <a:lvl5pPr indent="914400" defTabSz="1218987" latinLnBrk="0">
      <a:defRPr sz="1600">
        <a:latin typeface="+mn-lt"/>
        <a:ea typeface="+mn-ea"/>
        <a:cs typeface="+mn-cs"/>
        <a:sym typeface="Calibri"/>
      </a:defRPr>
    </a:lvl5pPr>
    <a:lvl6pPr indent="1143000" defTabSz="1218987" latinLnBrk="0">
      <a:defRPr sz="1600">
        <a:latin typeface="+mn-lt"/>
        <a:ea typeface="+mn-ea"/>
        <a:cs typeface="+mn-cs"/>
        <a:sym typeface="Calibri"/>
      </a:defRPr>
    </a:lvl6pPr>
    <a:lvl7pPr indent="1371600" defTabSz="1218987" latinLnBrk="0">
      <a:defRPr sz="1600">
        <a:latin typeface="+mn-lt"/>
        <a:ea typeface="+mn-ea"/>
        <a:cs typeface="+mn-cs"/>
        <a:sym typeface="Calibri"/>
      </a:defRPr>
    </a:lvl7pPr>
    <a:lvl8pPr indent="1600200" defTabSz="1218987" latinLnBrk="0">
      <a:defRPr sz="1600">
        <a:latin typeface="+mn-lt"/>
        <a:ea typeface="+mn-ea"/>
        <a:cs typeface="+mn-cs"/>
        <a:sym typeface="Calibri"/>
      </a:defRPr>
    </a:lvl8pPr>
    <a:lvl9pPr indent="1828800" defTabSz="1218987" latinLnBrk="0">
      <a:defRPr sz="16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Copertina 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6"/>
          <p:cNvSpPr/>
          <p:nvPr/>
        </p:nvSpPr>
        <p:spPr>
          <a:xfrm>
            <a:off x="12455818" y="0"/>
            <a:ext cx="365031" cy="365125"/>
          </a:xfrm>
          <a:prstGeom prst="rect">
            <a:avLst/>
          </a:prstGeom>
          <a:solidFill>
            <a:srgbClr val="25306D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21" name="Rettangolo 7"/>
          <p:cNvSpPr/>
          <p:nvPr/>
        </p:nvSpPr>
        <p:spPr>
          <a:xfrm>
            <a:off x="12455818" y="476703"/>
            <a:ext cx="365031" cy="365126"/>
          </a:xfrm>
          <a:prstGeom prst="rect">
            <a:avLst/>
          </a:prstGeom>
          <a:solidFill>
            <a:srgbClr val="1F6DB1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22" name="Rettangolo 8"/>
          <p:cNvSpPr/>
          <p:nvPr/>
        </p:nvSpPr>
        <p:spPr>
          <a:xfrm>
            <a:off x="12455818" y="946056"/>
            <a:ext cx="365031" cy="365126"/>
          </a:xfrm>
          <a:prstGeom prst="rect">
            <a:avLst/>
          </a:prstGeom>
          <a:solidFill>
            <a:srgbClr val="0098D3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23" name="Rettangolo 9"/>
          <p:cNvSpPr/>
          <p:nvPr/>
        </p:nvSpPr>
        <p:spPr>
          <a:xfrm>
            <a:off x="12455818" y="1612435"/>
            <a:ext cx="365031" cy="365126"/>
          </a:xfrm>
          <a:prstGeom prst="rect">
            <a:avLst/>
          </a:prstGeom>
          <a:solidFill>
            <a:srgbClr val="006269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24" name="Rettangolo 10"/>
          <p:cNvSpPr/>
          <p:nvPr/>
        </p:nvSpPr>
        <p:spPr>
          <a:xfrm>
            <a:off x="12455818" y="2551420"/>
            <a:ext cx="365031" cy="365126"/>
          </a:xfrm>
          <a:prstGeom prst="rect">
            <a:avLst/>
          </a:prstGeom>
          <a:solidFill>
            <a:srgbClr val="00AB84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25" name="Rettangolo 11"/>
          <p:cNvSpPr/>
          <p:nvPr/>
        </p:nvSpPr>
        <p:spPr>
          <a:xfrm>
            <a:off x="12455818" y="2081788"/>
            <a:ext cx="365031" cy="365126"/>
          </a:xfrm>
          <a:prstGeom prst="rect">
            <a:avLst/>
          </a:prstGeom>
          <a:solidFill>
            <a:srgbClr val="00A499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26" name="Rettangolo 12"/>
          <p:cNvSpPr/>
          <p:nvPr/>
        </p:nvSpPr>
        <p:spPr>
          <a:xfrm>
            <a:off x="12455818" y="3573626"/>
            <a:ext cx="365031" cy="365126"/>
          </a:xfrm>
          <a:prstGeom prst="rect">
            <a:avLst/>
          </a:prstGeom>
          <a:solidFill>
            <a:srgbClr val="A4A6A4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pic>
        <p:nvPicPr>
          <p:cNvPr id="27" name="Immagine 4" descr="Immagin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" y="0"/>
            <a:ext cx="1218882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Body Level One…"/>
          <p:cNvSpPr txBox="1"/>
          <p:nvPr>
            <p:ph type="body" sz="quarter" idx="1" hasCustomPrompt="1"/>
          </p:nvPr>
        </p:nvSpPr>
        <p:spPr>
          <a:xfrm>
            <a:off x="2630218" y="1447419"/>
            <a:ext cx="5879799" cy="523036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300"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  <a:lvl2pPr marL="0" indent="609448">
              <a:buSzTx/>
              <a:buFontTx/>
              <a:buNone/>
              <a:defRPr sz="2300"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2pPr>
            <a:lvl3pPr marL="0" indent="1218894">
              <a:buSzTx/>
              <a:buFontTx/>
              <a:buNone/>
              <a:defRPr sz="2300"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3pPr>
            <a:lvl4pPr marL="0" indent="1828343">
              <a:buSzTx/>
              <a:buFontTx/>
              <a:buNone/>
              <a:defRPr sz="2300"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4pPr>
            <a:lvl5pPr marL="0" indent="2437789">
              <a:buSzTx/>
              <a:buFontTx/>
              <a:buNone/>
              <a:defRPr sz="2300"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5pPr>
          </a:lstStyle>
          <a:p>
            <a:pPr/>
            <a:r>
              <a:t>Sottotitolo presentazione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9" name="Segnaposto testo 3"/>
          <p:cNvSpPr/>
          <p:nvPr>
            <p:ph type="body" sz="quarter" idx="21" hasCustomPrompt="1"/>
          </p:nvPr>
        </p:nvSpPr>
        <p:spPr>
          <a:xfrm>
            <a:off x="2630330" y="859919"/>
            <a:ext cx="5879687" cy="523036"/>
          </a:xfrm>
          <a:prstGeom prst="rect">
            <a:avLst/>
          </a:prstGeom>
        </p:spPr>
        <p:txBody>
          <a:bodyPr/>
          <a:lstStyle>
            <a:lvl1pPr marL="0" indent="0" defTabSz="859320">
              <a:spcBef>
                <a:spcPts val="900"/>
              </a:spcBef>
              <a:buSzTx/>
              <a:buFontTx/>
              <a:buNone/>
              <a:defRPr b="1" sz="2820"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Titolo Presentazione</a:t>
            </a:r>
          </a:p>
        </p:txBody>
      </p:sp>
      <p:sp>
        <p:nvSpPr>
          <p:cNvPr id="3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ianco_Titolo sottotit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tangolo 6"/>
          <p:cNvSpPr/>
          <p:nvPr/>
        </p:nvSpPr>
        <p:spPr>
          <a:xfrm>
            <a:off x="12455818" y="0"/>
            <a:ext cx="365031" cy="365125"/>
          </a:xfrm>
          <a:prstGeom prst="rect">
            <a:avLst/>
          </a:prstGeom>
          <a:solidFill>
            <a:srgbClr val="25306D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38" name="Rettangolo 7"/>
          <p:cNvSpPr/>
          <p:nvPr/>
        </p:nvSpPr>
        <p:spPr>
          <a:xfrm>
            <a:off x="12455818" y="476703"/>
            <a:ext cx="365031" cy="365126"/>
          </a:xfrm>
          <a:prstGeom prst="rect">
            <a:avLst/>
          </a:prstGeom>
          <a:solidFill>
            <a:srgbClr val="1F6DB1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39" name="Rettangolo 8"/>
          <p:cNvSpPr/>
          <p:nvPr/>
        </p:nvSpPr>
        <p:spPr>
          <a:xfrm>
            <a:off x="12455818" y="946056"/>
            <a:ext cx="365031" cy="365126"/>
          </a:xfrm>
          <a:prstGeom prst="rect">
            <a:avLst/>
          </a:prstGeom>
          <a:solidFill>
            <a:srgbClr val="0098D3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40" name="Rettangolo 9"/>
          <p:cNvSpPr/>
          <p:nvPr/>
        </p:nvSpPr>
        <p:spPr>
          <a:xfrm>
            <a:off x="12455818" y="1612435"/>
            <a:ext cx="365031" cy="365126"/>
          </a:xfrm>
          <a:prstGeom prst="rect">
            <a:avLst/>
          </a:prstGeom>
          <a:solidFill>
            <a:srgbClr val="006269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41" name="Rettangolo 10"/>
          <p:cNvSpPr/>
          <p:nvPr/>
        </p:nvSpPr>
        <p:spPr>
          <a:xfrm>
            <a:off x="12455818" y="2551420"/>
            <a:ext cx="365031" cy="365126"/>
          </a:xfrm>
          <a:prstGeom prst="rect">
            <a:avLst/>
          </a:prstGeom>
          <a:solidFill>
            <a:srgbClr val="00AB84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42" name="Rettangolo 11"/>
          <p:cNvSpPr/>
          <p:nvPr/>
        </p:nvSpPr>
        <p:spPr>
          <a:xfrm>
            <a:off x="12455818" y="2081788"/>
            <a:ext cx="365031" cy="365126"/>
          </a:xfrm>
          <a:prstGeom prst="rect">
            <a:avLst/>
          </a:prstGeom>
          <a:solidFill>
            <a:srgbClr val="00A499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43" name="Rettangolo 12"/>
          <p:cNvSpPr/>
          <p:nvPr/>
        </p:nvSpPr>
        <p:spPr>
          <a:xfrm>
            <a:off x="12455818" y="3573626"/>
            <a:ext cx="365031" cy="365126"/>
          </a:xfrm>
          <a:prstGeom prst="rect">
            <a:avLst/>
          </a:prstGeom>
          <a:solidFill>
            <a:srgbClr val="A4A6A4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pic>
        <p:nvPicPr>
          <p:cNvPr id="44" name="Immagine 2" descr="Immagin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" y="0"/>
            <a:ext cx="1218701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Body Level One…"/>
          <p:cNvSpPr txBox="1"/>
          <p:nvPr>
            <p:ph type="body" idx="1" hasCustomPrompt="1"/>
          </p:nvPr>
        </p:nvSpPr>
        <p:spPr>
          <a:xfrm>
            <a:off x="1295062" y="1739900"/>
            <a:ext cx="9122380" cy="3791547"/>
          </a:xfrm>
          <a:prstGeom prst="rect">
            <a:avLst/>
          </a:prstGeom>
        </p:spPr>
        <p:txBody>
          <a:bodyPr/>
          <a:lstStyle>
            <a:lvl1pPr marL="239940" indent="-239940" algn="just">
              <a:lnSpc>
                <a:spcPct val="100000"/>
              </a:lnSpc>
              <a:spcBef>
                <a:spcPts val="400"/>
              </a:spcBef>
              <a:buSzPct val="150000"/>
              <a:defRPr sz="20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  <a:lvl2pPr marL="505051" indent="-225721" algn="just">
              <a:lnSpc>
                <a:spcPct val="100000"/>
              </a:lnSpc>
              <a:spcBef>
                <a:spcPts val="400"/>
              </a:spcBef>
              <a:defRPr sz="20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2pPr>
            <a:lvl3pPr marL="1183045" indent="-268874" algn="just">
              <a:lnSpc>
                <a:spcPct val="100000"/>
              </a:lnSpc>
              <a:spcBef>
                <a:spcPts val="400"/>
              </a:spcBef>
              <a:defRPr sz="20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3pPr>
            <a:lvl4pPr marL="1640131" indent="-268874" algn="just">
              <a:lnSpc>
                <a:spcPct val="100000"/>
              </a:lnSpc>
              <a:spcBef>
                <a:spcPts val="400"/>
              </a:spcBef>
              <a:defRPr sz="20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4pPr>
            <a:lvl5pPr marL="2082279" indent="-253936" algn="just">
              <a:lnSpc>
                <a:spcPct val="100000"/>
              </a:lnSpc>
              <a:spcBef>
                <a:spcPts val="400"/>
              </a:spcBef>
              <a:defRPr sz="20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5pPr>
          </a:lstStyle>
          <a:p>
            <a:pPr/>
            <a:r>
              <a:t>Primo livello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6" name="Titolo slide"/>
          <p:cNvSpPr txBox="1"/>
          <p:nvPr>
            <p:ph type="title" hasCustomPrompt="1"/>
          </p:nvPr>
        </p:nvSpPr>
        <p:spPr>
          <a:xfrm>
            <a:off x="1295063" y="194959"/>
            <a:ext cx="9122382" cy="625576"/>
          </a:xfrm>
          <a:prstGeom prst="rect">
            <a:avLst/>
          </a:prstGeom>
        </p:spPr>
        <p:txBody>
          <a:bodyPr/>
          <a:lstStyle>
            <a:lvl1pPr>
              <a:defRPr b="1" sz="32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Titolo slide</a:t>
            </a:r>
          </a:p>
        </p:txBody>
      </p:sp>
      <p:sp>
        <p:nvSpPr>
          <p:cNvPr id="47" name="Segnaposto testo 13"/>
          <p:cNvSpPr/>
          <p:nvPr>
            <p:ph type="body" sz="quarter" idx="21" hasCustomPrompt="1"/>
          </p:nvPr>
        </p:nvSpPr>
        <p:spPr>
          <a:xfrm>
            <a:off x="1307756" y="827679"/>
            <a:ext cx="9122383" cy="498876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Sottotitolo</a:t>
            </a:r>
          </a:p>
        </p:txBody>
      </p:sp>
      <p:sp>
        <p:nvSpPr>
          <p:cNvPr id="48" name="Segnaposto testo 4"/>
          <p:cNvSpPr/>
          <p:nvPr>
            <p:ph type="body" sz="quarter" idx="22" hasCustomPrompt="1"/>
          </p:nvPr>
        </p:nvSpPr>
        <p:spPr>
          <a:xfrm>
            <a:off x="8138579" y="5613394"/>
            <a:ext cx="3914815" cy="339726"/>
          </a:xfrm>
          <a:prstGeom prst="rect">
            <a:avLst/>
          </a:prstGeom>
        </p:spPr>
        <p:txBody>
          <a:bodyPr/>
          <a:lstStyle>
            <a:lvl1pPr marL="0" indent="0" algn="r">
              <a:buSzTx/>
              <a:buFontTx/>
              <a:buNone/>
              <a:defRPr sz="1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Titolo documento - data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xfrm>
            <a:off x="11077187" y="6404294"/>
            <a:ext cx="273656" cy="2692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ianco_Titolo sototit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ttangolo 6"/>
          <p:cNvSpPr/>
          <p:nvPr/>
        </p:nvSpPr>
        <p:spPr>
          <a:xfrm>
            <a:off x="12455818" y="0"/>
            <a:ext cx="365031" cy="365125"/>
          </a:xfrm>
          <a:prstGeom prst="rect">
            <a:avLst/>
          </a:prstGeom>
          <a:solidFill>
            <a:srgbClr val="25306D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57" name="Rettangolo 7"/>
          <p:cNvSpPr/>
          <p:nvPr/>
        </p:nvSpPr>
        <p:spPr>
          <a:xfrm>
            <a:off x="12455818" y="476703"/>
            <a:ext cx="365031" cy="365126"/>
          </a:xfrm>
          <a:prstGeom prst="rect">
            <a:avLst/>
          </a:prstGeom>
          <a:solidFill>
            <a:srgbClr val="1F6DB1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58" name="Rettangolo 8"/>
          <p:cNvSpPr/>
          <p:nvPr/>
        </p:nvSpPr>
        <p:spPr>
          <a:xfrm>
            <a:off x="12455818" y="946056"/>
            <a:ext cx="365031" cy="365126"/>
          </a:xfrm>
          <a:prstGeom prst="rect">
            <a:avLst/>
          </a:prstGeom>
          <a:solidFill>
            <a:srgbClr val="0098D3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59" name="Rettangolo 9"/>
          <p:cNvSpPr/>
          <p:nvPr/>
        </p:nvSpPr>
        <p:spPr>
          <a:xfrm>
            <a:off x="12455818" y="1612435"/>
            <a:ext cx="365031" cy="365126"/>
          </a:xfrm>
          <a:prstGeom prst="rect">
            <a:avLst/>
          </a:prstGeom>
          <a:solidFill>
            <a:srgbClr val="006269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60" name="Rettangolo 10"/>
          <p:cNvSpPr/>
          <p:nvPr/>
        </p:nvSpPr>
        <p:spPr>
          <a:xfrm>
            <a:off x="12455818" y="2551420"/>
            <a:ext cx="365031" cy="365126"/>
          </a:xfrm>
          <a:prstGeom prst="rect">
            <a:avLst/>
          </a:prstGeom>
          <a:solidFill>
            <a:srgbClr val="00AB84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61" name="Rettangolo 11"/>
          <p:cNvSpPr/>
          <p:nvPr/>
        </p:nvSpPr>
        <p:spPr>
          <a:xfrm>
            <a:off x="12455818" y="2081788"/>
            <a:ext cx="365031" cy="365126"/>
          </a:xfrm>
          <a:prstGeom prst="rect">
            <a:avLst/>
          </a:prstGeom>
          <a:solidFill>
            <a:srgbClr val="00A499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62" name="Rettangolo 12"/>
          <p:cNvSpPr/>
          <p:nvPr/>
        </p:nvSpPr>
        <p:spPr>
          <a:xfrm>
            <a:off x="12455818" y="3573626"/>
            <a:ext cx="365031" cy="365126"/>
          </a:xfrm>
          <a:prstGeom prst="rect">
            <a:avLst/>
          </a:prstGeom>
          <a:solidFill>
            <a:srgbClr val="A4A6A4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pic>
        <p:nvPicPr>
          <p:cNvPr id="63" name="Immagine 5" descr="Immagin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" y="0"/>
            <a:ext cx="1218701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Body Level One…"/>
          <p:cNvSpPr txBox="1"/>
          <p:nvPr>
            <p:ph type="body" idx="1" hasCustomPrompt="1"/>
          </p:nvPr>
        </p:nvSpPr>
        <p:spPr>
          <a:xfrm>
            <a:off x="1295063" y="1739900"/>
            <a:ext cx="9071595" cy="3791547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18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  <a:lvl2pPr marL="0" indent="279329" algn="just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18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2pPr>
            <a:lvl3pPr marL="1156157" indent="-241986" algn="just">
              <a:lnSpc>
                <a:spcPct val="100000"/>
              </a:lnSpc>
              <a:spcBef>
                <a:spcPts val="400"/>
              </a:spcBef>
              <a:buFontTx/>
              <a:defRPr sz="18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3pPr>
            <a:lvl4pPr marL="1613243" indent="-241986" algn="just">
              <a:lnSpc>
                <a:spcPct val="100000"/>
              </a:lnSpc>
              <a:spcBef>
                <a:spcPts val="400"/>
              </a:spcBef>
              <a:buFontTx/>
              <a:defRPr sz="18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4pPr>
            <a:lvl5pPr marL="2056886" indent="-228543" algn="just">
              <a:lnSpc>
                <a:spcPct val="100000"/>
              </a:lnSpc>
              <a:spcBef>
                <a:spcPts val="400"/>
              </a:spcBef>
              <a:buFontTx/>
              <a:defRPr sz="18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5pPr>
          </a:lstStyle>
          <a:p>
            <a:pPr/>
            <a:r>
              <a:t>Testo campione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5" name="Titolo slide"/>
          <p:cNvSpPr txBox="1"/>
          <p:nvPr>
            <p:ph type="title" hasCustomPrompt="1"/>
          </p:nvPr>
        </p:nvSpPr>
        <p:spPr>
          <a:xfrm>
            <a:off x="1295063" y="194959"/>
            <a:ext cx="9122382" cy="625576"/>
          </a:xfrm>
          <a:prstGeom prst="rect">
            <a:avLst/>
          </a:prstGeom>
        </p:spPr>
        <p:txBody>
          <a:bodyPr/>
          <a:lstStyle>
            <a:lvl1pPr>
              <a:defRPr b="1" sz="32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Titolo slide</a:t>
            </a:r>
          </a:p>
        </p:txBody>
      </p:sp>
      <p:sp>
        <p:nvSpPr>
          <p:cNvPr id="66" name="Segnaposto testo 13"/>
          <p:cNvSpPr/>
          <p:nvPr>
            <p:ph type="body" sz="quarter" idx="21" hasCustomPrompt="1"/>
          </p:nvPr>
        </p:nvSpPr>
        <p:spPr>
          <a:xfrm>
            <a:off x="1307756" y="827679"/>
            <a:ext cx="9122383" cy="498876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Sottotitolo</a:t>
            </a:r>
          </a:p>
        </p:txBody>
      </p:sp>
      <p:sp>
        <p:nvSpPr>
          <p:cNvPr id="67" name="Slide Number"/>
          <p:cNvSpPr txBox="1"/>
          <p:nvPr>
            <p:ph type="sldNum" sz="quarter" idx="2"/>
          </p:nvPr>
        </p:nvSpPr>
        <p:spPr>
          <a:xfrm>
            <a:off x="11077187" y="6404294"/>
            <a:ext cx="273656" cy="2692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68" name="Segnaposto testo 4"/>
          <p:cNvSpPr/>
          <p:nvPr>
            <p:ph type="body" sz="quarter" idx="22" hasCustomPrompt="1"/>
          </p:nvPr>
        </p:nvSpPr>
        <p:spPr>
          <a:xfrm>
            <a:off x="8138579" y="5613394"/>
            <a:ext cx="3914815" cy="339726"/>
          </a:xfrm>
          <a:prstGeom prst="rect">
            <a:avLst/>
          </a:prstGeom>
        </p:spPr>
        <p:txBody>
          <a:bodyPr/>
          <a:lstStyle>
            <a:lvl1pPr marL="0" indent="0" algn="r">
              <a:buSzTx/>
              <a:buFontTx/>
              <a:buNone/>
              <a:defRPr sz="1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Titolo documento - data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ianco_Doppio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ttangolo 6"/>
          <p:cNvSpPr/>
          <p:nvPr/>
        </p:nvSpPr>
        <p:spPr>
          <a:xfrm>
            <a:off x="12455818" y="0"/>
            <a:ext cx="365031" cy="365125"/>
          </a:xfrm>
          <a:prstGeom prst="rect">
            <a:avLst/>
          </a:prstGeom>
          <a:solidFill>
            <a:srgbClr val="25306D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76" name="Rettangolo 7"/>
          <p:cNvSpPr/>
          <p:nvPr/>
        </p:nvSpPr>
        <p:spPr>
          <a:xfrm>
            <a:off x="12455818" y="476703"/>
            <a:ext cx="365031" cy="365126"/>
          </a:xfrm>
          <a:prstGeom prst="rect">
            <a:avLst/>
          </a:prstGeom>
          <a:solidFill>
            <a:srgbClr val="1F6DB1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77" name="Rettangolo 8"/>
          <p:cNvSpPr/>
          <p:nvPr/>
        </p:nvSpPr>
        <p:spPr>
          <a:xfrm>
            <a:off x="12455818" y="946056"/>
            <a:ext cx="365031" cy="365126"/>
          </a:xfrm>
          <a:prstGeom prst="rect">
            <a:avLst/>
          </a:prstGeom>
          <a:solidFill>
            <a:srgbClr val="0098D3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78" name="Rettangolo 9"/>
          <p:cNvSpPr/>
          <p:nvPr/>
        </p:nvSpPr>
        <p:spPr>
          <a:xfrm>
            <a:off x="12455818" y="1612435"/>
            <a:ext cx="365031" cy="365126"/>
          </a:xfrm>
          <a:prstGeom prst="rect">
            <a:avLst/>
          </a:prstGeom>
          <a:solidFill>
            <a:srgbClr val="006269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79" name="Rettangolo 10"/>
          <p:cNvSpPr/>
          <p:nvPr/>
        </p:nvSpPr>
        <p:spPr>
          <a:xfrm>
            <a:off x="12455818" y="2551420"/>
            <a:ext cx="365031" cy="365126"/>
          </a:xfrm>
          <a:prstGeom prst="rect">
            <a:avLst/>
          </a:prstGeom>
          <a:solidFill>
            <a:srgbClr val="00AB84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80" name="Rettangolo 11"/>
          <p:cNvSpPr/>
          <p:nvPr/>
        </p:nvSpPr>
        <p:spPr>
          <a:xfrm>
            <a:off x="12455818" y="2081788"/>
            <a:ext cx="365031" cy="365126"/>
          </a:xfrm>
          <a:prstGeom prst="rect">
            <a:avLst/>
          </a:prstGeom>
          <a:solidFill>
            <a:srgbClr val="00A499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81" name="Rettangolo 12"/>
          <p:cNvSpPr/>
          <p:nvPr/>
        </p:nvSpPr>
        <p:spPr>
          <a:xfrm>
            <a:off x="12455818" y="3573626"/>
            <a:ext cx="365031" cy="365126"/>
          </a:xfrm>
          <a:prstGeom prst="rect">
            <a:avLst/>
          </a:prstGeom>
          <a:solidFill>
            <a:srgbClr val="A4A6A4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pic>
        <p:nvPicPr>
          <p:cNvPr id="82" name="Immagine 3" descr="Immagin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" y="0"/>
            <a:ext cx="1218701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95063" y="1739900"/>
            <a:ext cx="4590399" cy="3791547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18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  <a:lvl2pPr marL="0" indent="279329" algn="just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18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2pPr>
            <a:lvl3pPr marL="1156157" indent="-241986" algn="just">
              <a:lnSpc>
                <a:spcPct val="100000"/>
              </a:lnSpc>
              <a:spcBef>
                <a:spcPts val="400"/>
              </a:spcBef>
              <a:buFontTx/>
              <a:defRPr sz="18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3pPr>
            <a:lvl4pPr marL="1613243" indent="-241986" algn="just">
              <a:lnSpc>
                <a:spcPct val="100000"/>
              </a:lnSpc>
              <a:spcBef>
                <a:spcPts val="400"/>
              </a:spcBef>
              <a:buFontTx/>
              <a:defRPr sz="18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4pPr>
            <a:lvl5pPr marL="2056886" indent="-228543" algn="just">
              <a:lnSpc>
                <a:spcPct val="100000"/>
              </a:lnSpc>
              <a:spcBef>
                <a:spcPts val="400"/>
              </a:spcBef>
              <a:buFontTx/>
              <a:defRPr sz="18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5pPr>
          </a:lstStyle>
          <a:p>
            <a:pPr/>
            <a:r>
              <a:t>Contenuto 1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Titolo slide"/>
          <p:cNvSpPr txBox="1"/>
          <p:nvPr>
            <p:ph type="title" hasCustomPrompt="1"/>
          </p:nvPr>
        </p:nvSpPr>
        <p:spPr>
          <a:xfrm>
            <a:off x="1295063" y="194959"/>
            <a:ext cx="9122382" cy="625576"/>
          </a:xfrm>
          <a:prstGeom prst="rect">
            <a:avLst/>
          </a:prstGeom>
        </p:spPr>
        <p:txBody>
          <a:bodyPr/>
          <a:lstStyle>
            <a:lvl1pPr>
              <a:defRPr b="1" sz="32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Titolo slide</a:t>
            </a:r>
          </a:p>
        </p:txBody>
      </p:sp>
      <p:sp>
        <p:nvSpPr>
          <p:cNvPr id="85" name="Segnaposto testo 13"/>
          <p:cNvSpPr/>
          <p:nvPr>
            <p:ph type="body" sz="quarter" idx="21" hasCustomPrompt="1"/>
          </p:nvPr>
        </p:nvSpPr>
        <p:spPr>
          <a:xfrm>
            <a:off x="1307756" y="827679"/>
            <a:ext cx="9122383" cy="498876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Sottotitolo</a:t>
            </a: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xfrm>
            <a:off x="11077187" y="6404294"/>
            <a:ext cx="273656" cy="2692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87" name="Segnaposto testo 4"/>
          <p:cNvSpPr/>
          <p:nvPr>
            <p:ph type="body" sz="quarter" idx="22" hasCustomPrompt="1"/>
          </p:nvPr>
        </p:nvSpPr>
        <p:spPr>
          <a:xfrm>
            <a:off x="8138579" y="5613394"/>
            <a:ext cx="3914815" cy="339726"/>
          </a:xfrm>
          <a:prstGeom prst="rect">
            <a:avLst/>
          </a:prstGeom>
        </p:spPr>
        <p:txBody>
          <a:bodyPr/>
          <a:lstStyle>
            <a:lvl1pPr marL="0" indent="0" algn="r">
              <a:buSzTx/>
              <a:buFontTx/>
              <a:buNone/>
              <a:defRPr sz="1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Titolo documento - data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_Copertina 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6"/>
          <p:cNvSpPr/>
          <p:nvPr/>
        </p:nvSpPr>
        <p:spPr>
          <a:xfrm>
            <a:off x="12455818" y="0"/>
            <a:ext cx="365031" cy="365125"/>
          </a:xfrm>
          <a:prstGeom prst="rect">
            <a:avLst/>
          </a:prstGeom>
          <a:solidFill>
            <a:srgbClr val="25306D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3" name="Rettangolo 7"/>
          <p:cNvSpPr/>
          <p:nvPr/>
        </p:nvSpPr>
        <p:spPr>
          <a:xfrm>
            <a:off x="12455818" y="476703"/>
            <a:ext cx="365031" cy="365126"/>
          </a:xfrm>
          <a:prstGeom prst="rect">
            <a:avLst/>
          </a:prstGeom>
          <a:solidFill>
            <a:srgbClr val="1F6DB1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4" name="Rettangolo 8"/>
          <p:cNvSpPr/>
          <p:nvPr/>
        </p:nvSpPr>
        <p:spPr>
          <a:xfrm>
            <a:off x="12455818" y="946056"/>
            <a:ext cx="365031" cy="365126"/>
          </a:xfrm>
          <a:prstGeom prst="rect">
            <a:avLst/>
          </a:prstGeom>
          <a:solidFill>
            <a:srgbClr val="0098D3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5" name="Rettangolo 9"/>
          <p:cNvSpPr/>
          <p:nvPr/>
        </p:nvSpPr>
        <p:spPr>
          <a:xfrm>
            <a:off x="12455818" y="1612435"/>
            <a:ext cx="365031" cy="365126"/>
          </a:xfrm>
          <a:prstGeom prst="rect">
            <a:avLst/>
          </a:prstGeom>
          <a:solidFill>
            <a:srgbClr val="006269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6" name="Rettangolo 10"/>
          <p:cNvSpPr/>
          <p:nvPr/>
        </p:nvSpPr>
        <p:spPr>
          <a:xfrm>
            <a:off x="12455818" y="2551420"/>
            <a:ext cx="365031" cy="365126"/>
          </a:xfrm>
          <a:prstGeom prst="rect">
            <a:avLst/>
          </a:prstGeom>
          <a:solidFill>
            <a:srgbClr val="00AB84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7" name="Rettangolo 11"/>
          <p:cNvSpPr/>
          <p:nvPr/>
        </p:nvSpPr>
        <p:spPr>
          <a:xfrm>
            <a:off x="12455818" y="2081788"/>
            <a:ext cx="365031" cy="365126"/>
          </a:xfrm>
          <a:prstGeom prst="rect">
            <a:avLst/>
          </a:prstGeom>
          <a:solidFill>
            <a:srgbClr val="00A499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sp>
        <p:nvSpPr>
          <p:cNvPr id="8" name="Rettangolo 12"/>
          <p:cNvSpPr/>
          <p:nvPr/>
        </p:nvSpPr>
        <p:spPr>
          <a:xfrm>
            <a:off x="12455818" y="3573626"/>
            <a:ext cx="365031" cy="365126"/>
          </a:xfrm>
          <a:prstGeom prst="rect">
            <a:avLst/>
          </a:prstGeom>
          <a:solidFill>
            <a:srgbClr val="A4A6A4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3100">
                <a:solidFill>
                  <a:srgbClr val="FFFFFF"/>
                </a:solidFill>
              </a:defRPr>
            </a:pPr>
          </a:p>
        </p:txBody>
      </p:sp>
      <p:pic>
        <p:nvPicPr>
          <p:cNvPr id="9" name="Immagine 4" descr="Immagin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6" y="0"/>
            <a:ext cx="1218521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ottotitolo 2"/>
          <p:cNvSpPr txBox="1"/>
          <p:nvPr/>
        </p:nvSpPr>
        <p:spPr>
          <a:xfrm>
            <a:off x="2414144" y="2600119"/>
            <a:ext cx="2655301" cy="1966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0944" tIns="60944" rIns="60944" bIns="60944">
            <a:normAutofit fontScale="100000" lnSpcReduction="0"/>
          </a:bodyPr>
          <a:lstStyle/>
          <a:p>
            <a:pPr defTabSz="685800">
              <a:lnSpc>
                <a:spcPct val="90000"/>
              </a:lnSpc>
              <a:spcBef>
                <a:spcPts val="700"/>
              </a:spcBef>
              <a:defRPr sz="1400"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pPr>
            <a:r>
              <a:t>Via San Maurilio, 21</a:t>
            </a:r>
            <a:endParaRPr sz="1100"/>
          </a:p>
          <a:p>
            <a:pPr defTabSz="685800">
              <a:lnSpc>
                <a:spcPct val="90000"/>
              </a:lnSpc>
              <a:spcBef>
                <a:spcPts val="700"/>
              </a:spcBef>
              <a:defRPr sz="1400"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pPr>
            <a:r>
              <a:t>20123 Milano</a:t>
            </a:r>
            <a:endParaRPr sz="1100"/>
          </a:p>
          <a:p>
            <a:pPr defTabSz="685800">
              <a:lnSpc>
                <a:spcPct val="90000"/>
              </a:lnSpc>
              <a:spcBef>
                <a:spcPts val="700"/>
              </a:spcBef>
              <a:defRPr sz="1400"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pPr>
            <a:r>
              <a:t>Tel +39 02 00 63 281</a:t>
            </a:r>
            <a:endParaRPr sz="1100"/>
          </a:p>
          <a:p>
            <a:pPr defTabSz="685800">
              <a:lnSpc>
                <a:spcPct val="90000"/>
              </a:lnSpc>
              <a:spcBef>
                <a:spcPts val="700"/>
              </a:spcBef>
              <a:defRPr sz="1400"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pPr>
          </a:p>
          <a:p>
            <a:pPr defTabSz="685800">
              <a:lnSpc>
                <a:spcPct val="90000"/>
              </a:lnSpc>
              <a:spcBef>
                <a:spcPts val="700"/>
              </a:spcBef>
              <a:defRPr sz="1400"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pPr>
            <a:r>
              <a:t>segreteria@anitec-assinform.it</a:t>
            </a:r>
            <a:endParaRPr sz="1100"/>
          </a:p>
          <a:p>
            <a:pPr defTabSz="685800">
              <a:lnSpc>
                <a:spcPct val="90000"/>
              </a:lnSpc>
              <a:spcBef>
                <a:spcPts val="700"/>
              </a:spcBef>
              <a:defRPr sz="1400"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pPr>
            <a:r>
              <a:t>anitec-assinform.it</a:t>
            </a:r>
          </a:p>
        </p:txBody>
      </p:sp>
      <p:sp>
        <p:nvSpPr>
          <p:cNvPr id="11" name="Title Text"/>
          <p:cNvSpPr txBox="1"/>
          <p:nvPr>
            <p:ph type="title"/>
          </p:nvPr>
        </p:nvSpPr>
        <p:spPr>
          <a:xfrm>
            <a:off x="608965" y="92074"/>
            <a:ext cx="1096137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idx="1"/>
          </p:nvPr>
        </p:nvSpPr>
        <p:spPr>
          <a:xfrm>
            <a:off x="608965" y="1600200"/>
            <a:ext cx="1096137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xfrm>
            <a:off x="5886661" y="6172200"/>
            <a:ext cx="2841838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</p:sldLayoutIdLst>
  <p:transition xmlns:p14="http://schemas.microsoft.com/office/powerpoint/2010/main" spd="med" advClick="1"/>
  <p:txStyles>
    <p:titleStyle>
      <a:lvl1pPr marL="0" marR="0" indent="0" algn="l" defTabSz="91417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17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17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17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17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17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17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17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17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543" marR="0" indent="-228543" algn="l" defTabSz="914171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7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5375" marR="0" indent="-268289" algn="l" defTabSz="914171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7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22704" marR="0" indent="-308533" algn="l" defTabSz="914171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7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14071" marR="0" indent="-342814" algn="l" defTabSz="914171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7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71157" marR="0" indent="-342814" algn="l" defTabSz="914171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7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28242" marR="0" indent="-342814" algn="l" defTabSz="914171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7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85328" marR="0" indent="-342814" algn="l" defTabSz="914171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7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42414" marR="0" indent="-342814" algn="l" defTabSz="914171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7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3999499" marR="0" indent="-342814" algn="l" defTabSz="914171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7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60949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609492" algn="r" defTabSz="60949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1218987" algn="r" defTabSz="60949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828480" algn="r" defTabSz="60949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2437973" algn="r" defTabSz="60949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3047467" algn="r" defTabSz="60949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3656960" algn="r" defTabSz="60949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4266453" algn="r" defTabSz="60949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4875946" algn="r" defTabSz="60949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mailto:r.saracco@reply.it" TargetMode="External"/><Relationship Id="rId3" Type="http://schemas.openxmlformats.org/officeDocument/2006/relationships/image" Target="../media/image7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ottotitolo 10"/>
          <p:cNvSpPr txBox="1"/>
          <p:nvPr>
            <p:ph type="subTitle" sz="quarter" idx="1"/>
          </p:nvPr>
        </p:nvSpPr>
        <p:spPr>
          <a:xfrm>
            <a:off x="2630218" y="1447419"/>
            <a:ext cx="5879799" cy="523035"/>
          </a:xfrm>
          <a:prstGeom prst="rect">
            <a:avLst/>
          </a:prstGeom>
        </p:spPr>
        <p:txBody>
          <a:bodyPr/>
          <a:lstStyle/>
          <a:p>
            <a:pPr/>
            <a:r>
              <a:t>Leva competitiva per l’Impresa</a:t>
            </a:r>
          </a:p>
        </p:txBody>
      </p:sp>
      <p:sp>
        <p:nvSpPr>
          <p:cNvPr id="104" name="Segnaposto testo 11"/>
          <p:cNvSpPr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Intelligenza Artificiale</a:t>
            </a:r>
          </a:p>
        </p:txBody>
      </p:sp>
      <p:sp>
        <p:nvSpPr>
          <p:cNvPr id="105" name="Sottotitolo 10"/>
          <p:cNvSpPr txBox="1"/>
          <p:nvPr/>
        </p:nvSpPr>
        <p:spPr>
          <a:xfrm>
            <a:off x="2675938" y="2524158"/>
            <a:ext cx="5788359" cy="523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defTabSz="914171">
              <a:lnSpc>
                <a:spcPct val="90000"/>
              </a:lnSpc>
              <a:spcBef>
                <a:spcPts val="1000"/>
              </a:spcBef>
              <a:defRPr sz="2300"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Roberto Saracco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ottotitolo 10"/>
          <p:cNvSpPr txBox="1"/>
          <p:nvPr>
            <p:ph type="subTitle" sz="quarter" idx="1"/>
          </p:nvPr>
        </p:nvSpPr>
        <p:spPr>
          <a:xfrm>
            <a:off x="2630218" y="1447419"/>
            <a:ext cx="5879799" cy="523035"/>
          </a:xfrm>
          <a:prstGeom prst="rect">
            <a:avLst/>
          </a:prstGeom>
        </p:spPr>
        <p:txBody>
          <a:bodyPr/>
          <a:lstStyle/>
          <a:p>
            <a:pPr/>
            <a:r>
              <a:t>Leva competitiva per l’Impresa</a:t>
            </a:r>
          </a:p>
        </p:txBody>
      </p:sp>
      <p:sp>
        <p:nvSpPr>
          <p:cNvPr id="108" name="Segnaposto testo 11"/>
          <p:cNvSpPr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Intelligenza Artificiale</a:t>
            </a:r>
          </a:p>
        </p:txBody>
      </p:sp>
      <p:sp>
        <p:nvSpPr>
          <p:cNvPr id="109" name="Sottotitolo 10"/>
          <p:cNvSpPr txBox="1"/>
          <p:nvPr/>
        </p:nvSpPr>
        <p:spPr>
          <a:xfrm>
            <a:off x="2675938" y="2524158"/>
            <a:ext cx="5788359" cy="1839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42900" indent="-342900" defTabSz="914171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300"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pPr>
            <a:r>
              <a:t>Un pizzico di storia</a:t>
            </a:r>
          </a:p>
          <a:p>
            <a:pPr marL="342900" indent="-342900" defTabSz="914171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300"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pPr>
            <a:r>
              <a:t>L’IA al servizio dell’Impresa</a:t>
            </a:r>
          </a:p>
          <a:p>
            <a:pPr marL="342900" indent="-342900" defTabSz="914171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300"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pPr>
            <a:r>
              <a:t>Esempi di uso</a:t>
            </a:r>
          </a:p>
          <a:p>
            <a:pPr marL="342900" indent="-342900" defTabSz="914171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300"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pPr>
            <a:r>
              <a:t>Il GdL IA in Anitec Assinform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egnaposto contenuto 1"/>
          <p:cNvSpPr txBox="1"/>
          <p:nvPr>
            <p:ph type="body" sz="half" idx="1"/>
          </p:nvPr>
        </p:nvSpPr>
        <p:spPr>
          <a:xfrm>
            <a:off x="1295062" y="1740340"/>
            <a:ext cx="6626426" cy="4212779"/>
          </a:xfrm>
          <a:prstGeom prst="rect">
            <a:avLst/>
          </a:prstGeom>
        </p:spPr>
        <p:txBody>
          <a:bodyPr/>
          <a:lstStyle/>
          <a:p>
            <a:pPr marL="0" indent="0" algn="l">
              <a:buSzTx/>
              <a:buNone/>
              <a:defRPr sz="1800"/>
            </a:pPr>
            <a:r>
              <a:t>&gt; Ricreare l’intelligenza nella Macchina </a:t>
            </a:r>
            <a:br/>
            <a:br/>
            <a:r>
              <a:t>&gt; I sistemi esperti</a:t>
            </a:r>
            <a:br/>
          </a:p>
          <a:p>
            <a:pPr marL="0" indent="0" algn="l">
              <a:buSzTx/>
              <a:buNone/>
              <a:defRPr sz="1800"/>
            </a:pPr>
            <a:r>
              <a:t>&gt; Alla ricerca dell’algoritmo / o del buonsenso</a:t>
            </a:r>
            <a:br/>
          </a:p>
          <a:p>
            <a:pPr marL="0" indent="0" algn="l">
              <a:buSzTx/>
              <a:buNone/>
              <a:defRPr sz="1800"/>
            </a:pPr>
            <a:r>
              <a:t>&gt; Imitare il cervello</a:t>
            </a:r>
            <a:br/>
          </a:p>
          <a:p>
            <a:pPr marL="0" indent="0" algn="l">
              <a:buSzTx/>
              <a:buNone/>
              <a:defRPr sz="1800"/>
            </a:pPr>
            <a:r>
              <a:t>&gt; Big Data e Capacità elaborativa cambiano l’approccio </a:t>
            </a:r>
            <a:br/>
            <a:br/>
            <a:r>
              <a:t>&gt; IA in the large</a:t>
            </a:r>
            <a:br/>
            <a:br/>
            <a:r>
              <a:t>&gt; IA in the small</a:t>
            </a:r>
          </a:p>
        </p:txBody>
      </p:sp>
      <p:sp>
        <p:nvSpPr>
          <p:cNvPr id="112" name="Titolo 2"/>
          <p:cNvSpPr txBox="1"/>
          <p:nvPr>
            <p:ph type="title"/>
          </p:nvPr>
        </p:nvSpPr>
        <p:spPr>
          <a:xfrm>
            <a:off x="1295062" y="194959"/>
            <a:ext cx="9122383" cy="625576"/>
          </a:xfrm>
          <a:prstGeom prst="rect">
            <a:avLst/>
          </a:prstGeom>
        </p:spPr>
        <p:txBody>
          <a:bodyPr/>
          <a:lstStyle/>
          <a:p>
            <a:pPr/>
            <a:r>
              <a:t>Un pizzico di storia</a:t>
            </a:r>
          </a:p>
        </p:txBody>
      </p:sp>
      <p:sp>
        <p:nvSpPr>
          <p:cNvPr id="113" name="Segnaposto testo 8"/>
          <p:cNvSpPr/>
          <p:nvPr>
            <p:ph type="body" idx="21"/>
          </p:nvPr>
        </p:nvSpPr>
        <p:spPr>
          <a:xfrm>
            <a:off x="1295062" y="827678"/>
            <a:ext cx="9122383" cy="4988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Dal «sogno» </a:t>
            </a:r>
            <a:r>
              <a:t>alla</a:t>
            </a:r>
            <a:r>
              <a:t> realtà</a:t>
            </a:r>
          </a:p>
        </p:txBody>
      </p:sp>
      <p:sp>
        <p:nvSpPr>
          <p:cNvPr id="114" name="Segnaposto numero diapositiva 5"/>
          <p:cNvSpPr txBox="1"/>
          <p:nvPr>
            <p:ph type="sldNum" sz="quarter" idx="2"/>
          </p:nvPr>
        </p:nvSpPr>
        <p:spPr>
          <a:xfrm>
            <a:off x="11161945" y="6404294"/>
            <a:ext cx="188898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15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56223" y="1333697"/>
            <a:ext cx="4524796" cy="3580146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Segnaposto testo 9"/>
          <p:cNvSpPr txBox="1"/>
          <p:nvPr/>
        </p:nvSpPr>
        <p:spPr>
          <a:xfrm>
            <a:off x="7481748" y="5066776"/>
            <a:ext cx="3823375" cy="33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defTabSz="914171"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Dartmouth Workshop 1956</a:t>
            </a:r>
          </a:p>
        </p:txBody>
      </p:sp>
      <p:sp>
        <p:nvSpPr>
          <p:cNvPr id="117" name="Segnaposto testo 9"/>
          <p:cNvSpPr/>
          <p:nvPr/>
        </p:nvSpPr>
        <p:spPr>
          <a:xfrm>
            <a:off x="8138579" y="5613394"/>
            <a:ext cx="3914815" cy="33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 defTabSz="914171"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Torino 6 giugno 2023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egnaposto contenuto 1"/>
          <p:cNvSpPr txBox="1"/>
          <p:nvPr>
            <p:ph type="body" sz="half" idx="1"/>
          </p:nvPr>
        </p:nvSpPr>
        <p:spPr>
          <a:xfrm>
            <a:off x="1295062" y="1740340"/>
            <a:ext cx="4441431" cy="4212779"/>
          </a:xfrm>
          <a:prstGeom prst="rect">
            <a:avLst/>
          </a:prstGeom>
        </p:spPr>
        <p:txBody>
          <a:bodyPr/>
          <a:lstStyle/>
          <a:p>
            <a:pPr marL="0" indent="0" algn="l">
              <a:buSzTx/>
              <a:buNone/>
              <a:defRPr sz="1800"/>
            </a:pPr>
            <a:r>
              <a:t>&gt; Transformer</a:t>
            </a:r>
            <a:br/>
            <a:br/>
            <a:r>
              <a:t>   tecnologia delle Deep Neural Networks</a:t>
            </a:r>
            <a:br/>
            <a:br/>
            <a:r>
              <a:t>      come le Recurrent  Neural Networks…</a:t>
            </a:r>
            <a:br/>
          </a:p>
          <a:p>
            <a:pPr marL="0" indent="0" algn="l">
              <a:buSzTx/>
              <a:buNone/>
              <a:defRPr sz="1800"/>
            </a:pPr>
            <a:r>
              <a:t>      ma con </a:t>
            </a:r>
            <a:r>
              <a:rPr b="1"/>
              <a:t>elaborazione parallela </a:t>
            </a:r>
            <a:br>
              <a:rPr b="1"/>
            </a:br>
            <a:br/>
            <a:r>
              <a:t>      di tutto il testo</a:t>
            </a:r>
            <a:br/>
            <a:br/>
            <a:r>
              <a:t>GPT: Generative Pre-trained Transformer</a:t>
            </a:r>
          </a:p>
        </p:txBody>
      </p:sp>
      <p:sp>
        <p:nvSpPr>
          <p:cNvPr id="120" name="Titolo 2"/>
          <p:cNvSpPr txBox="1"/>
          <p:nvPr>
            <p:ph type="title"/>
          </p:nvPr>
        </p:nvSpPr>
        <p:spPr>
          <a:xfrm>
            <a:off x="1295062" y="194959"/>
            <a:ext cx="9122383" cy="625576"/>
          </a:xfrm>
          <a:prstGeom prst="rect">
            <a:avLst/>
          </a:prstGeom>
        </p:spPr>
        <p:txBody>
          <a:bodyPr/>
          <a:lstStyle/>
          <a:p>
            <a:pPr/>
            <a:r>
              <a:t>Un pizzico di storia</a:t>
            </a:r>
          </a:p>
        </p:txBody>
      </p:sp>
      <p:sp>
        <p:nvSpPr>
          <p:cNvPr id="121" name="Segnaposto testo 8"/>
          <p:cNvSpPr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3900"/>
              </a:lnSpc>
              <a:spcBef>
                <a:spcPts val="0"/>
              </a:spcBef>
            </a:lvl1pPr>
          </a:lstStyle>
          <a:p>
            <a:pPr/>
            <a:r>
              <a:t>Generative AI – l’IA diventa «creativa»</a:t>
            </a:r>
          </a:p>
        </p:txBody>
      </p:sp>
      <p:sp>
        <p:nvSpPr>
          <p:cNvPr id="122" name="Segnaposto numero diapositiva 5"/>
          <p:cNvSpPr txBox="1"/>
          <p:nvPr>
            <p:ph type="sldNum" sz="quarter" idx="2"/>
          </p:nvPr>
        </p:nvSpPr>
        <p:spPr>
          <a:xfrm>
            <a:off x="11161945" y="6404294"/>
            <a:ext cx="188898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23" name="lettura.jpg.jpeg" descr="lettura.jpg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10657" y="502012"/>
            <a:ext cx="5313434" cy="4985772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Segnaposto testo 9"/>
          <p:cNvSpPr/>
          <p:nvPr/>
        </p:nvSpPr>
        <p:spPr>
          <a:xfrm>
            <a:off x="8138579" y="5613394"/>
            <a:ext cx="3914815" cy="33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 defTabSz="914171"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Torino 6 giugno 2023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egnaposto contenuto 1"/>
          <p:cNvSpPr txBox="1"/>
          <p:nvPr>
            <p:ph type="body" sz="half" idx="1"/>
          </p:nvPr>
        </p:nvSpPr>
        <p:spPr>
          <a:xfrm>
            <a:off x="1295062" y="1740340"/>
            <a:ext cx="6626426" cy="4212779"/>
          </a:xfrm>
          <a:prstGeom prst="rect">
            <a:avLst/>
          </a:prstGeom>
        </p:spPr>
        <p:txBody>
          <a:bodyPr/>
          <a:lstStyle/>
          <a:p>
            <a:pPr marL="0" indent="0" algn="l">
              <a:buSzTx/>
              <a:buNone/>
              <a:defRPr sz="1800"/>
            </a:pPr>
            <a:r>
              <a:t>&gt; 15.700 Mld $ nel 2030 portati dalla IA a livello mondiale</a:t>
            </a:r>
            <a:br/>
          </a:p>
          <a:p>
            <a:pPr marL="0" indent="0" algn="l">
              <a:buSzTx/>
              <a:buNone/>
              <a:defRPr sz="1800"/>
            </a:pPr>
            <a:r>
              <a:t>&gt;  2.500 Mld € in Europa, al 2030 </a:t>
            </a:r>
            <a:br/>
            <a:br/>
            <a:r>
              <a:t>&gt;  Le competenze ci sono: 32 EU, 30 US, 15 Cina su 100 best</a:t>
            </a:r>
            <a:br/>
            <a:br/>
            <a:r>
              <a:t>&gt;  Digital Europe: </a:t>
            </a:r>
            <a:br/>
            <a:br/>
            <a:r>
              <a:t>                     - Digital Transformation  1,3 Mld€</a:t>
            </a:r>
            <a:br/>
            <a:r>
              <a:t>                     - Intelligenza Artificiale  2,5 Mld€</a:t>
            </a:r>
            <a:br/>
            <a:r>
              <a:t>                     - High Perf. Computing  2,7 Mld€</a:t>
            </a:r>
            <a:br/>
            <a:r>
              <a:t>                     - Competenze Digitali    0,7 Mld€</a:t>
            </a:r>
          </a:p>
        </p:txBody>
      </p:sp>
      <p:sp>
        <p:nvSpPr>
          <p:cNvPr id="127" name="Titolo 2"/>
          <p:cNvSpPr txBox="1"/>
          <p:nvPr>
            <p:ph type="title"/>
          </p:nvPr>
        </p:nvSpPr>
        <p:spPr>
          <a:xfrm>
            <a:off x="1295062" y="194959"/>
            <a:ext cx="9122383" cy="625576"/>
          </a:xfrm>
          <a:prstGeom prst="rect">
            <a:avLst/>
          </a:prstGeom>
        </p:spPr>
        <p:txBody>
          <a:bodyPr/>
          <a:lstStyle/>
          <a:p>
            <a:pPr/>
            <a:r>
              <a:t>Un pizzico di storia</a:t>
            </a:r>
          </a:p>
        </p:txBody>
      </p:sp>
      <p:sp>
        <p:nvSpPr>
          <p:cNvPr id="128" name="Segnaposto testo 8"/>
          <p:cNvSpPr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Un biz generatore di Biz</a:t>
            </a:r>
          </a:p>
        </p:txBody>
      </p:sp>
      <p:sp>
        <p:nvSpPr>
          <p:cNvPr id="129" name="Segnaposto numero diapositiva 5"/>
          <p:cNvSpPr txBox="1"/>
          <p:nvPr>
            <p:ph type="sldNum" sz="quarter" idx="2"/>
          </p:nvPr>
        </p:nvSpPr>
        <p:spPr>
          <a:xfrm>
            <a:off x="11161945" y="6404294"/>
            <a:ext cx="188898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30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92580" y="1077116"/>
            <a:ext cx="4060814" cy="4060814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Segnaposto testo 9"/>
          <p:cNvSpPr/>
          <p:nvPr/>
        </p:nvSpPr>
        <p:spPr>
          <a:xfrm>
            <a:off x="8138579" y="5613394"/>
            <a:ext cx="3914815" cy="33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 defTabSz="914171"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Torino 6 giugno 2023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Screenshot 2023-04-16 at 22.11.11.png" descr="Screenshot 2023-04-16 at 22.11.1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19845" y="404205"/>
            <a:ext cx="6880763" cy="5445574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Titolo 6"/>
          <p:cNvSpPr txBox="1"/>
          <p:nvPr>
            <p:ph type="title"/>
          </p:nvPr>
        </p:nvSpPr>
        <p:spPr>
          <a:xfrm>
            <a:off x="1295062" y="194959"/>
            <a:ext cx="9122383" cy="625576"/>
          </a:xfrm>
          <a:prstGeom prst="rect">
            <a:avLst/>
          </a:prstGeom>
        </p:spPr>
        <p:txBody>
          <a:bodyPr/>
          <a:lstStyle/>
          <a:p>
            <a:pPr/>
            <a:r>
              <a:t>L‘IA al servizio dell’Impresa</a:t>
            </a:r>
          </a:p>
        </p:txBody>
      </p:sp>
      <p:sp>
        <p:nvSpPr>
          <p:cNvPr id="135" name="Segnaposto testo 8"/>
          <p:cNvSpPr txBox="1"/>
          <p:nvPr>
            <p:ph type="body" sz="quarter" idx="1"/>
          </p:nvPr>
        </p:nvSpPr>
        <p:spPr>
          <a:xfrm>
            <a:off x="1307756" y="827679"/>
            <a:ext cx="9122383" cy="498876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spcBef>
                <a:spcPts val="1000"/>
              </a:spcBef>
              <a:defRPr sz="2400"/>
            </a:lvl1pPr>
          </a:lstStyle>
          <a:p>
            <a:pPr/>
            <a:r>
              <a:t>Elemento integrante della DX</a:t>
            </a:r>
          </a:p>
        </p:txBody>
      </p:sp>
      <p:sp>
        <p:nvSpPr>
          <p:cNvPr id="136" name="Segnaposto numero diapositiva 4"/>
          <p:cNvSpPr txBox="1"/>
          <p:nvPr>
            <p:ph type="sldNum" sz="quarter" idx="2"/>
          </p:nvPr>
        </p:nvSpPr>
        <p:spPr>
          <a:xfrm>
            <a:off x="11161945" y="6404294"/>
            <a:ext cx="188898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37" name="Segnaposto contenuto 1"/>
          <p:cNvSpPr txBox="1"/>
          <p:nvPr/>
        </p:nvSpPr>
        <p:spPr>
          <a:xfrm>
            <a:off x="1340783" y="1570477"/>
            <a:ext cx="4843610" cy="42127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defTabSz="886745">
              <a:spcBef>
                <a:spcPts val="300"/>
              </a:spcBef>
              <a:defRPr sz="1746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pPr>
            <a:r>
              <a:t>&gt; La DX «genera» dati</a:t>
            </a:r>
            <a:br/>
            <a:br/>
            <a:r>
              <a:t>   - abilita l’IA</a:t>
            </a:r>
            <a:br/>
            <a:r>
              <a:t>   - richiede IA per la loro gestione</a:t>
            </a:r>
            <a:br/>
            <a:br/>
            <a:r>
              <a:t>&gt; L’IA a sua volta «genera» dati</a:t>
            </a:r>
            <a:br/>
            <a:br/>
            <a:r>
              <a:t>   - dati sintetici / metadati</a:t>
            </a:r>
            <a:br/>
            <a:r>
              <a:t>   - dai dati a generazione di Valore</a:t>
            </a:r>
            <a:br/>
            <a:br/>
            <a:r>
              <a:t>&gt; Data Spaces</a:t>
            </a:r>
            <a:br/>
            <a:br/>
            <a:r>
              <a:t>   - mettono ordine in azienda</a:t>
            </a:r>
            <a:br/>
            <a:r>
              <a:t>   - efficientano la Catena di valore</a:t>
            </a:r>
            <a:br/>
            <a:r>
              <a:t>   - abilitano l’ecosistema</a:t>
            </a:r>
          </a:p>
        </p:txBody>
      </p:sp>
      <p:sp>
        <p:nvSpPr>
          <p:cNvPr id="138" name="Segnaposto testo 9"/>
          <p:cNvSpPr/>
          <p:nvPr/>
        </p:nvSpPr>
        <p:spPr>
          <a:xfrm>
            <a:off x="8138579" y="5613394"/>
            <a:ext cx="3914815" cy="33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 defTabSz="914171"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Torino 6 giugno 2023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itolo 6"/>
          <p:cNvSpPr txBox="1"/>
          <p:nvPr>
            <p:ph type="title"/>
          </p:nvPr>
        </p:nvSpPr>
        <p:spPr>
          <a:xfrm>
            <a:off x="1295062" y="194959"/>
            <a:ext cx="9122383" cy="625576"/>
          </a:xfrm>
          <a:prstGeom prst="rect">
            <a:avLst/>
          </a:prstGeom>
        </p:spPr>
        <p:txBody>
          <a:bodyPr/>
          <a:lstStyle/>
          <a:p>
            <a:pPr/>
            <a:r>
              <a:t>L‘IA al servizio dell’Impresa</a:t>
            </a:r>
          </a:p>
        </p:txBody>
      </p:sp>
      <p:sp>
        <p:nvSpPr>
          <p:cNvPr id="141" name="Segnaposto testo 8"/>
          <p:cNvSpPr txBox="1"/>
          <p:nvPr>
            <p:ph type="body" sz="quarter" idx="1"/>
          </p:nvPr>
        </p:nvSpPr>
        <p:spPr>
          <a:xfrm>
            <a:off x="1307756" y="827679"/>
            <a:ext cx="9122383" cy="498876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spcBef>
                <a:spcPts val="1000"/>
              </a:spcBef>
              <a:defRPr sz="2400"/>
            </a:lvl1pPr>
          </a:lstStyle>
          <a:p>
            <a:pPr/>
            <a:r>
              <a:t>Elemento integrante della DX</a:t>
            </a:r>
          </a:p>
        </p:txBody>
      </p:sp>
      <p:sp>
        <p:nvSpPr>
          <p:cNvPr id="142" name="Segnaposto numero diapositiva 4"/>
          <p:cNvSpPr txBox="1"/>
          <p:nvPr>
            <p:ph type="sldNum" sz="quarter" idx="2"/>
          </p:nvPr>
        </p:nvSpPr>
        <p:spPr>
          <a:xfrm>
            <a:off x="11161945" y="6404294"/>
            <a:ext cx="188898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43" name="Segnaposto contenuto 1"/>
          <p:cNvSpPr txBox="1"/>
          <p:nvPr/>
        </p:nvSpPr>
        <p:spPr>
          <a:xfrm>
            <a:off x="1340781" y="1570477"/>
            <a:ext cx="5794586" cy="42127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defTabSz="914171">
              <a:spcBef>
                <a:spcPts val="400"/>
              </a:spcBef>
              <a:defRPr sz="18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pPr>
            <a:r>
              <a:t>&gt; La DX sposta attività nel cyberspace</a:t>
            </a:r>
            <a:br/>
            <a:r>
              <a:t>  </a:t>
            </a:r>
            <a:br/>
            <a:r>
              <a:t>   - Metaverso Industriale</a:t>
            </a:r>
            <a:br/>
            <a:r>
              <a:t>   - Rivedere l’organizzazione HR/Biz/Supply Chain</a:t>
            </a:r>
            <a:br/>
            <a:br/>
            <a:r>
              <a:t>&gt; Digital Twin</a:t>
            </a:r>
            <a:br/>
            <a:br/>
            <a:r>
              <a:t>   - Interni all’azienda</a:t>
            </a:r>
            <a:br/>
            <a:r>
              <a:t>   - Interfacce Clienti e Fornitori</a:t>
            </a:r>
          </a:p>
        </p:txBody>
      </p:sp>
      <p:pic>
        <p:nvPicPr>
          <p:cNvPr id="144" name="Content Placeholder 7" descr="Content Placeholder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95358" y="1068480"/>
            <a:ext cx="5258035" cy="4430113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Segnaposto testo 9"/>
          <p:cNvSpPr/>
          <p:nvPr/>
        </p:nvSpPr>
        <p:spPr>
          <a:xfrm>
            <a:off x="8138579" y="5613394"/>
            <a:ext cx="3914815" cy="33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 defTabSz="914171"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Torino 6 giugno 2023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egnaposto contenuto 7"/>
          <p:cNvSpPr txBox="1"/>
          <p:nvPr>
            <p:ph type="body" sz="half" idx="1"/>
          </p:nvPr>
        </p:nvSpPr>
        <p:spPr>
          <a:xfrm>
            <a:off x="1295063" y="1739900"/>
            <a:ext cx="5910410" cy="3791547"/>
          </a:xfrm>
          <a:prstGeom prst="rect">
            <a:avLst/>
          </a:prstGeom>
        </p:spPr>
        <p:txBody>
          <a:bodyPr/>
          <a:lstStyle/>
          <a:p>
            <a:pPr algn="l"/>
            <a:r>
              <a:t>&gt;  Strumenti di progettazione e piattaforme </a:t>
            </a:r>
            <a:br/>
            <a:br/>
            <a:r>
              <a:t>&gt;  Strumenti di produzione e gestione </a:t>
            </a:r>
            <a:br/>
            <a:br/>
            <a:r>
              <a:t>&gt;  Computer Vision (monitoraggio, safety, security)</a:t>
            </a:r>
            <a:br/>
            <a:br/>
            <a:r>
              <a:t>    - augmented e virtual reality</a:t>
            </a:r>
            <a:br/>
            <a:br/>
            <a:r>
              <a:t>&gt;  Collaborazione tra «robot» e persone</a:t>
            </a:r>
            <a:br/>
            <a:br/>
            <a:r>
              <a:t>&gt; Interazione con il cliente</a:t>
            </a:r>
            <a:br/>
          </a:p>
        </p:txBody>
      </p:sp>
      <p:sp>
        <p:nvSpPr>
          <p:cNvPr id="148" name="Titolo 6"/>
          <p:cNvSpPr txBox="1"/>
          <p:nvPr>
            <p:ph type="title"/>
          </p:nvPr>
        </p:nvSpPr>
        <p:spPr>
          <a:xfrm>
            <a:off x="1295062" y="194959"/>
            <a:ext cx="9122383" cy="625576"/>
          </a:xfrm>
          <a:prstGeom prst="rect">
            <a:avLst/>
          </a:prstGeom>
        </p:spPr>
        <p:txBody>
          <a:bodyPr/>
          <a:lstStyle/>
          <a:p>
            <a:pPr/>
            <a:r>
              <a:t>L‘IA al servizio dell’Impresa</a:t>
            </a:r>
          </a:p>
        </p:txBody>
      </p:sp>
      <p:sp>
        <p:nvSpPr>
          <p:cNvPr id="149" name="Segnaposto testo 8"/>
          <p:cNvSpPr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IA embedded</a:t>
            </a:r>
          </a:p>
        </p:txBody>
      </p:sp>
      <p:sp>
        <p:nvSpPr>
          <p:cNvPr id="150" name="Segnaposto numero diapositiva 4"/>
          <p:cNvSpPr txBox="1"/>
          <p:nvPr>
            <p:ph type="sldNum" sz="quarter" idx="2"/>
          </p:nvPr>
        </p:nvSpPr>
        <p:spPr>
          <a:xfrm>
            <a:off x="11161945" y="6404294"/>
            <a:ext cx="188898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51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02153" y="1739900"/>
            <a:ext cx="4800176" cy="3005328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Segnaposto testo 9"/>
          <p:cNvSpPr/>
          <p:nvPr/>
        </p:nvSpPr>
        <p:spPr>
          <a:xfrm>
            <a:off x="8138579" y="5613394"/>
            <a:ext cx="3914815" cy="33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 defTabSz="914171"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Torino 6 giugno 2023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itolo 6"/>
          <p:cNvSpPr txBox="1"/>
          <p:nvPr>
            <p:ph type="title"/>
          </p:nvPr>
        </p:nvSpPr>
        <p:spPr>
          <a:xfrm>
            <a:off x="1295062" y="194959"/>
            <a:ext cx="9122383" cy="625576"/>
          </a:xfrm>
          <a:prstGeom prst="rect">
            <a:avLst/>
          </a:prstGeom>
        </p:spPr>
        <p:txBody>
          <a:bodyPr/>
          <a:lstStyle/>
          <a:p>
            <a:pPr/>
            <a:r>
              <a:t>L‘IA al servizio dell’Impresa</a:t>
            </a:r>
          </a:p>
        </p:txBody>
      </p:sp>
      <p:sp>
        <p:nvSpPr>
          <p:cNvPr id="155" name="Segnaposto testo 8"/>
          <p:cNvSpPr txBox="1"/>
          <p:nvPr>
            <p:ph type="body" sz="quarter" idx="1"/>
          </p:nvPr>
        </p:nvSpPr>
        <p:spPr>
          <a:xfrm>
            <a:off x="1307756" y="827679"/>
            <a:ext cx="9122383" cy="498876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spcBef>
                <a:spcPts val="1000"/>
              </a:spcBef>
              <a:defRPr sz="2400"/>
            </a:lvl1pPr>
          </a:lstStyle>
          <a:p>
            <a:pPr/>
            <a:r>
              <a:t>IA in the Large</a:t>
            </a:r>
          </a:p>
        </p:txBody>
      </p:sp>
      <p:sp>
        <p:nvSpPr>
          <p:cNvPr id="156" name="Segnaposto numero diapositiva 4"/>
          <p:cNvSpPr txBox="1"/>
          <p:nvPr>
            <p:ph type="sldNum" sz="quarter" idx="2"/>
          </p:nvPr>
        </p:nvSpPr>
        <p:spPr>
          <a:xfrm>
            <a:off x="11161945" y="6404294"/>
            <a:ext cx="188898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57" name="Segnaposto contenuto 1"/>
          <p:cNvSpPr txBox="1"/>
          <p:nvPr/>
        </p:nvSpPr>
        <p:spPr>
          <a:xfrm>
            <a:off x="1340782" y="1740340"/>
            <a:ext cx="6534985" cy="42127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defTabSz="914171">
              <a:spcBef>
                <a:spcPts val="400"/>
              </a:spcBef>
              <a:defRPr sz="18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pPr>
            <a:r>
              <a:t>&gt; LLM: sempre più grandi</a:t>
            </a:r>
            <a:br/>
            <a:r>
              <a:t>     0,6 mld &gt; 170 Mld  &gt;&gt; 1.600 Mld</a:t>
            </a:r>
            <a:br/>
            <a:br/>
            <a:r>
              <a:t>&gt; Addestramento dell’IA:</a:t>
            </a:r>
            <a:br/>
            <a:r>
              <a:t>      sempre più costoso 100M$&gt;500M$</a:t>
            </a:r>
            <a:br/>
            <a:br/>
            <a:r>
              <a:t>&gt; DALL-E, Midjourney, …</a:t>
            </a:r>
            <a:br/>
            <a:r>
              <a:t>                         non solo testo!</a:t>
            </a:r>
            <a:br/>
            <a:br/>
          </a:p>
        </p:txBody>
      </p:sp>
      <p:pic>
        <p:nvPicPr>
          <p:cNvPr id="158" name="pasted image 0.png" descr="pasted image 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36836" y="1573886"/>
            <a:ext cx="6534985" cy="3083697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https://indiaai.gov.in/article/the-future-of-large-language-models-llms-strategy-opportunities-and-challenges"/>
          <p:cNvSpPr txBox="1"/>
          <p:nvPr/>
        </p:nvSpPr>
        <p:spPr>
          <a:xfrm>
            <a:off x="5474790" y="4728740"/>
            <a:ext cx="6859078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/>
            </a:lvl1pPr>
          </a:lstStyle>
          <a:p>
            <a:pPr/>
            <a:r>
              <a:t>https://indiaai.gov.in/article/the-future-of-large-language-models-llms-strategy-opportunities-and-challenges</a:t>
            </a:r>
          </a:p>
        </p:txBody>
      </p:sp>
      <p:sp>
        <p:nvSpPr>
          <p:cNvPr id="160" name="Segnaposto testo 9"/>
          <p:cNvSpPr/>
          <p:nvPr/>
        </p:nvSpPr>
        <p:spPr>
          <a:xfrm>
            <a:off x="8138579" y="5613394"/>
            <a:ext cx="3914815" cy="33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 defTabSz="914171"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Torino 6 giugno 2023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itolo 6"/>
          <p:cNvSpPr txBox="1"/>
          <p:nvPr>
            <p:ph type="title"/>
          </p:nvPr>
        </p:nvSpPr>
        <p:spPr>
          <a:xfrm>
            <a:off x="1295062" y="194959"/>
            <a:ext cx="9122383" cy="625576"/>
          </a:xfrm>
          <a:prstGeom prst="rect">
            <a:avLst/>
          </a:prstGeom>
        </p:spPr>
        <p:txBody>
          <a:bodyPr/>
          <a:lstStyle/>
          <a:p>
            <a:pPr/>
            <a:r>
              <a:t>L‘IA al servizio dell’Impresa</a:t>
            </a:r>
          </a:p>
        </p:txBody>
      </p:sp>
      <p:sp>
        <p:nvSpPr>
          <p:cNvPr id="163" name="Segnaposto testo 8"/>
          <p:cNvSpPr txBox="1"/>
          <p:nvPr>
            <p:ph type="body" sz="quarter" idx="1"/>
          </p:nvPr>
        </p:nvSpPr>
        <p:spPr>
          <a:xfrm>
            <a:off x="1307756" y="827679"/>
            <a:ext cx="9122383" cy="498876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spcBef>
                <a:spcPts val="1000"/>
              </a:spcBef>
              <a:defRPr sz="2400"/>
            </a:lvl1pPr>
          </a:lstStyle>
          <a:p>
            <a:pPr/>
            <a:r>
              <a:t>IA in the Large</a:t>
            </a:r>
          </a:p>
        </p:txBody>
      </p:sp>
      <p:sp>
        <p:nvSpPr>
          <p:cNvPr id="164" name="Segnaposto numero diapositiva 4"/>
          <p:cNvSpPr txBox="1"/>
          <p:nvPr>
            <p:ph type="sldNum" sz="quarter" idx="2"/>
          </p:nvPr>
        </p:nvSpPr>
        <p:spPr>
          <a:xfrm>
            <a:off x="11077187" y="6404294"/>
            <a:ext cx="273656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65" name="Segnaposto contenuto 1"/>
          <p:cNvSpPr txBox="1"/>
          <p:nvPr/>
        </p:nvSpPr>
        <p:spPr>
          <a:xfrm>
            <a:off x="1340782" y="1530357"/>
            <a:ext cx="6534985" cy="4217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defTabSz="914171">
              <a:spcBef>
                <a:spcPts val="400"/>
              </a:spcBef>
              <a:defRPr sz="1800">
                <a:solidFill>
                  <a:srgbClr val="808080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pPr>
            <a:r>
              <a:t>&gt;  LLM</a:t>
            </a:r>
            <a:br/>
            <a:br/>
            <a:r>
              <a:t>&gt;  Addestramento dell’IA</a:t>
            </a:r>
            <a:br/>
            <a:br/>
            <a:r>
              <a:t>&gt; DALL-E, Midjourney, Stable Diffusion</a:t>
            </a:r>
            <a:br/>
            <a:br/>
            <a:r>
              <a:rPr>
                <a:solidFill>
                  <a:srgbClr val="252C66"/>
                </a:solidFill>
              </a:rPr>
              <a:t>&gt; GPT-3 &gt; 4 &gt; … , ChatGPT,  AutoGPT</a:t>
            </a:r>
            <a:br>
              <a:rPr>
                <a:solidFill>
                  <a:srgbClr val="252C66"/>
                </a:solidFill>
              </a:rPr>
            </a:br>
            <a:r>
              <a:rPr>
                <a:solidFill>
                  <a:srgbClr val="252C66"/>
                </a:solidFill>
              </a:rPr>
              <a:t>       100 Ml. utilizzatori, 700k$g processing</a:t>
            </a:r>
            <a:br>
              <a:rPr>
                <a:solidFill>
                  <a:srgbClr val="252C66"/>
                </a:solidFill>
              </a:rPr>
            </a:br>
            <a:br>
              <a:rPr>
                <a:solidFill>
                  <a:srgbClr val="252C66"/>
                </a:solidFill>
              </a:rPr>
            </a:br>
            <a:r>
              <a:rPr>
                <a:solidFill>
                  <a:srgbClr val="252C66"/>
                </a:solidFill>
              </a:rPr>
              <a:t>&gt; Bard</a:t>
            </a:r>
            <a:br>
              <a:rPr>
                <a:solidFill>
                  <a:srgbClr val="252C66"/>
                </a:solidFill>
              </a:rPr>
            </a:br>
            <a:br>
              <a:rPr>
                <a:solidFill>
                  <a:srgbClr val="252C66"/>
                </a:solidFill>
              </a:rPr>
            </a:br>
            <a:br>
              <a:rPr>
                <a:solidFill>
                  <a:srgbClr val="252C66"/>
                </a:solidFill>
              </a:rPr>
            </a:br>
            <a:r>
              <a:rPr>
                <a:solidFill>
                  <a:srgbClr val="252C66"/>
                </a:solidFill>
              </a:rPr>
              <a:t>&gt;&gt;&gt;  oltre   850  “strumenti”  utilizzabili  </a:t>
            </a:r>
          </a:p>
        </p:txBody>
      </p:sp>
      <p:pic>
        <p:nvPicPr>
          <p:cNvPr id="166" name="Screenshot 2023-05-15 at 09.06.11.png" descr="Screenshot 2023-05-15 at 09.06.1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16050" y="751992"/>
            <a:ext cx="6269327" cy="4823226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Segnaposto testo 9"/>
          <p:cNvSpPr/>
          <p:nvPr/>
        </p:nvSpPr>
        <p:spPr>
          <a:xfrm>
            <a:off x="8138579" y="5613394"/>
            <a:ext cx="3914815" cy="33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 defTabSz="914171"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Torino 6 giugno 2023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egnaposto contenuto 7"/>
          <p:cNvSpPr txBox="1"/>
          <p:nvPr>
            <p:ph type="body" sz="half" idx="1"/>
          </p:nvPr>
        </p:nvSpPr>
        <p:spPr>
          <a:xfrm>
            <a:off x="1295062" y="1739900"/>
            <a:ext cx="5678763" cy="3791547"/>
          </a:xfrm>
          <a:prstGeom prst="rect">
            <a:avLst/>
          </a:prstGeom>
        </p:spPr>
        <p:txBody>
          <a:bodyPr/>
          <a:lstStyle/>
          <a:p>
            <a:pPr algn="l"/>
            <a:r>
              <a:t>&gt; Le aziende sono «piene» di dati</a:t>
            </a:r>
            <a:br/>
            <a:br/>
            <a:r>
              <a:t>    - fornitori</a:t>
            </a:r>
            <a:br/>
            <a:r>
              <a:t>    - progettazione</a:t>
            </a:r>
            <a:br/>
            <a:r>
              <a:t>    - produzione (IoT)</a:t>
            </a:r>
            <a:br/>
            <a:r>
              <a:t>    - feedback dai clienti (IoT)</a:t>
            </a:r>
            <a:br/>
            <a:r>
              <a:t>    - Lo «storico»</a:t>
            </a:r>
            <a:br/>
            <a:r>
              <a:t>    </a:t>
            </a:r>
            <a:br/>
            <a:r>
              <a:t>&gt; L’IA per valorizzare i dati</a:t>
            </a:r>
            <a:br/>
            <a:br/>
            <a:r>
              <a:t>&gt; L’IA per ripensare i processi</a:t>
            </a:r>
          </a:p>
        </p:txBody>
      </p:sp>
      <p:sp>
        <p:nvSpPr>
          <p:cNvPr id="170" name="Titolo 6"/>
          <p:cNvSpPr txBox="1"/>
          <p:nvPr>
            <p:ph type="title"/>
          </p:nvPr>
        </p:nvSpPr>
        <p:spPr>
          <a:xfrm>
            <a:off x="1295062" y="194959"/>
            <a:ext cx="9122383" cy="625576"/>
          </a:xfrm>
          <a:prstGeom prst="rect">
            <a:avLst/>
          </a:prstGeom>
        </p:spPr>
        <p:txBody>
          <a:bodyPr/>
          <a:lstStyle/>
          <a:p>
            <a:pPr/>
            <a:r>
              <a:t>L‘IA al servizio dell’Impresa</a:t>
            </a:r>
          </a:p>
        </p:txBody>
      </p:sp>
      <p:sp>
        <p:nvSpPr>
          <p:cNvPr id="171" name="Segnaposto testo 8"/>
          <p:cNvSpPr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IA in the Small</a:t>
            </a:r>
          </a:p>
        </p:txBody>
      </p:sp>
      <p:sp>
        <p:nvSpPr>
          <p:cNvPr id="172" name="Segnaposto numero diapositiva 4"/>
          <p:cNvSpPr txBox="1"/>
          <p:nvPr>
            <p:ph type="sldNum" sz="quarter" idx="2"/>
          </p:nvPr>
        </p:nvSpPr>
        <p:spPr>
          <a:xfrm>
            <a:off x="11088424" y="6404294"/>
            <a:ext cx="262419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7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56253" y="1223766"/>
            <a:ext cx="6137663" cy="4254517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Segnaposto testo 9"/>
          <p:cNvSpPr/>
          <p:nvPr/>
        </p:nvSpPr>
        <p:spPr>
          <a:xfrm>
            <a:off x="8138579" y="5613394"/>
            <a:ext cx="3914815" cy="33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 defTabSz="914171"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Torino 6 giugno 2023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itolo 6"/>
          <p:cNvSpPr txBox="1"/>
          <p:nvPr>
            <p:ph type="title"/>
          </p:nvPr>
        </p:nvSpPr>
        <p:spPr>
          <a:xfrm>
            <a:off x="1295062" y="194959"/>
            <a:ext cx="9122383" cy="625576"/>
          </a:xfrm>
          <a:prstGeom prst="rect">
            <a:avLst/>
          </a:prstGeom>
        </p:spPr>
        <p:txBody>
          <a:bodyPr/>
          <a:lstStyle/>
          <a:p>
            <a:pPr/>
            <a:r>
              <a:t>L‘IA al servizio dell’Impresa</a:t>
            </a:r>
          </a:p>
        </p:txBody>
      </p:sp>
      <p:sp>
        <p:nvSpPr>
          <p:cNvPr id="177" name="Segnaposto testo 8"/>
          <p:cNvSpPr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IA in the Small</a:t>
            </a:r>
          </a:p>
        </p:txBody>
      </p:sp>
      <p:sp>
        <p:nvSpPr>
          <p:cNvPr id="178" name="Segnaposto numero diapositiva 4"/>
          <p:cNvSpPr txBox="1"/>
          <p:nvPr>
            <p:ph type="sldNum" sz="quarter" idx="2"/>
          </p:nvPr>
        </p:nvSpPr>
        <p:spPr>
          <a:xfrm>
            <a:off x="11077187" y="6404294"/>
            <a:ext cx="273656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79" name="Segnaposto testo 9"/>
          <p:cNvSpPr/>
          <p:nvPr/>
        </p:nvSpPr>
        <p:spPr>
          <a:xfrm>
            <a:off x="8138579" y="5613394"/>
            <a:ext cx="3914815" cy="33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 defTabSz="914171"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Torino 6 giugno 2023</a:t>
            </a:r>
          </a:p>
        </p:txBody>
      </p:sp>
      <p:pic>
        <p:nvPicPr>
          <p:cNvPr id="180" name="exploration_performance.png" descr="exploration_performanc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27637" y="1135704"/>
            <a:ext cx="6527278" cy="4026516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Segnaposto contenuto 7"/>
          <p:cNvSpPr txBox="1"/>
          <p:nvPr>
            <p:ph type="body" sz="half" idx="1"/>
          </p:nvPr>
        </p:nvSpPr>
        <p:spPr>
          <a:xfrm>
            <a:off x="1295062" y="1739900"/>
            <a:ext cx="4771945" cy="3791547"/>
          </a:xfrm>
          <a:prstGeom prst="rect">
            <a:avLst/>
          </a:prstGeom>
        </p:spPr>
        <p:txBody>
          <a:bodyPr/>
          <a:lstStyle/>
          <a:p>
            <a:pPr algn="l"/>
            <a:r>
              <a:t>&gt; Amazon Generative AI su AWS </a:t>
            </a:r>
          </a:p>
          <a:p>
            <a:pPr algn="l"/>
          </a:p>
          <a:p>
            <a:pPr algn="l"/>
            <a:r>
              <a:t>&gt; Hugging GPT - Microsoft JARVIS</a:t>
            </a:r>
            <a:br/>
            <a:br/>
            <a:r>
              <a:t>&gt; Integrazione di “piccole basi dati”</a:t>
            </a:r>
            <a:br/>
            <a:r>
              <a:t>   &gt;&gt;&gt; personalizzazione e adatamento</a:t>
            </a:r>
            <a:br/>
            <a:r>
              <a:t>          100k$ &gt;&gt;&gt; 100$ per training</a:t>
            </a:r>
            <a:br/>
          </a:p>
          <a:p>
            <a:pPr algn="l"/>
            <a:r>
              <a:t>&gt; Stable Diffusion &gt; Open Source Models</a:t>
            </a:r>
          </a:p>
          <a:p>
            <a:pPr algn="l"/>
          </a:p>
          <a:p>
            <a:pPr algn="l"/>
            <a:r>
              <a:t>&gt; Attenti  al “drift”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ontent Placeholder 1"/>
          <p:cNvSpPr txBox="1"/>
          <p:nvPr>
            <p:ph type="body" sz="half" idx="1"/>
          </p:nvPr>
        </p:nvSpPr>
        <p:spPr>
          <a:xfrm>
            <a:off x="1295062" y="1739900"/>
            <a:ext cx="5378980" cy="3791547"/>
          </a:xfrm>
          <a:prstGeom prst="rect">
            <a:avLst/>
          </a:prstGeom>
        </p:spPr>
        <p:txBody>
          <a:bodyPr/>
          <a:lstStyle/>
          <a:p>
            <a:pPr algn="l"/>
            <a:r>
              <a:t>&gt; Servizi sanitari LEA</a:t>
            </a:r>
            <a:br/>
            <a:br/>
            <a:r>
              <a:t>&gt; Servizi assicurativi (Europ Assistance …)</a:t>
            </a:r>
            <a:br/>
            <a:br/>
            <a:r>
              <a:t>&gt; …</a:t>
            </a:r>
            <a:br/>
            <a:br/>
            <a:r>
              <a:t>&gt; Relazione con il cliente (Customer Experience)</a:t>
            </a:r>
            <a:br/>
            <a:br/>
            <a:r>
              <a:t>   - assistenza</a:t>
            </a:r>
            <a:br/>
            <a:r>
              <a:t>   - personalizzazione</a:t>
            </a:r>
            <a:br/>
            <a:r>
              <a:t>   - da prodotto a servizio</a:t>
            </a:r>
          </a:p>
        </p:txBody>
      </p:sp>
      <p:sp>
        <p:nvSpPr>
          <p:cNvPr id="184" name="Titolo 11"/>
          <p:cNvSpPr txBox="1"/>
          <p:nvPr>
            <p:ph type="title"/>
          </p:nvPr>
        </p:nvSpPr>
        <p:spPr>
          <a:xfrm>
            <a:off x="1295062" y="194959"/>
            <a:ext cx="9122383" cy="625576"/>
          </a:xfrm>
          <a:prstGeom prst="rect">
            <a:avLst/>
          </a:prstGeom>
        </p:spPr>
        <p:txBody>
          <a:bodyPr/>
          <a:lstStyle/>
          <a:p>
            <a:pPr/>
            <a:r>
              <a:t>Esempi di Uso</a:t>
            </a:r>
          </a:p>
        </p:txBody>
      </p:sp>
      <p:sp>
        <p:nvSpPr>
          <p:cNvPr id="185" name="Segnaposto testo 13"/>
          <p:cNvSpPr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Chatbot</a:t>
            </a:r>
          </a:p>
        </p:txBody>
      </p:sp>
      <p:sp>
        <p:nvSpPr>
          <p:cNvPr id="186" name="Segnaposto numero diapositiva 4"/>
          <p:cNvSpPr txBox="1"/>
          <p:nvPr>
            <p:ph type="sldNum" sz="quarter" idx="2"/>
          </p:nvPr>
        </p:nvSpPr>
        <p:spPr>
          <a:xfrm>
            <a:off x="11077187" y="6404294"/>
            <a:ext cx="273656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>
            <a:lvl1pPr>
              <a:spcBef>
                <a:spcPts val="600"/>
              </a:spcBef>
            </a:lvl1pPr>
          </a:lstStyle>
          <a:p>
            <a:pPr/>
            <a:fld id="{86CB4B4D-7CA3-9044-876B-883B54F8677D}" type="slidenum"/>
          </a:p>
        </p:txBody>
      </p:sp>
      <p:pic>
        <p:nvPicPr>
          <p:cNvPr id="187" name="Content Placeholder 1" descr="Content Placeholder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51820" y="1633765"/>
            <a:ext cx="5378980" cy="359047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Segnaposto testo 9"/>
          <p:cNvSpPr/>
          <p:nvPr/>
        </p:nvSpPr>
        <p:spPr>
          <a:xfrm>
            <a:off x="8138579" y="5613394"/>
            <a:ext cx="3914815" cy="33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 defTabSz="914171"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Torino 6 giugno 2023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egnaposto contenuto 12"/>
          <p:cNvSpPr txBox="1"/>
          <p:nvPr>
            <p:ph type="body" sz="half" idx="1"/>
          </p:nvPr>
        </p:nvSpPr>
        <p:spPr>
          <a:xfrm>
            <a:off x="1295063" y="1739900"/>
            <a:ext cx="5037498" cy="3791547"/>
          </a:xfrm>
          <a:prstGeom prst="rect">
            <a:avLst/>
          </a:prstGeom>
        </p:spPr>
        <p:txBody>
          <a:bodyPr/>
          <a:lstStyle/>
          <a:p>
            <a:pPr algn="l"/>
            <a:r>
              <a:t>&gt; Documentazione prodotto/Servizio</a:t>
            </a:r>
            <a:br/>
            <a:br/>
            <a:r>
              <a:t>&gt; Pubblicità, fiere, manifestazioni</a:t>
            </a:r>
            <a:br/>
            <a:br/>
            <a:r>
              <a:t>&gt; Corrispondenza</a:t>
            </a:r>
            <a:br/>
            <a:br/>
            <a:r>
              <a:t>&gt; Creazione e aggiornamento siti aziendali</a:t>
            </a:r>
            <a:br/>
            <a:br/>
            <a:r>
              <a:t>&gt; Creazione corsi di aggiornamento</a:t>
            </a:r>
          </a:p>
        </p:txBody>
      </p:sp>
      <p:sp>
        <p:nvSpPr>
          <p:cNvPr id="191" name="Titolo 11"/>
          <p:cNvSpPr txBox="1"/>
          <p:nvPr>
            <p:ph type="title"/>
          </p:nvPr>
        </p:nvSpPr>
        <p:spPr>
          <a:xfrm>
            <a:off x="1295062" y="194959"/>
            <a:ext cx="9122383" cy="625576"/>
          </a:xfrm>
          <a:prstGeom prst="rect">
            <a:avLst/>
          </a:prstGeom>
        </p:spPr>
        <p:txBody>
          <a:bodyPr/>
          <a:lstStyle/>
          <a:p>
            <a:pPr/>
            <a:r>
              <a:t>Esempi di Uso</a:t>
            </a:r>
          </a:p>
        </p:txBody>
      </p:sp>
      <p:sp>
        <p:nvSpPr>
          <p:cNvPr id="192" name="Segnaposto testo 13"/>
          <p:cNvSpPr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Assistenza a generazione documenti</a:t>
            </a:r>
          </a:p>
        </p:txBody>
      </p:sp>
      <p:sp>
        <p:nvSpPr>
          <p:cNvPr id="193" name="Segnaposto numero diapositiva 4"/>
          <p:cNvSpPr txBox="1"/>
          <p:nvPr>
            <p:ph type="sldNum" sz="quarter" idx="2"/>
          </p:nvPr>
        </p:nvSpPr>
        <p:spPr>
          <a:xfrm>
            <a:off x="11077187" y="6404294"/>
            <a:ext cx="273656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94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32561" y="1223766"/>
            <a:ext cx="5655507" cy="4264926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Segnaposto testo 9"/>
          <p:cNvSpPr/>
          <p:nvPr/>
        </p:nvSpPr>
        <p:spPr>
          <a:xfrm>
            <a:off x="8138579" y="5613394"/>
            <a:ext cx="3914815" cy="33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 defTabSz="914171"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Torino 6 giugno 2023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ontent Placeholder 1"/>
          <p:cNvSpPr txBox="1"/>
          <p:nvPr>
            <p:ph type="body" sz="half" idx="1"/>
          </p:nvPr>
        </p:nvSpPr>
        <p:spPr>
          <a:xfrm>
            <a:off x="1295063" y="1739900"/>
            <a:ext cx="4590399" cy="3791547"/>
          </a:xfrm>
          <a:prstGeom prst="rect">
            <a:avLst/>
          </a:prstGeom>
        </p:spPr>
        <p:txBody>
          <a:bodyPr/>
          <a:lstStyle/>
          <a:p>
            <a:pPr algn="l"/>
            <a:r>
              <a:t>&gt; Controllo qualità</a:t>
            </a:r>
            <a:br/>
            <a:br/>
            <a:r>
              <a:t>&gt; Manutenzione predittiva</a:t>
            </a:r>
            <a:br/>
            <a:br/>
            <a:r>
              <a:t>&gt; Ispezione floor-plan</a:t>
            </a:r>
            <a:br/>
            <a:br/>
            <a:r>
              <a:t>&gt; Inventario Magazzini</a:t>
            </a:r>
          </a:p>
        </p:txBody>
      </p:sp>
      <p:sp>
        <p:nvSpPr>
          <p:cNvPr id="198" name="Titolo 11"/>
          <p:cNvSpPr txBox="1"/>
          <p:nvPr>
            <p:ph type="title"/>
          </p:nvPr>
        </p:nvSpPr>
        <p:spPr>
          <a:xfrm>
            <a:off x="1295062" y="194959"/>
            <a:ext cx="9122383" cy="625576"/>
          </a:xfrm>
          <a:prstGeom prst="rect">
            <a:avLst/>
          </a:prstGeom>
        </p:spPr>
        <p:txBody>
          <a:bodyPr/>
          <a:lstStyle/>
          <a:p>
            <a:pPr/>
            <a:r>
              <a:t>Esempi di Uso</a:t>
            </a:r>
          </a:p>
        </p:txBody>
      </p:sp>
      <p:sp>
        <p:nvSpPr>
          <p:cNvPr id="199" name="Text Placeholder 3"/>
          <p:cNvSpPr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Supporto alla produzione</a:t>
            </a:r>
          </a:p>
        </p:txBody>
      </p:sp>
      <p:sp>
        <p:nvSpPr>
          <p:cNvPr id="200" name="Segnaposto numero diapositiva 4"/>
          <p:cNvSpPr txBox="1"/>
          <p:nvPr>
            <p:ph type="sldNum" sz="quarter" idx="2"/>
          </p:nvPr>
        </p:nvSpPr>
        <p:spPr>
          <a:xfrm>
            <a:off x="11077187" y="6404294"/>
            <a:ext cx="273656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>
            <a:lvl1pPr>
              <a:spcBef>
                <a:spcPts val="600"/>
              </a:spcBef>
            </a:lvl1pPr>
          </a:lstStyle>
          <a:p>
            <a:pPr/>
            <a:fld id="{86CB4B4D-7CA3-9044-876B-883B54F8677D}" type="slidenum"/>
          </a:p>
        </p:txBody>
      </p:sp>
      <p:pic>
        <p:nvPicPr>
          <p:cNvPr id="201" name="Content Placeholder 2" descr="Content Placeholder 2"/>
          <p:cNvPicPr>
            <a:picLocks noChangeAspect="1"/>
          </p:cNvPicPr>
          <p:nvPr/>
        </p:nvPicPr>
        <p:blipFill>
          <a:blip r:embed="rId2">
            <a:extLst/>
          </a:blip>
          <a:srcRect l="13664" t="0" r="2" b="2"/>
          <a:stretch>
            <a:fillRect/>
          </a:stretch>
        </p:blipFill>
        <p:spPr>
          <a:xfrm>
            <a:off x="6094413" y="1741397"/>
            <a:ext cx="4335725" cy="3791547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Segnaposto testo 9"/>
          <p:cNvSpPr/>
          <p:nvPr/>
        </p:nvSpPr>
        <p:spPr>
          <a:xfrm>
            <a:off x="8138579" y="5613394"/>
            <a:ext cx="3914815" cy="33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 defTabSz="914171"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Torino 6 giugno 2023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ontent Placeholder 1"/>
          <p:cNvSpPr txBox="1"/>
          <p:nvPr>
            <p:ph type="body" sz="half" idx="1"/>
          </p:nvPr>
        </p:nvSpPr>
        <p:spPr>
          <a:xfrm>
            <a:off x="1295063" y="1739900"/>
            <a:ext cx="4590399" cy="3791547"/>
          </a:xfrm>
          <a:prstGeom prst="rect">
            <a:avLst/>
          </a:prstGeom>
        </p:spPr>
        <p:txBody>
          <a:bodyPr/>
          <a:lstStyle/>
          <a:p>
            <a:pPr algn="l"/>
            <a:r>
              <a:t>&gt; Conoscenze Interne</a:t>
            </a:r>
            <a:br/>
            <a:br/>
            <a:r>
              <a:t>&gt; Conoscenze strutturali</a:t>
            </a:r>
            <a:br/>
            <a:br/>
            <a:r>
              <a:t>&gt; Conoscenze embedded (macchine)</a:t>
            </a:r>
            <a:br/>
            <a:br/>
            <a:r>
              <a:t>&gt; Gap</a:t>
            </a:r>
            <a:br/>
            <a:br/>
            <a:r>
              <a:t>&gt; Condividere la conoscenza (servizio?)</a:t>
            </a:r>
            <a:br/>
            <a:br/>
            <a:r>
              <a:t>&gt; Conoscenza “a domanda”</a:t>
            </a:r>
          </a:p>
        </p:txBody>
      </p:sp>
      <p:sp>
        <p:nvSpPr>
          <p:cNvPr id="205" name="Titolo 11"/>
          <p:cNvSpPr txBox="1"/>
          <p:nvPr>
            <p:ph type="title"/>
          </p:nvPr>
        </p:nvSpPr>
        <p:spPr>
          <a:xfrm>
            <a:off x="1295062" y="194959"/>
            <a:ext cx="9122383" cy="625576"/>
          </a:xfrm>
          <a:prstGeom prst="rect">
            <a:avLst/>
          </a:prstGeom>
        </p:spPr>
        <p:txBody>
          <a:bodyPr/>
          <a:lstStyle/>
          <a:p>
            <a:pPr/>
            <a:r>
              <a:t>Esempi di Uso</a:t>
            </a:r>
          </a:p>
        </p:txBody>
      </p:sp>
      <p:sp>
        <p:nvSpPr>
          <p:cNvPr id="206" name="Text Placeholder 3"/>
          <p:cNvSpPr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Gestire la Conoscenza</a:t>
            </a:r>
          </a:p>
        </p:txBody>
      </p:sp>
      <p:sp>
        <p:nvSpPr>
          <p:cNvPr id="207" name="Segnaposto numero diapositiva 4"/>
          <p:cNvSpPr txBox="1"/>
          <p:nvPr>
            <p:ph type="sldNum" sz="quarter" idx="2"/>
          </p:nvPr>
        </p:nvSpPr>
        <p:spPr>
          <a:xfrm>
            <a:off x="11077187" y="6404294"/>
            <a:ext cx="273656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>
            <a:lvl1pPr>
              <a:spcBef>
                <a:spcPts val="600"/>
              </a:spcBef>
            </a:lvl1pPr>
          </a:lstStyle>
          <a:p>
            <a:pPr/>
            <a:fld id="{86CB4B4D-7CA3-9044-876B-883B54F8677D}" type="slidenum"/>
          </a:p>
        </p:txBody>
      </p:sp>
      <p:pic>
        <p:nvPicPr>
          <p:cNvPr id="208" name="Content Placeholder 2" descr="Content Placeholder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4412" y="2119666"/>
            <a:ext cx="4335726" cy="3035007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Segnaposto testo 9"/>
          <p:cNvSpPr/>
          <p:nvPr/>
        </p:nvSpPr>
        <p:spPr>
          <a:xfrm>
            <a:off x="8138579" y="5613394"/>
            <a:ext cx="3914815" cy="33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 defTabSz="914171"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Torino 6 giugno 2023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egnaposto contenuto 1"/>
          <p:cNvSpPr txBox="1"/>
          <p:nvPr>
            <p:ph type="body" idx="1"/>
          </p:nvPr>
        </p:nvSpPr>
        <p:spPr>
          <a:xfrm>
            <a:off x="1295062" y="1740340"/>
            <a:ext cx="9118343" cy="4064716"/>
          </a:xfrm>
          <a:prstGeom prst="rect">
            <a:avLst/>
          </a:prstGeom>
        </p:spPr>
        <p:txBody>
          <a:bodyPr/>
          <a:lstStyle/>
          <a:p>
            <a:pPr>
              <a:buFontTx/>
              <a:buChar char="✓"/>
              <a:defRPr sz="2400"/>
            </a:pPr>
            <a:r>
              <a:t>   Aperto a tutte le aziende associate  </a:t>
            </a:r>
          </a:p>
          <a:p>
            <a:pPr>
              <a:buFontTx/>
              <a:buChar char="✓"/>
              <a:defRPr sz="2400"/>
            </a:pPr>
          </a:p>
          <a:p>
            <a:pPr>
              <a:buFontTx/>
              <a:buChar char="✓"/>
              <a:defRPr sz="2400"/>
            </a:pPr>
            <a:r>
              <a:t>   Riunioni  con cadenza mensile</a:t>
            </a:r>
          </a:p>
          <a:p>
            <a:pPr>
              <a:buFontTx/>
              <a:buChar char="✓"/>
              <a:defRPr sz="2400"/>
            </a:pPr>
          </a:p>
          <a:p>
            <a:pPr>
              <a:buFontTx/>
              <a:buChar char="✓"/>
              <a:defRPr sz="2400"/>
            </a:pPr>
            <a:r>
              <a:t>   Confronto di esperienze</a:t>
            </a:r>
          </a:p>
          <a:p>
            <a:pPr>
              <a:buFontTx/>
              <a:buChar char="✓"/>
              <a:defRPr sz="2400"/>
            </a:pPr>
          </a:p>
          <a:p>
            <a:pPr>
              <a:buFontTx/>
              <a:buChar char="✓"/>
              <a:defRPr sz="2400"/>
            </a:pPr>
            <a:r>
              <a:t>   Proposte per facilitare adozione e sfruttamento dell’IA</a:t>
            </a:r>
          </a:p>
          <a:p>
            <a:pPr>
              <a:buFontTx/>
              <a:buChar char="✓"/>
              <a:defRPr sz="2400"/>
            </a:pPr>
          </a:p>
          <a:p>
            <a:pPr>
              <a:buFontTx/>
              <a:buChar char="✓"/>
              <a:defRPr sz="2400"/>
            </a:pPr>
            <a:r>
              <a:t>   Impatti regolatori e legislativi</a:t>
            </a:r>
          </a:p>
        </p:txBody>
      </p:sp>
      <p:sp>
        <p:nvSpPr>
          <p:cNvPr id="212" name="Titolo 2"/>
          <p:cNvSpPr txBox="1"/>
          <p:nvPr>
            <p:ph type="title"/>
          </p:nvPr>
        </p:nvSpPr>
        <p:spPr>
          <a:xfrm>
            <a:off x="1295062" y="194959"/>
            <a:ext cx="9122383" cy="625576"/>
          </a:xfrm>
          <a:prstGeom prst="rect">
            <a:avLst/>
          </a:prstGeom>
        </p:spPr>
        <p:txBody>
          <a:bodyPr/>
          <a:lstStyle/>
          <a:p>
            <a:pPr/>
            <a:r>
              <a:t>Il GdL IA in Anitec Assinform</a:t>
            </a:r>
          </a:p>
        </p:txBody>
      </p:sp>
      <p:sp>
        <p:nvSpPr>
          <p:cNvPr id="213" name="Segnaposto testo 8"/>
          <p:cNvSpPr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Attività</a:t>
            </a:r>
          </a:p>
        </p:txBody>
      </p:sp>
      <p:sp>
        <p:nvSpPr>
          <p:cNvPr id="214" name="Segnaposto numero diapositiva 5"/>
          <p:cNvSpPr txBox="1"/>
          <p:nvPr>
            <p:ph type="sldNum" sz="quarter" idx="2"/>
          </p:nvPr>
        </p:nvSpPr>
        <p:spPr>
          <a:xfrm>
            <a:off x="11077187" y="6404294"/>
            <a:ext cx="273656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15" name="Segnaposto testo 9"/>
          <p:cNvSpPr/>
          <p:nvPr/>
        </p:nvSpPr>
        <p:spPr>
          <a:xfrm>
            <a:off x="8138579" y="5613394"/>
            <a:ext cx="3914815" cy="33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 defTabSz="914171"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Torino 6 giugno 2023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egnaposto contenuto 1"/>
          <p:cNvSpPr txBox="1"/>
          <p:nvPr>
            <p:ph type="body" idx="1"/>
          </p:nvPr>
        </p:nvSpPr>
        <p:spPr>
          <a:xfrm>
            <a:off x="1295062" y="1740340"/>
            <a:ext cx="9118343" cy="4212779"/>
          </a:xfrm>
          <a:prstGeom prst="rect">
            <a:avLst/>
          </a:prstGeom>
        </p:spPr>
        <p:txBody>
          <a:bodyPr/>
          <a:lstStyle/>
          <a:p>
            <a:pPr>
              <a:buFontTx/>
              <a:buChar char="✓"/>
              <a:defRPr sz="2400"/>
            </a:pPr>
            <a:r>
              <a:t>   White Paper  </a:t>
            </a:r>
          </a:p>
          <a:p>
            <a:pPr>
              <a:buFontTx/>
              <a:buChar char="✓"/>
              <a:defRPr sz="2400"/>
            </a:pPr>
          </a:p>
          <a:p>
            <a:pPr>
              <a:buFontTx/>
              <a:buChar char="✓"/>
              <a:defRPr sz="2400"/>
            </a:pPr>
            <a:r>
              <a:t>   Pubblicazioni su stampa nazionale</a:t>
            </a:r>
          </a:p>
          <a:p>
            <a:pPr>
              <a:buFontTx/>
              <a:buChar char="✓"/>
              <a:defRPr sz="2400"/>
            </a:pPr>
          </a:p>
          <a:p>
            <a:pPr>
              <a:buFontTx/>
              <a:buChar char="✓"/>
              <a:defRPr sz="2400"/>
            </a:pPr>
            <a:r>
              <a:t>   Incontri con le Istituzioni</a:t>
            </a:r>
          </a:p>
          <a:p>
            <a:pPr>
              <a:buFontTx/>
              <a:buChar char="✓"/>
              <a:defRPr sz="2400"/>
            </a:pPr>
          </a:p>
          <a:p>
            <a:pPr>
              <a:buFontTx/>
              <a:buChar char="✓"/>
              <a:defRPr sz="2400"/>
            </a:pPr>
            <a:r>
              <a:t>   IA Talks</a:t>
            </a:r>
          </a:p>
          <a:p>
            <a:pPr>
              <a:buFontTx/>
              <a:buChar char="✓"/>
              <a:defRPr sz="2400"/>
            </a:pPr>
          </a:p>
          <a:p>
            <a:pPr>
              <a:buFontTx/>
              <a:buChar char="✓"/>
              <a:defRPr sz="2400"/>
            </a:pPr>
            <a:r>
              <a:t>   IA Roadshow</a:t>
            </a:r>
          </a:p>
        </p:txBody>
      </p:sp>
      <p:sp>
        <p:nvSpPr>
          <p:cNvPr id="218" name="Titolo 2"/>
          <p:cNvSpPr txBox="1"/>
          <p:nvPr>
            <p:ph type="title"/>
          </p:nvPr>
        </p:nvSpPr>
        <p:spPr>
          <a:xfrm>
            <a:off x="1295062" y="194959"/>
            <a:ext cx="9122383" cy="625576"/>
          </a:xfrm>
          <a:prstGeom prst="rect">
            <a:avLst/>
          </a:prstGeom>
        </p:spPr>
        <p:txBody>
          <a:bodyPr/>
          <a:lstStyle/>
          <a:p>
            <a:pPr/>
            <a:r>
              <a:t>Il GdL IA in Anitec Assinform</a:t>
            </a:r>
          </a:p>
        </p:txBody>
      </p:sp>
      <p:sp>
        <p:nvSpPr>
          <p:cNvPr id="219" name="Segnaposto testo 8"/>
          <p:cNvSpPr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Risultati</a:t>
            </a:r>
          </a:p>
        </p:txBody>
      </p:sp>
      <p:sp>
        <p:nvSpPr>
          <p:cNvPr id="220" name="Segnaposto numero diapositiva 5"/>
          <p:cNvSpPr txBox="1"/>
          <p:nvPr>
            <p:ph type="sldNum" sz="quarter" idx="2"/>
          </p:nvPr>
        </p:nvSpPr>
        <p:spPr>
          <a:xfrm>
            <a:off x="11077187" y="6404294"/>
            <a:ext cx="273656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21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10289" y="1678375"/>
            <a:ext cx="4607170" cy="3429001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Segnaposto testo 9"/>
          <p:cNvSpPr/>
          <p:nvPr/>
        </p:nvSpPr>
        <p:spPr>
          <a:xfrm>
            <a:off x="8138579" y="5613394"/>
            <a:ext cx="3914815" cy="33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 defTabSz="914171"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Torino 6 giugno 2023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egnaposto contenuto 1"/>
          <p:cNvSpPr txBox="1"/>
          <p:nvPr>
            <p:ph type="body" sz="half" idx="1"/>
          </p:nvPr>
        </p:nvSpPr>
        <p:spPr>
          <a:xfrm>
            <a:off x="1295061" y="1740340"/>
            <a:ext cx="6843519" cy="4212779"/>
          </a:xfrm>
          <a:prstGeom prst="rect">
            <a:avLst/>
          </a:prstGeom>
        </p:spPr>
        <p:txBody>
          <a:bodyPr/>
          <a:lstStyle/>
          <a:p>
            <a:pPr>
              <a:buFontTx/>
              <a:buChar char="✓"/>
              <a:defRPr sz="2400"/>
            </a:pPr>
            <a:r>
              <a:t>   Attivo da fine febbraio</a:t>
            </a:r>
          </a:p>
          <a:p>
            <a:pPr>
              <a:buFontTx/>
              <a:buChar char="✓"/>
              <a:defRPr sz="2400"/>
            </a:pPr>
          </a:p>
          <a:p>
            <a:pPr>
              <a:buFontTx/>
              <a:buChar char="✓"/>
              <a:defRPr sz="2400"/>
            </a:pPr>
            <a:r>
              <a:t>   Aperto a contributi di tutti</a:t>
            </a:r>
          </a:p>
          <a:p>
            <a:pPr>
              <a:buFontTx/>
              <a:buChar char="✓"/>
              <a:defRPr sz="2400"/>
            </a:pPr>
          </a:p>
          <a:p>
            <a:pPr algn="l">
              <a:buFontTx/>
              <a:buChar char="✓"/>
              <a:defRPr sz="2400"/>
            </a:pPr>
            <a:r>
              <a:t>   Punto di riferimento </a:t>
            </a:r>
            <a:br/>
            <a:r>
              <a:t>    per l’impresa italiana sul tema IA</a:t>
            </a:r>
          </a:p>
        </p:txBody>
      </p:sp>
      <p:sp>
        <p:nvSpPr>
          <p:cNvPr id="225" name="Titolo 2"/>
          <p:cNvSpPr txBox="1"/>
          <p:nvPr>
            <p:ph type="title"/>
          </p:nvPr>
        </p:nvSpPr>
        <p:spPr>
          <a:xfrm>
            <a:off x="1295062" y="194959"/>
            <a:ext cx="9122383" cy="625576"/>
          </a:xfrm>
          <a:prstGeom prst="rect">
            <a:avLst/>
          </a:prstGeom>
        </p:spPr>
        <p:txBody>
          <a:bodyPr/>
          <a:lstStyle/>
          <a:p>
            <a:pPr/>
            <a:r>
              <a:t>Il GdL IA in Anitec Assinform</a:t>
            </a:r>
          </a:p>
        </p:txBody>
      </p:sp>
      <p:sp>
        <p:nvSpPr>
          <p:cNvPr id="226" name="Segnaposto testo 8"/>
          <p:cNvSpPr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Blog</a:t>
            </a:r>
          </a:p>
        </p:txBody>
      </p:sp>
      <p:sp>
        <p:nvSpPr>
          <p:cNvPr id="227" name="Segnaposto numero diapositiva 5"/>
          <p:cNvSpPr txBox="1"/>
          <p:nvPr>
            <p:ph type="sldNum" sz="quarter" idx="2"/>
          </p:nvPr>
        </p:nvSpPr>
        <p:spPr>
          <a:xfrm>
            <a:off x="11077187" y="6404294"/>
            <a:ext cx="273656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28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98353" y="1223766"/>
            <a:ext cx="5232587" cy="3857225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Segnaposto testo 9"/>
          <p:cNvSpPr/>
          <p:nvPr/>
        </p:nvSpPr>
        <p:spPr>
          <a:xfrm>
            <a:off x="8138579" y="5613394"/>
            <a:ext cx="3914815" cy="33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 defTabSz="914171"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252C66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lvl1pPr>
          </a:lstStyle>
          <a:p>
            <a:pPr/>
            <a:r>
              <a:t>Torino 6 giugno 2023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ottotitolo 10"/>
          <p:cNvSpPr txBox="1"/>
          <p:nvPr/>
        </p:nvSpPr>
        <p:spPr>
          <a:xfrm>
            <a:off x="2440413" y="565585"/>
            <a:ext cx="3689359" cy="18261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defTabSz="914171">
              <a:lnSpc>
                <a:spcPct val="90000"/>
              </a:lnSpc>
              <a:spcBef>
                <a:spcPts val="1000"/>
              </a:spcBef>
              <a:defRPr sz="2300"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pPr>
            <a:r>
              <a:t>Roberto Saracco</a:t>
            </a:r>
          </a:p>
          <a:p>
            <a:pPr defTabSz="914171">
              <a:lnSpc>
                <a:spcPct val="90000"/>
              </a:lnSpc>
              <a:spcBef>
                <a:spcPts val="1000"/>
              </a:spcBef>
              <a:defRPr sz="1800">
                <a:solidFill>
                  <a:srgbClr val="FFFFFF"/>
                </a:solidFill>
                <a:latin typeface="Futura Std Book"/>
                <a:ea typeface="Futura Std Book"/>
                <a:cs typeface="Futura Std Book"/>
                <a:sym typeface="Futura Std Book"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r.saracco@reply.it</a:t>
            </a:r>
            <a:br/>
            <a:r>
              <a:t>https://cmte.ieee.org/futuredirections/category/blog/</a:t>
            </a:r>
            <a:br/>
            <a:br/>
            <a:r>
              <a:rPr u="sng">
                <a:solidFill>
                  <a:srgbClr val="FEFFFE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r.saracco@reply.it</a:t>
            </a:r>
          </a:p>
        </p:txBody>
      </p:sp>
      <p:pic>
        <p:nvPicPr>
          <p:cNvPr id="232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47226" y="516155"/>
            <a:ext cx="3077346" cy="28721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60949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60949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60949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60949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