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Nunito"/>
      <p:regular r:id="rId27"/>
      <p:bold r:id="rId28"/>
      <p:italic r:id="rId29"/>
      <p:boldItalic r:id="rId30"/>
    </p:embeddedFont>
    <p:embeddedFont>
      <p:font typeface="Playfair Display"/>
      <p:regular r:id="rId31"/>
      <p:bold r:id="rId32"/>
      <p:italic r:id="rId33"/>
      <p:boldItalic r:id="rId34"/>
    </p:embeddedFont>
    <p:embeddedFont>
      <p:font typeface="Garamond"/>
      <p:regular r:id="rId35"/>
      <p:bold r:id="rId36"/>
      <p:italic r:id="rId37"/>
      <p:boldItalic r:id="rId38"/>
    </p:embeddedFont>
    <p:embeddedFont>
      <p:font typeface="Maven Pro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4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ihzszXDctfX9KiqUrWqiU/XNaK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avenPro-bold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Nunito-bold.fntdata"/><Relationship Id="rId27" Type="http://schemas.openxmlformats.org/officeDocument/2006/relationships/font" Target="fonts/Nuni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regular.fntdata"/><Relationship Id="rId3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33" Type="http://schemas.openxmlformats.org/officeDocument/2006/relationships/font" Target="fonts/PlayfairDisplay-italic.fntdata"/><Relationship Id="rId10" Type="http://schemas.openxmlformats.org/officeDocument/2006/relationships/slide" Target="slides/slide5.xml"/><Relationship Id="rId32" Type="http://schemas.openxmlformats.org/officeDocument/2006/relationships/font" Target="fonts/PlayfairDisplay-bold.fntdata"/><Relationship Id="rId13" Type="http://schemas.openxmlformats.org/officeDocument/2006/relationships/slide" Target="slides/slide8.xml"/><Relationship Id="rId35" Type="http://schemas.openxmlformats.org/officeDocument/2006/relationships/font" Target="fonts/Garamond-regular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boldItalic.fntdata"/><Relationship Id="rId15" Type="http://schemas.openxmlformats.org/officeDocument/2006/relationships/slide" Target="slides/slide10.xml"/><Relationship Id="rId37" Type="http://schemas.openxmlformats.org/officeDocument/2006/relationships/font" Target="fonts/Garamond-italic.fntdata"/><Relationship Id="rId14" Type="http://schemas.openxmlformats.org/officeDocument/2006/relationships/slide" Target="slides/slide9.xml"/><Relationship Id="rId36" Type="http://schemas.openxmlformats.org/officeDocument/2006/relationships/font" Target="fonts/Garamond-bold.fntdata"/><Relationship Id="rId17" Type="http://schemas.openxmlformats.org/officeDocument/2006/relationships/slide" Target="slides/slide12.xml"/><Relationship Id="rId39" Type="http://schemas.openxmlformats.org/officeDocument/2006/relationships/font" Target="fonts/MavenPro-regular.fntdata"/><Relationship Id="rId16" Type="http://schemas.openxmlformats.org/officeDocument/2006/relationships/slide" Target="slides/slide11.xml"/><Relationship Id="rId38" Type="http://schemas.openxmlformats.org/officeDocument/2006/relationships/font" Target="fonts/Garamond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aef0341db2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aef0341db2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2aef0341db2_0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af0edeb5bd_0_2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af0edeb5bd_0_2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2af0edeb5bd_0_2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c1499cabbc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c1499cabbc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2c1499cabbc_0_1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aef0341db2_0_3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aef0341db2_0_3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2aef0341db2_0_3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c1499cabbc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c1499cabbc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2c1499cabbc_0_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aef0341db2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aef0341db2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2aef0341db2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c1499cabbc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c1499cabbc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2c1499cabbc_0_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c1499cabbc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c1499cabbc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2c1499cabbc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af0edeb5bd_0_3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af0edeb5bd_0_3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2af0edeb5bd_0_3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aede3bf627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2aede3bf627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c1499cabbc_0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c1499cabbc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2c1499cabbc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aef0341db2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aef0341db2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2aef0341db2_0_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aef0341db2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aef0341db2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2aef0341db2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aef0341db2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aef0341db2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2aef0341db2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af0edeb5bd_0_3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af0edeb5bd_0_3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2af0edeb5bd_0_3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aef0341db2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aef0341db2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2aef0341db2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c1cb65941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c1cb65941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2c1cb659411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c1499cabbc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c1499cabbc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g2c1499cabbc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g2af0edeb5bd_0_22"/>
          <p:cNvGrpSpPr/>
          <p:nvPr/>
        </p:nvGrpSpPr>
        <p:grpSpPr>
          <a:xfrm>
            <a:off x="9790426" y="4546120"/>
            <a:ext cx="2255173" cy="2310006"/>
            <a:chOff x="7343003" y="3409675"/>
            <a:chExt cx="1691422" cy="1732548"/>
          </a:xfrm>
        </p:grpSpPr>
        <p:grpSp>
          <p:nvGrpSpPr>
            <p:cNvPr id="15" name="Google Shape;15;g2af0edeb5bd_0_2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6" name="Google Shape;16;g2af0edeb5bd_0_2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g2af0edeb5bd_0_2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g2af0edeb5bd_0_2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9" name="Google Shape;19;g2af0edeb5bd_0_2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g2af0edeb5bd_0_2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g2af0edeb5bd_0_2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" name="Google Shape;22;g2af0edeb5bd_0_2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23" name="Google Shape;23;g2af0edeb5bd_0_2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g2af0edeb5bd_0_2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g2af0edeb5bd_0_2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g2af0edeb5bd_0_2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" name="Google Shape;27;g2af0edeb5bd_0_2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8" name="Google Shape;28;g2af0edeb5bd_0_2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g2af0edeb5bd_0_2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g2af0edeb5bd_0_2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g2af0edeb5bd_0_2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g2af0edeb5bd_0_2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" name="Google Shape;33;g2af0edeb5bd_0_22"/>
          <p:cNvGrpSpPr/>
          <p:nvPr/>
        </p:nvGrpSpPr>
        <p:grpSpPr>
          <a:xfrm>
            <a:off x="6724502" y="0"/>
            <a:ext cx="5085303" cy="5118675"/>
            <a:chOff x="5043503" y="0"/>
            <a:chExt cx="3814072" cy="3839102"/>
          </a:xfrm>
        </p:grpSpPr>
        <p:sp>
          <p:nvSpPr>
            <p:cNvPr id="34" name="Google Shape;34;g2af0edeb5bd_0_2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2af0edeb5bd_0_2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" name="Google Shape;36;g2af0edeb5bd_0_2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7" name="Google Shape;37;g2af0edeb5bd_0_2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g2af0edeb5bd_0_2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g2af0edeb5bd_0_2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g2af0edeb5bd_0_2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" name="Google Shape;41;g2af0edeb5bd_0_2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42" name="Google Shape;42;g2af0edeb5bd_0_2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g2af0edeb5bd_0_2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4" name="Google Shape;44;g2af0edeb5bd_0_2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g2af0edeb5bd_0_2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g2af0edeb5bd_0_2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g2af0edeb5bd_0_2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2af0edeb5bd_0_2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g2af0edeb5bd_0_2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" name="Google Shape;50;g2af0edeb5bd_0_22"/>
          <p:cNvSpPr txBox="1"/>
          <p:nvPr>
            <p:ph type="ctrTitle"/>
          </p:nvPr>
        </p:nvSpPr>
        <p:spPr>
          <a:xfrm>
            <a:off x="1098667" y="2151750"/>
            <a:ext cx="5673900" cy="249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g2af0edeb5bd_0_22"/>
          <p:cNvSpPr txBox="1"/>
          <p:nvPr>
            <p:ph idx="1" type="subTitle"/>
          </p:nvPr>
        </p:nvSpPr>
        <p:spPr>
          <a:xfrm>
            <a:off x="1098667" y="4795067"/>
            <a:ext cx="5673900" cy="92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g2af0edeb5bd_0_22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g2af0edeb5bd_0_62"/>
          <p:cNvGrpSpPr/>
          <p:nvPr/>
        </p:nvGrpSpPr>
        <p:grpSpPr>
          <a:xfrm>
            <a:off x="195687" y="4541"/>
            <a:ext cx="1644245" cy="1846001"/>
            <a:chOff x="146769" y="3406"/>
            <a:chExt cx="1233215" cy="1384535"/>
          </a:xfrm>
        </p:grpSpPr>
        <p:grpSp>
          <p:nvGrpSpPr>
            <p:cNvPr id="55" name="Google Shape;55;g2af0edeb5bd_0_62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6" name="Google Shape;56;g2af0edeb5bd_0_62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g2af0edeb5bd_0_62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g2af0edeb5bd_0_62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9" name="Google Shape;59;g2af0edeb5bd_0_62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g2af0edeb5bd_0_62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g2af0edeb5bd_0_62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" name="Google Shape;62;g2af0edeb5bd_0_62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63" name="Google Shape;63;g2af0edeb5bd_0_62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g2af0edeb5bd_0_62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g2af0edeb5bd_0_62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g2af0edeb5bd_0_62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7" name="Google Shape;67;g2af0edeb5bd_0_62"/>
          <p:cNvGrpSpPr/>
          <p:nvPr/>
        </p:nvGrpSpPr>
        <p:grpSpPr>
          <a:xfrm>
            <a:off x="9033219" y="3871914"/>
            <a:ext cx="2914791" cy="2985925"/>
            <a:chOff x="6775084" y="2904008"/>
            <a:chExt cx="2186148" cy="2239500"/>
          </a:xfrm>
        </p:grpSpPr>
        <p:grpSp>
          <p:nvGrpSpPr>
            <p:cNvPr id="68" name="Google Shape;68;g2af0edeb5bd_0_62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9" name="Google Shape;69;g2af0edeb5bd_0_62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g2af0edeb5bd_0_62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g2af0edeb5bd_0_62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72" name="Google Shape;72;g2af0edeb5bd_0_62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g2af0edeb5bd_0_62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g2af0edeb5bd_0_62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" name="Google Shape;75;g2af0edeb5bd_0_62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6" name="Google Shape;76;g2af0edeb5bd_0_62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g2af0edeb5bd_0_62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g2af0edeb5bd_0_62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g2af0edeb5bd_0_62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" name="Google Shape;80;g2af0edeb5bd_0_62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81" name="Google Shape;81;g2af0edeb5bd_0_62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g2af0edeb5bd_0_62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g2af0edeb5bd_0_62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g2af0edeb5bd_0_62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g2af0edeb5bd_0_62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6" name="Google Shape;86;g2af0edeb5bd_0_62"/>
          <p:cNvSpPr txBox="1"/>
          <p:nvPr>
            <p:ph type="title"/>
          </p:nvPr>
        </p:nvSpPr>
        <p:spPr>
          <a:xfrm>
            <a:off x="1098667" y="2151767"/>
            <a:ext cx="7810500" cy="249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g2af0edeb5bd_0_62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g2af0edeb5bd_0_97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90" name="Google Shape;90;g2af0edeb5bd_0_9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2af0edeb5bd_0_9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g2af0edeb5bd_0_97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3" name="Google Shape;93;g2af0edeb5bd_0_97"/>
          <p:cNvSpPr txBox="1"/>
          <p:nvPr>
            <p:ph idx="1" type="body"/>
          </p:nvPr>
        </p:nvSpPr>
        <p:spPr>
          <a:xfrm>
            <a:off x="1738400" y="2653400"/>
            <a:ext cx="9374100" cy="338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94" name="Google Shape;94;g2af0edeb5bd_0_97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2af0edeb5bd_0_104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97" name="Google Shape;97;g2af0edeb5bd_0_10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g2af0edeb5bd_0_10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g2af0edeb5bd_0_104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0" name="Google Shape;100;g2af0edeb5bd_0_104"/>
          <p:cNvSpPr txBox="1"/>
          <p:nvPr>
            <p:ph idx="1" type="body"/>
          </p:nvPr>
        </p:nvSpPr>
        <p:spPr>
          <a:xfrm>
            <a:off x="1738400" y="2653400"/>
            <a:ext cx="4574100" cy="338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01" name="Google Shape;101;g2af0edeb5bd_0_104"/>
          <p:cNvSpPr txBox="1"/>
          <p:nvPr>
            <p:ph idx="2" type="body"/>
          </p:nvPr>
        </p:nvSpPr>
        <p:spPr>
          <a:xfrm>
            <a:off x="6538200" y="2653400"/>
            <a:ext cx="4574100" cy="338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02" name="Google Shape;102;g2af0edeb5bd_0_104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2af0edeb5bd_0_112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05" name="Google Shape;105;g2af0edeb5bd_0_11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2af0edeb5bd_0_11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2af0edeb5bd_0_112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8" name="Google Shape;108;g2af0edeb5bd_0_112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2af0edeb5bd_0_118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11" name="Google Shape;111;g2af0edeb5bd_0_11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2af0edeb5bd_0_11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g2af0edeb5bd_0_118"/>
          <p:cNvSpPr txBox="1"/>
          <p:nvPr>
            <p:ph type="title"/>
          </p:nvPr>
        </p:nvSpPr>
        <p:spPr>
          <a:xfrm>
            <a:off x="1738400" y="798100"/>
            <a:ext cx="4416000" cy="212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4" name="Google Shape;114;g2af0edeb5bd_0_118"/>
          <p:cNvSpPr txBox="1"/>
          <p:nvPr>
            <p:ph idx="1" type="body"/>
          </p:nvPr>
        </p:nvSpPr>
        <p:spPr>
          <a:xfrm>
            <a:off x="1738400" y="3079567"/>
            <a:ext cx="4416000" cy="296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15" name="Google Shape;115;g2af0edeb5bd_0_118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g2af0edeb5bd_0_125"/>
          <p:cNvGrpSpPr/>
          <p:nvPr/>
        </p:nvGrpSpPr>
        <p:grpSpPr>
          <a:xfrm>
            <a:off x="9155392" y="1742"/>
            <a:ext cx="3023192" cy="3468833"/>
            <a:chOff x="6790514" y="1306"/>
            <a:chExt cx="2267451" cy="2601690"/>
          </a:xfrm>
        </p:grpSpPr>
        <p:grpSp>
          <p:nvGrpSpPr>
            <p:cNvPr id="118" name="Google Shape;118;g2af0edeb5bd_0_125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9" name="Google Shape;119;g2af0edeb5bd_0_125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g2af0edeb5bd_0_125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g2af0edeb5bd_0_125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g2af0edeb5bd_0_125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23" name="Google Shape;123;g2af0edeb5bd_0_125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g2af0edeb5bd_0_125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g2af0edeb5bd_0_125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" name="Google Shape;126;g2af0edeb5bd_0_125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7" name="Google Shape;127;g2af0edeb5bd_0_125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g2af0edeb5bd_0_125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9" name="Google Shape;129;g2af0edeb5bd_0_125"/>
          <p:cNvSpPr txBox="1"/>
          <p:nvPr>
            <p:ph type="title"/>
          </p:nvPr>
        </p:nvSpPr>
        <p:spPr>
          <a:xfrm>
            <a:off x="1098667" y="1018133"/>
            <a:ext cx="7810500" cy="476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g2af0edeb5bd_0_125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g2af0edeb5bd_0_140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33" name="Google Shape;133;g2af0edeb5bd_0_14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2af0edeb5bd_0_14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g2af0edeb5bd_0_140"/>
          <p:cNvSpPr txBox="1"/>
          <p:nvPr>
            <p:ph type="title"/>
          </p:nvPr>
        </p:nvSpPr>
        <p:spPr>
          <a:xfrm>
            <a:off x="1738400" y="798100"/>
            <a:ext cx="4574100" cy="26535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6" name="Google Shape;136;g2af0edeb5bd_0_140"/>
          <p:cNvSpPr txBox="1"/>
          <p:nvPr>
            <p:ph idx="1" type="subTitle"/>
          </p:nvPr>
        </p:nvSpPr>
        <p:spPr>
          <a:xfrm>
            <a:off x="1738400" y="3657604"/>
            <a:ext cx="4574100" cy="9681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7" name="Google Shape;137;g2af0edeb5bd_0_140"/>
          <p:cNvSpPr txBox="1"/>
          <p:nvPr>
            <p:ph idx="2" type="body"/>
          </p:nvPr>
        </p:nvSpPr>
        <p:spPr>
          <a:xfrm>
            <a:off x="6538267" y="881333"/>
            <a:ext cx="4574100" cy="51609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38" name="Google Shape;138;g2af0edeb5bd_0_140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2af0edeb5bd_0_148"/>
          <p:cNvGrpSpPr/>
          <p:nvPr/>
        </p:nvGrpSpPr>
        <p:grpSpPr>
          <a:xfrm>
            <a:off x="951176" y="5129497"/>
            <a:ext cx="1100560" cy="1100560"/>
            <a:chOff x="348199" y="179450"/>
            <a:chExt cx="1116300" cy="1116300"/>
          </a:xfrm>
        </p:grpSpPr>
        <p:sp>
          <p:nvSpPr>
            <p:cNvPr id="141" name="Google Shape;141;g2af0edeb5bd_0_14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g2af0edeb5bd_0_14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g2af0edeb5bd_0_148"/>
          <p:cNvSpPr txBox="1"/>
          <p:nvPr>
            <p:ph idx="1" type="body"/>
          </p:nvPr>
        </p:nvSpPr>
        <p:spPr>
          <a:xfrm>
            <a:off x="1738400" y="5518633"/>
            <a:ext cx="7790700" cy="71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144" name="Google Shape;144;g2af0edeb5bd_0_148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g2af0edeb5bd_0_154"/>
          <p:cNvGrpSpPr/>
          <p:nvPr/>
        </p:nvGrpSpPr>
        <p:grpSpPr>
          <a:xfrm>
            <a:off x="69" y="5465463"/>
            <a:ext cx="12191743" cy="1392365"/>
            <a:chOff x="52" y="4099200"/>
            <a:chExt cx="9144036" cy="1044300"/>
          </a:xfrm>
        </p:grpSpPr>
        <p:grpSp>
          <p:nvGrpSpPr>
            <p:cNvPr id="147" name="Google Shape;147;g2af0edeb5bd_0_154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g2af0edeb5bd_0_15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g2af0edeb5bd_0_15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g2af0edeb5bd_0_15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g2af0edeb5bd_0_15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" name="Google Shape;152;g2af0edeb5bd_0_154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53" name="Google Shape;153;g2af0edeb5bd_0_15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g2af0edeb5bd_0_15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g2af0edeb5bd_0_15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g2af0edeb5bd_0_154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g2af0edeb5bd_0_15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" name="Google Shape;158;g2af0edeb5bd_0_154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9" name="Google Shape;159;g2af0edeb5bd_0_15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g2af0edeb5bd_0_154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g2af0edeb5bd_0_15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g2af0edeb5bd_0_15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g2af0edeb5bd_0_154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4" name="Google Shape;164;g2af0edeb5bd_0_154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g2af0edeb5bd_0_154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g2af0edeb5bd_0_154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" name="Google Shape;167;g2af0edeb5bd_0_154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8" name="Google Shape;168;g2af0edeb5bd_0_154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g2af0edeb5bd_0_154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g2af0edeb5bd_0_154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g2af0edeb5bd_0_154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g2af0edeb5bd_0_154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" name="Google Shape;173;g2af0edeb5bd_0_154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4" name="Google Shape;174;g2af0edeb5bd_0_154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g2af0edeb5bd_0_154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g2af0edeb5bd_0_154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g2af0edeb5bd_0_154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g2af0edeb5bd_0_154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9" name="Google Shape;179;g2af0edeb5bd_0_154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g2af0edeb5bd_0_154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g2af0edeb5bd_0_154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2" name="Google Shape;182;g2af0edeb5bd_0_154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83" name="Google Shape;183;g2af0edeb5bd_0_154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g2af0edeb5bd_0_154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g2af0edeb5bd_0_154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g2af0edeb5bd_0_154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g2af0edeb5bd_0_154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8" name="Google Shape;188;g2af0edeb5bd_0_154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9" name="Google Shape;189;g2af0edeb5bd_0_154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g2af0edeb5bd_0_154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g2af0edeb5bd_0_154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g2af0edeb5bd_0_154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" name="Google Shape;193;g2af0edeb5bd_0_154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4" name="Google Shape;194;g2af0edeb5bd_0_154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g2af0edeb5bd_0_154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g2af0edeb5bd_0_154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g2af0edeb5bd_0_154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g2af0edeb5bd_0_154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9" name="Google Shape;199;g2af0edeb5bd_0_154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g2af0edeb5bd_0_154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g2af0edeb5bd_0_154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2" name="Google Shape;202;g2af0edeb5bd_0_154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03" name="Google Shape;203;g2af0edeb5bd_0_154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g2af0edeb5bd_0_154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g2af0edeb5bd_0_154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g2af0edeb5bd_0_154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" name="Google Shape;207;g2af0edeb5bd_0_154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8" name="Google Shape;208;g2af0edeb5bd_0_154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g2af0edeb5bd_0_154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g2af0edeb5bd_0_154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g2af0edeb5bd_0_154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2" name="Google Shape;212;g2af0edeb5bd_0_154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13" name="Google Shape;213;g2af0edeb5bd_0_154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g2af0edeb5bd_0_154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g2af0edeb5bd_0_154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g2af0edeb5bd_0_154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g2af0edeb5bd_0_154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8" name="Google Shape;218;g2af0edeb5bd_0_154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9" name="Google Shape;219;g2af0edeb5bd_0_154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g2af0edeb5bd_0_154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g2af0edeb5bd_0_154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g2af0edeb5bd_0_154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g2af0edeb5bd_0_154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4" name="Google Shape;224;g2af0edeb5bd_0_154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g2af0edeb5bd_0_154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g2af0edeb5bd_0_154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7" name="Google Shape;227;g2af0edeb5bd_0_154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8" name="Google Shape;228;g2af0edeb5bd_0_154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g2af0edeb5bd_0_154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g2af0edeb5bd_0_154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g2af0edeb5bd_0_154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2" name="Google Shape;232;g2af0edeb5bd_0_154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33" name="Google Shape;233;g2af0edeb5bd_0_154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g2af0edeb5bd_0_154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g2af0edeb5bd_0_154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g2af0edeb5bd_0_154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g2af0edeb5bd_0_154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8" name="Google Shape;238;g2af0edeb5bd_0_154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9" name="Google Shape;239;g2af0edeb5bd_0_154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g2af0edeb5bd_0_154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g2af0edeb5bd_0_154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g2af0edeb5bd_0_154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g2af0edeb5bd_0_154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4" name="Google Shape;244;g2af0edeb5bd_0_154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g2af0edeb5bd_0_154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g2af0edeb5bd_0_154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7" name="Google Shape;247;g2af0edeb5bd_0_154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8" name="Google Shape;248;g2af0edeb5bd_0_154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g2af0edeb5bd_0_154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g2af0edeb5bd_0_154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g2af0edeb5bd_0_154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g2af0edeb5bd_0_154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g2af0edeb5bd_0_154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4" name="Google Shape;254;g2af0edeb5bd_0_154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g2af0edeb5bd_0_154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g2af0edeb5bd_0_154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g2af0edeb5bd_0_154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8" name="Google Shape;258;g2af0edeb5bd_0_154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9" name="Google Shape;259;g2af0edeb5bd_0_154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g2af0edeb5bd_0_154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g2af0edeb5bd_0_154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g2af0edeb5bd_0_154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g2af0edeb5bd_0_154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4" name="Google Shape;264;g2af0edeb5bd_0_154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g2af0edeb5bd_0_154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g2af0edeb5bd_0_154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7" name="Google Shape;267;g2af0edeb5bd_0_154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8" name="Google Shape;268;g2af0edeb5bd_0_154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g2af0edeb5bd_0_154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g2af0edeb5bd_0_154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g2af0edeb5bd_0_154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2" name="Google Shape;272;g2af0edeb5bd_0_154"/>
          <p:cNvSpPr txBox="1"/>
          <p:nvPr>
            <p:ph hasCustomPrompt="1" type="title"/>
          </p:nvPr>
        </p:nvSpPr>
        <p:spPr>
          <a:xfrm>
            <a:off x="1851500" y="1030300"/>
            <a:ext cx="8489100" cy="248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3" name="Google Shape;273;g2af0edeb5bd_0_154"/>
          <p:cNvSpPr txBox="1"/>
          <p:nvPr>
            <p:ph idx="1" type="body"/>
          </p:nvPr>
        </p:nvSpPr>
        <p:spPr>
          <a:xfrm>
            <a:off x="1851500" y="3616400"/>
            <a:ext cx="8489100" cy="14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4" name="Google Shape;274;g2af0edeb5bd_0_154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f0edeb5bd_0_284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8" name="Google Shape;278;g2af0edeb5bd_0_286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9" name="Google Shape;279;g2af0edeb5bd_0_286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80" name="Google Shape;280;g2af0edeb5bd_0_286"/>
          <p:cNvSpPr txBox="1"/>
          <p:nvPr>
            <p:ph idx="1" type="body"/>
          </p:nvPr>
        </p:nvSpPr>
        <p:spPr>
          <a:xfrm>
            <a:off x="1298448" y="2560320"/>
            <a:ext cx="4718400" cy="3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0" algn="l">
              <a:spcBef>
                <a:spcPts val="360"/>
              </a:spcBef>
              <a:spcAft>
                <a:spcPts val="0"/>
              </a:spcAft>
              <a:buSzPts val="2070"/>
              <a:buChar char="●"/>
              <a:defRPr/>
            </a:lvl1pPr>
            <a:lvl2pPr indent="-360044" lvl="1" marL="9144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2pPr>
            <a:lvl3pPr indent="-360044" lvl="2" marL="1371600" rtl="0" algn="l">
              <a:spcBef>
                <a:spcPts val="600"/>
              </a:spcBef>
              <a:spcAft>
                <a:spcPts val="0"/>
              </a:spcAft>
              <a:buSzPts val="2070"/>
              <a:buChar char="■"/>
              <a:defRPr/>
            </a:lvl3pPr>
            <a:lvl4pPr indent="-360044" lvl="3" marL="1828800" rtl="0" algn="l">
              <a:spcBef>
                <a:spcPts val="600"/>
              </a:spcBef>
              <a:spcAft>
                <a:spcPts val="0"/>
              </a:spcAft>
              <a:buSzPts val="2070"/>
              <a:buChar char="●"/>
              <a:defRPr/>
            </a:lvl4pPr>
            <a:lvl5pPr indent="-360045" lvl="4" marL="22860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5pPr>
            <a:lvl6pPr indent="-360045" lvl="5" marL="2743200" rtl="0" algn="l">
              <a:spcBef>
                <a:spcPts val="600"/>
              </a:spcBef>
              <a:spcAft>
                <a:spcPts val="0"/>
              </a:spcAft>
              <a:buSzPts val="2070"/>
              <a:buChar char="■"/>
              <a:defRPr/>
            </a:lvl6pPr>
            <a:lvl7pPr indent="-360045" lvl="6" marL="3200400" rtl="0" algn="l">
              <a:spcBef>
                <a:spcPts val="600"/>
              </a:spcBef>
              <a:spcAft>
                <a:spcPts val="0"/>
              </a:spcAft>
              <a:buSzPts val="2070"/>
              <a:buChar char="●"/>
              <a:defRPr/>
            </a:lvl7pPr>
            <a:lvl8pPr indent="-360045" lvl="7" marL="36576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8pPr>
            <a:lvl9pPr indent="-360045" lvl="8" marL="4114800" rtl="0" algn="l">
              <a:spcBef>
                <a:spcPts val="600"/>
              </a:spcBef>
              <a:spcAft>
                <a:spcPts val="600"/>
              </a:spcAft>
              <a:buSzPts val="2070"/>
              <a:buChar char="■"/>
              <a:defRPr/>
            </a:lvl9pPr>
          </a:lstStyle>
          <a:p/>
        </p:txBody>
      </p:sp>
      <p:sp>
        <p:nvSpPr>
          <p:cNvPr id="281" name="Google Shape;281;g2af0edeb5bd_0_286"/>
          <p:cNvSpPr txBox="1"/>
          <p:nvPr>
            <p:ph idx="2" type="body"/>
          </p:nvPr>
        </p:nvSpPr>
        <p:spPr>
          <a:xfrm>
            <a:off x="6181344" y="2560320"/>
            <a:ext cx="4718400" cy="3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0" algn="l">
              <a:spcBef>
                <a:spcPts val="360"/>
              </a:spcBef>
              <a:spcAft>
                <a:spcPts val="0"/>
              </a:spcAft>
              <a:buSzPts val="2070"/>
              <a:buChar char="●"/>
              <a:defRPr/>
            </a:lvl1pPr>
            <a:lvl2pPr indent="-360044" lvl="1" marL="9144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2pPr>
            <a:lvl3pPr indent="-360044" lvl="2" marL="1371600" rtl="0" algn="l">
              <a:spcBef>
                <a:spcPts val="600"/>
              </a:spcBef>
              <a:spcAft>
                <a:spcPts val="0"/>
              </a:spcAft>
              <a:buSzPts val="2070"/>
              <a:buChar char="■"/>
              <a:defRPr/>
            </a:lvl3pPr>
            <a:lvl4pPr indent="-360044" lvl="3" marL="1828800" rtl="0" algn="l">
              <a:spcBef>
                <a:spcPts val="600"/>
              </a:spcBef>
              <a:spcAft>
                <a:spcPts val="0"/>
              </a:spcAft>
              <a:buSzPts val="2070"/>
              <a:buChar char="●"/>
              <a:defRPr/>
            </a:lvl4pPr>
            <a:lvl5pPr indent="-360045" lvl="4" marL="22860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5pPr>
            <a:lvl6pPr indent="-360045" lvl="5" marL="2743200" rtl="0" algn="l">
              <a:spcBef>
                <a:spcPts val="600"/>
              </a:spcBef>
              <a:spcAft>
                <a:spcPts val="0"/>
              </a:spcAft>
              <a:buSzPts val="2070"/>
              <a:buChar char="■"/>
              <a:defRPr/>
            </a:lvl6pPr>
            <a:lvl7pPr indent="-360045" lvl="6" marL="3200400" rtl="0" algn="l">
              <a:spcBef>
                <a:spcPts val="600"/>
              </a:spcBef>
              <a:spcAft>
                <a:spcPts val="0"/>
              </a:spcAft>
              <a:buSzPts val="2070"/>
              <a:buChar char="●"/>
              <a:defRPr/>
            </a:lvl7pPr>
            <a:lvl8pPr indent="-360045" lvl="7" marL="3657600" rtl="0" algn="l">
              <a:spcBef>
                <a:spcPts val="600"/>
              </a:spcBef>
              <a:spcAft>
                <a:spcPts val="0"/>
              </a:spcAft>
              <a:buSzPts val="2070"/>
              <a:buChar char="○"/>
              <a:defRPr/>
            </a:lvl8pPr>
            <a:lvl9pPr indent="-360045" lvl="8" marL="4114800" rtl="0" algn="l">
              <a:spcBef>
                <a:spcPts val="600"/>
              </a:spcBef>
              <a:spcAft>
                <a:spcPts val="600"/>
              </a:spcAft>
              <a:buSzPts val="2070"/>
              <a:buChar char="■"/>
              <a:defRPr/>
            </a:lvl9pPr>
          </a:lstStyle>
          <a:p/>
        </p:txBody>
      </p:sp>
      <p:sp>
        <p:nvSpPr>
          <p:cNvPr id="282" name="Google Shape;282;g2af0edeb5bd_0_286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g2af0edeb5bd_0_286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g2af0edeb5bd_0_286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af0edeb5bd_0_1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sz="37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11" name="Google Shape;11;g2af0edeb5bd_0_1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  <a:defRPr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2" name="Google Shape;12;g2af0edeb5bd_0_18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3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IKM_g2779GwdVT-JMz0l1QA28N4Mqq2n/view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10.png"/><Relationship Id="rId6" Type="http://schemas.openxmlformats.org/officeDocument/2006/relationships/image" Target="../media/image3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3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Relationship Id="rId4" Type="http://schemas.openxmlformats.org/officeDocument/2006/relationships/image" Target="../media/image28.jpg"/><Relationship Id="rId5" Type="http://schemas.openxmlformats.org/officeDocument/2006/relationships/image" Target="../media/image9.jpg"/><Relationship Id="rId6" Type="http://schemas.openxmlformats.org/officeDocument/2006/relationships/image" Target="../media/image4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37.jpg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jpg"/><Relationship Id="rId4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Relationship Id="rId4" Type="http://schemas.openxmlformats.org/officeDocument/2006/relationships/image" Target="../media/image15.jpg"/><Relationship Id="rId5" Type="http://schemas.openxmlformats.org/officeDocument/2006/relationships/image" Target="../media/image26.jpg"/><Relationship Id="rId6" Type="http://schemas.openxmlformats.org/officeDocument/2006/relationships/image" Target="../media/image4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Relationship Id="rId4" Type="http://schemas.openxmlformats.org/officeDocument/2006/relationships/image" Target="../media/image20.jpg"/><Relationship Id="rId5" Type="http://schemas.openxmlformats.org/officeDocument/2006/relationships/image" Target="../media/image16.jpg"/><Relationship Id="rId6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g"/><Relationship Id="rId4" Type="http://schemas.openxmlformats.org/officeDocument/2006/relationships/image" Target="../media/image44.jpg"/><Relationship Id="rId5" Type="http://schemas.openxmlformats.org/officeDocument/2006/relationships/image" Target="../media/image37.jpg"/><Relationship Id="rId6" Type="http://schemas.openxmlformats.org/officeDocument/2006/relationships/image" Target="../media/image2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jpg"/><Relationship Id="rId4" Type="http://schemas.openxmlformats.org/officeDocument/2006/relationships/hyperlink" Target="http://drive.google.com/file/d/1iLrs0CLa2mH7hPNVdVQD9R0Y3XCJNXGn/view" TargetMode="External"/><Relationship Id="rId5" Type="http://schemas.openxmlformats.org/officeDocument/2006/relationships/image" Target="../media/image21.jpg"/><Relationship Id="rId6" Type="http://schemas.openxmlformats.org/officeDocument/2006/relationships/image" Target="../media/image40.jpg"/><Relationship Id="rId7" Type="http://schemas.openxmlformats.org/officeDocument/2006/relationships/image" Target="../media/image4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jpg"/><Relationship Id="rId4" Type="http://schemas.openxmlformats.org/officeDocument/2006/relationships/image" Target="../media/image2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"/>
          <p:cNvSpPr txBox="1"/>
          <p:nvPr>
            <p:ph type="title"/>
          </p:nvPr>
        </p:nvSpPr>
        <p:spPr>
          <a:xfrm>
            <a:off x="1360625" y="5435122"/>
            <a:ext cx="99414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2820"/>
              <a:buFont typeface="Garamond"/>
              <a:buNone/>
            </a:pPr>
            <a:r>
              <a:rPr lang="it-IT" sz="3900">
                <a:latin typeface="Playfair Display"/>
                <a:ea typeface="Playfair Display"/>
                <a:cs typeface="Playfair Display"/>
                <a:sym typeface="Playfair Display"/>
              </a:rPr>
              <a:t>Progetto Gioielli Venturiani</a:t>
            </a:r>
            <a:endParaRPr sz="39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46666"/>
              <a:buFont typeface="Garamond"/>
              <a:buNone/>
            </a:pPr>
            <a:r>
              <a:rPr lang="it-IT" sz="3000">
                <a:latin typeface="Playfair Display"/>
                <a:ea typeface="Playfair Display"/>
                <a:cs typeface="Playfair Display"/>
                <a:sym typeface="Playfair Display"/>
              </a:rPr>
              <a:t>IIS A. VENTURI MODENA</a:t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-IT" sz="2300">
                <a:latin typeface="Playfair Display"/>
                <a:ea typeface="Playfair Display"/>
                <a:cs typeface="Playfair Display"/>
                <a:sym typeface="Playfair Display"/>
              </a:rPr>
              <a:t>Progetto nazionale sull’innovazione </a:t>
            </a:r>
            <a:r>
              <a:rPr b="0" lang="it-IT" sz="2400">
                <a:latin typeface="Playfair Display"/>
                <a:ea typeface="Playfair Display"/>
                <a:cs typeface="Playfair Display"/>
                <a:sym typeface="Playfair Display"/>
              </a:rPr>
              <a:t>digitale Anitec-Assiform 23-24</a:t>
            </a:r>
            <a:endParaRPr b="0"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it-IT" sz="1700">
                <a:latin typeface="Playfair Display"/>
                <a:ea typeface="Playfair Display"/>
                <a:cs typeface="Playfair Display"/>
                <a:sym typeface="Playfair Display"/>
              </a:rPr>
              <a:t>Digital anablers e le tecnologia per lo sviluppo dell'innovazione </a:t>
            </a:r>
            <a:endParaRPr b="0"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Clr>
                <a:srgbClr val="262626"/>
              </a:buClr>
              <a:buSzPct val="146666"/>
              <a:buFont typeface="Garamond"/>
              <a:buNone/>
            </a:pPr>
            <a:r>
              <a:t/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46666"/>
              <a:buFont typeface="Garamond"/>
              <a:buNone/>
            </a:pPr>
            <a:r>
              <a:t/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g2aef0341db2_0_71"/>
          <p:cNvPicPr preferRelativeResize="0"/>
          <p:nvPr/>
        </p:nvPicPr>
        <p:blipFill rotWithShape="1">
          <a:blip r:embed="rId3">
            <a:alphaModFix/>
          </a:blip>
          <a:srcRect b="21670" l="2775" r="2813" t="32955"/>
          <a:stretch/>
        </p:blipFill>
        <p:spPr>
          <a:xfrm>
            <a:off x="5701755" y="409375"/>
            <a:ext cx="6490246" cy="415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g2aef0341db2_0_71"/>
          <p:cNvPicPr preferRelativeResize="0"/>
          <p:nvPr/>
        </p:nvPicPr>
        <p:blipFill rotWithShape="1">
          <a:blip r:embed="rId4">
            <a:alphaModFix/>
          </a:blip>
          <a:srcRect b="22428" l="0" r="-1832" t="21526"/>
          <a:stretch/>
        </p:blipFill>
        <p:spPr>
          <a:xfrm>
            <a:off x="0" y="409377"/>
            <a:ext cx="5784674" cy="415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af0edeb5bd_0_294"/>
          <p:cNvSpPr txBox="1"/>
          <p:nvPr>
            <p:ph type="title"/>
          </p:nvPr>
        </p:nvSpPr>
        <p:spPr>
          <a:xfrm>
            <a:off x="0" y="537150"/>
            <a:ext cx="7499400" cy="1062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-IT" sz="3600">
                <a:latin typeface="Playfair Display"/>
                <a:ea typeface="Playfair Display"/>
                <a:cs typeface="Playfair Display"/>
                <a:sym typeface="Playfair Display"/>
              </a:rPr>
              <a:t>D</a:t>
            </a:r>
            <a:r>
              <a:rPr b="0" lang="it-IT" sz="3600">
                <a:latin typeface="Playfair Display"/>
                <a:ea typeface="Playfair Display"/>
                <a:cs typeface="Playfair Display"/>
                <a:sym typeface="Playfair Display"/>
              </a:rPr>
              <a:t>a chi è nata l’idea?</a:t>
            </a:r>
            <a:endParaRPr b="0" sz="3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3" name="Google Shape;303;g2af0edeb5bd_0_294"/>
          <p:cNvSpPr txBox="1"/>
          <p:nvPr>
            <p:ph idx="1" type="body"/>
          </p:nvPr>
        </p:nvSpPr>
        <p:spPr>
          <a:xfrm>
            <a:off x="815100" y="1420950"/>
            <a:ext cx="5889900" cy="37320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L’idea è nata lo scorso anno da un gruppo di docenti dell'</a:t>
            </a:r>
            <a:r>
              <a:rPr b="1" lang="it-IT" sz="2100" u="sng">
                <a:latin typeface="Playfair Display"/>
                <a:ea typeface="Playfair Display"/>
                <a:cs typeface="Playfair Display"/>
                <a:sym typeface="Playfair Display"/>
              </a:rPr>
              <a:t>IIS "A.Venturi"</a:t>
            </a: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 di Modena ha raccolto la sfida e </a:t>
            </a: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ha </a:t>
            </a: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lanciato una call alla </a:t>
            </a:r>
            <a:r>
              <a:rPr b="1" lang="it-IT" sz="2100" u="sng">
                <a:latin typeface="Playfair Display"/>
                <a:ea typeface="Playfair Display"/>
                <a:cs typeface="Playfair Display"/>
                <a:sym typeface="Playfair Display"/>
              </a:rPr>
              <a:t>Camera di Commercio di Modena,</a:t>
            </a: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 invitando i propri iscritti a partecipare. </a:t>
            </a:r>
            <a:b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it-IT" sz="2100" u="sng">
                <a:latin typeface="Playfair Display"/>
                <a:ea typeface="Playfair Display"/>
                <a:cs typeface="Playfair Display"/>
                <a:sym typeface="Playfair Display"/>
              </a:rPr>
              <a:t>Cinque artigiani orafi modenesi</a:t>
            </a: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 hanno risposto all'appello, desiderosi di collaborare con i giovani studenti. Questo perché il settore orafo a Modena è considerato obsoleto. </a:t>
            </a:r>
            <a:endParaRPr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100">
                <a:latin typeface="Playfair Display"/>
                <a:ea typeface="Playfair Display"/>
                <a:cs typeface="Playfair Display"/>
                <a:sym typeface="Playfair Display"/>
              </a:rPr>
              <a:t>Con la guida degli orafi artigiani, la scuola si è trasformata in un laboratorio di oreficeria.</a:t>
            </a:r>
            <a:endParaRPr sz="21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04" name="Google Shape;304;g2af0edeb5bd_0_2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7305" y="0"/>
            <a:ext cx="45946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1499cabbc_0_115"/>
          <p:cNvSpPr txBox="1"/>
          <p:nvPr>
            <p:ph idx="1" type="body"/>
          </p:nvPr>
        </p:nvSpPr>
        <p:spPr>
          <a:xfrm>
            <a:off x="826888" y="486975"/>
            <a:ext cx="5036700" cy="601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800">
                <a:latin typeface="Playfair Display"/>
                <a:ea typeface="Playfair Display"/>
                <a:cs typeface="Playfair Display"/>
                <a:sym typeface="Playfair Display"/>
              </a:rPr>
              <a:t>Partners</a:t>
            </a:r>
            <a:endParaRPr b="1" sz="2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  <a:t>Studi orafi di Modena</a:t>
            </a:r>
            <a:b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  <a:t>Alberto Formenton Orafo</a:t>
            </a:r>
            <a:endParaRPr b="1"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  <a:t>Aziende supporto ICT:</a:t>
            </a:r>
            <a:b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it-IT" sz="2100">
                <a:latin typeface="Playfair Display"/>
                <a:ea typeface="Playfair Display"/>
                <a:cs typeface="Playfair Display"/>
                <a:sym typeface="Playfair Display"/>
              </a:rPr>
              <a:t>WASP - Kenstrapper</a:t>
            </a:r>
            <a:endParaRPr b="1" sz="2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b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11" name="Google Shape;311;g2c1499cabbc_0_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402" y="1109725"/>
            <a:ext cx="4881700" cy="7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2c1499cabbc_0_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8958" y="1814223"/>
            <a:ext cx="3312600" cy="14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2c1499cabbc_0_115"/>
          <p:cNvPicPr preferRelativeResize="0"/>
          <p:nvPr/>
        </p:nvPicPr>
        <p:blipFill rotWithShape="1">
          <a:blip r:embed="rId5">
            <a:alphaModFix/>
          </a:blip>
          <a:srcRect b="9495" l="0" r="0" t="3144"/>
          <a:stretch/>
        </p:blipFill>
        <p:spPr>
          <a:xfrm>
            <a:off x="6927400" y="0"/>
            <a:ext cx="521330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g2aef0341db2_0_378" title="ANIMAZIONE VADALA' GIOIELLI_VENTURIANI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1375" y="1040975"/>
            <a:ext cx="8849250" cy="497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c1499cabbc_0_90"/>
          <p:cNvSpPr txBox="1"/>
          <p:nvPr/>
        </p:nvSpPr>
        <p:spPr>
          <a:xfrm>
            <a:off x="721400" y="258150"/>
            <a:ext cx="5645100" cy="5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Obiettivi del progetto</a:t>
            </a:r>
            <a:r>
              <a:rPr b="1"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  <a:endParaRPr b="1"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sostenere le collaborazioni tra scuole imprese e associazioni </a:t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favorire  collaborazioni che contribuiscono all’orientamento professionale sui temi dell’innovazione digitale </a:t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coinvolgere formatori che investono sull’apprendimento delle nuove tecnologie necessarie agli alunni per entrare nel mondo del lavoro</a:t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26" name="Google Shape;326;g2c1499cabbc_0_90"/>
          <p:cNvPicPr preferRelativeResize="0"/>
          <p:nvPr/>
        </p:nvPicPr>
        <p:blipFill rotWithShape="1">
          <a:blip r:embed="rId3">
            <a:alphaModFix/>
          </a:blip>
          <a:srcRect b="0" l="20913" r="20408" t="0"/>
          <a:stretch/>
        </p:blipFill>
        <p:spPr>
          <a:xfrm>
            <a:off x="6826250" y="0"/>
            <a:ext cx="536575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ef0341db2_0_1"/>
          <p:cNvSpPr txBox="1"/>
          <p:nvPr/>
        </p:nvSpPr>
        <p:spPr>
          <a:xfrm>
            <a:off x="721400" y="334350"/>
            <a:ext cx="56451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</a:t>
            </a:r>
            <a:r>
              <a:rPr b="1"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ompetenze</a:t>
            </a:r>
            <a:r>
              <a:rPr b="1"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trasversali:</a:t>
            </a:r>
            <a:endParaRPr b="1"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Playfair Display"/>
              <a:buChar char="●"/>
            </a:pPr>
            <a:r>
              <a:rPr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Competenze digitali</a:t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Playfair Display"/>
              <a:buChar char="●"/>
            </a:pPr>
            <a:r>
              <a:rPr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Competenze imprenditoriali</a:t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Playfair Display"/>
              <a:buChar char="●"/>
            </a:pPr>
            <a:r>
              <a:rPr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Consapevolezza ed espressione culturale</a:t>
            </a:r>
            <a:br>
              <a:rPr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Playfair Display"/>
              <a:buChar char="●"/>
            </a:pPr>
            <a:r>
              <a:rPr lang="it-IT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Problem solving</a:t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33" name="Google Shape;333;g2aef0341db2_0_1"/>
          <p:cNvPicPr preferRelativeResize="0"/>
          <p:nvPr/>
        </p:nvPicPr>
        <p:blipFill rotWithShape="1">
          <a:blip r:embed="rId3">
            <a:alphaModFix/>
          </a:blip>
          <a:srcRect b="0" l="20913" r="20408" t="0"/>
          <a:stretch/>
        </p:blipFill>
        <p:spPr>
          <a:xfrm>
            <a:off x="6826250" y="0"/>
            <a:ext cx="536575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c1499cabbc_0_96"/>
          <p:cNvSpPr txBox="1"/>
          <p:nvPr/>
        </p:nvSpPr>
        <p:spPr>
          <a:xfrm>
            <a:off x="645200" y="258150"/>
            <a:ext cx="5645100" cy="6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Risultati attes</a:t>
            </a:r>
            <a:r>
              <a:rPr b="1"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i:</a:t>
            </a:r>
            <a:endParaRPr b="1"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Orientamento professionale</a:t>
            </a:r>
            <a:b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Consapevolezza e conoscenza del territorio </a:t>
            </a:r>
            <a:b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Promozione STEAM al femminile</a:t>
            </a:r>
            <a:b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Crescita professionale negli studenti</a:t>
            </a:r>
            <a:b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Char char="●"/>
            </a:pPr>
            <a:r>
              <a:rPr lang="it-IT" sz="2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Capacità di realizzazione di un prodotto dalla progettazione  alla realizzazione finale</a:t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40" name="Google Shape;340;g2c1499cabbc_0_96"/>
          <p:cNvPicPr preferRelativeResize="0"/>
          <p:nvPr/>
        </p:nvPicPr>
        <p:blipFill rotWithShape="1">
          <a:blip r:embed="rId3">
            <a:alphaModFix/>
          </a:blip>
          <a:srcRect b="0" l="20913" r="20408" t="0"/>
          <a:stretch/>
        </p:blipFill>
        <p:spPr>
          <a:xfrm>
            <a:off x="6826250" y="0"/>
            <a:ext cx="536575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c1499cabbc_0_44"/>
          <p:cNvSpPr txBox="1"/>
          <p:nvPr>
            <p:ph idx="1" type="body"/>
          </p:nvPr>
        </p:nvSpPr>
        <p:spPr>
          <a:xfrm>
            <a:off x="820150" y="1343850"/>
            <a:ext cx="2145000" cy="129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Incontri di formazione con gli orafi per classi coinvolte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47" name="Google Shape;347;g2c1499cabbc_0_44"/>
          <p:cNvCxnSpPr/>
          <p:nvPr/>
        </p:nvCxnSpPr>
        <p:spPr>
          <a:xfrm>
            <a:off x="-105825" y="5633325"/>
            <a:ext cx="12326400" cy="0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g2c1499cabbc_0_44"/>
          <p:cNvSpPr txBox="1"/>
          <p:nvPr>
            <p:ph idx="1" type="body"/>
          </p:nvPr>
        </p:nvSpPr>
        <p:spPr>
          <a:xfrm>
            <a:off x="9410975" y="1136725"/>
            <a:ext cx="2203500" cy="202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R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ealizzazione in metallo prezioso di 4 progetti scelti da vendere in beneficenza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49" name="Google Shape;349;g2c1499cabbc_0_44"/>
          <p:cNvSpPr txBox="1"/>
          <p:nvPr>
            <p:ph idx="1" type="body"/>
          </p:nvPr>
        </p:nvSpPr>
        <p:spPr>
          <a:xfrm>
            <a:off x="6135975" y="2019200"/>
            <a:ext cx="2824800" cy="149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ttività nei laboratori degli orafi per la realizzazione di prototipi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0" name="Google Shape;350;g2c1499cabbc_0_44"/>
          <p:cNvSpPr txBox="1"/>
          <p:nvPr>
            <p:ph idx="1" type="body"/>
          </p:nvPr>
        </p:nvSpPr>
        <p:spPr>
          <a:xfrm>
            <a:off x="3438825" y="1834525"/>
            <a:ext cx="2032800" cy="1554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ttività di laboratorio in classe con gli orafi finalizzate alla progettazione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1" name="Google Shape;351;g2c1499cabbc_0_44"/>
          <p:cNvSpPr txBox="1"/>
          <p:nvPr>
            <p:ph idx="1" type="body"/>
          </p:nvPr>
        </p:nvSpPr>
        <p:spPr>
          <a:xfrm>
            <a:off x="0" y="359250"/>
            <a:ext cx="12192000" cy="66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it-IT" sz="2700">
                <a:latin typeface="Playfair Display"/>
                <a:ea typeface="Playfair Display"/>
                <a:cs typeface="Playfair Display"/>
                <a:sym typeface="Playfair Display"/>
              </a:rPr>
              <a:t>Fasi:</a:t>
            </a:r>
            <a:endParaRPr sz="2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52" name="Google Shape;352;g2c1499cabbc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54" y="2733001"/>
            <a:ext cx="2144942" cy="2514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g2c1499cabbc_0_44"/>
          <p:cNvCxnSpPr>
            <a:stCxn id="352" idx="2"/>
          </p:cNvCxnSpPr>
          <p:nvPr/>
        </p:nvCxnSpPr>
        <p:spPr>
          <a:xfrm>
            <a:off x="1892625" y="5247750"/>
            <a:ext cx="0" cy="385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54" name="Google Shape;354;g2c1499cabbc_0_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975" y="3158135"/>
            <a:ext cx="2902800" cy="2087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c1499cabbc_0_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25213" y="2772288"/>
            <a:ext cx="1775025" cy="24361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6" name="Google Shape;356;g2c1499cabbc_0_44"/>
          <p:cNvCxnSpPr>
            <a:stCxn id="355" idx="2"/>
          </p:cNvCxnSpPr>
          <p:nvPr/>
        </p:nvCxnSpPr>
        <p:spPr>
          <a:xfrm>
            <a:off x="10512725" y="5208450"/>
            <a:ext cx="0" cy="443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g2c1499cabbc_0_44"/>
          <p:cNvCxnSpPr>
            <a:stCxn id="358" idx="2"/>
          </p:cNvCxnSpPr>
          <p:nvPr/>
        </p:nvCxnSpPr>
        <p:spPr>
          <a:xfrm>
            <a:off x="4455210" y="5245278"/>
            <a:ext cx="0" cy="4149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g2c1499cabbc_0_44"/>
          <p:cNvCxnSpPr>
            <a:stCxn id="354" idx="2"/>
          </p:cNvCxnSpPr>
          <p:nvPr/>
        </p:nvCxnSpPr>
        <p:spPr>
          <a:xfrm>
            <a:off x="7548375" y="5245276"/>
            <a:ext cx="0" cy="433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0" name="Google Shape;360;g2c1499cabbc_0_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4513" y="3422611"/>
            <a:ext cx="2341376" cy="17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af0edeb5bd_0_316"/>
          <p:cNvSpPr txBox="1"/>
          <p:nvPr>
            <p:ph type="title"/>
          </p:nvPr>
        </p:nvSpPr>
        <p:spPr>
          <a:xfrm>
            <a:off x="1851500" y="1030300"/>
            <a:ext cx="8489100" cy="248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2af0edeb5bd_0_316"/>
          <p:cNvSpPr txBox="1"/>
          <p:nvPr>
            <p:ph idx="1" type="body"/>
          </p:nvPr>
        </p:nvSpPr>
        <p:spPr>
          <a:xfrm>
            <a:off x="1851500" y="3616400"/>
            <a:ext cx="8489100" cy="14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g2af0edeb5bd_0_3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625" y="289175"/>
            <a:ext cx="10082125" cy="636177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g2af0edeb5bd_0_316"/>
          <p:cNvSpPr txBox="1"/>
          <p:nvPr/>
        </p:nvSpPr>
        <p:spPr>
          <a:xfrm>
            <a:off x="-125" y="540125"/>
            <a:ext cx="1219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Primi bozzetti</a:t>
            </a:r>
            <a:endParaRPr sz="32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izzo, disegno, cerchio, diagramma&#10;&#10;Descrizione generata automaticamente" id="374" name="Google Shape;374;g2aede3bf627_0_38"/>
          <p:cNvPicPr preferRelativeResize="0"/>
          <p:nvPr/>
        </p:nvPicPr>
        <p:blipFill rotWithShape="1">
          <a:blip r:embed="rId3">
            <a:alphaModFix/>
          </a:blip>
          <a:srcRect b="0" l="8259" r="9150" t="0"/>
          <a:stretch/>
        </p:blipFill>
        <p:spPr>
          <a:xfrm rot="-5400000">
            <a:off x="5698241" y="-656447"/>
            <a:ext cx="5032691" cy="795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2aede3bf627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22795"/>
            <a:ext cx="4237172" cy="49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2aede3bf627_0_38"/>
          <p:cNvSpPr txBox="1"/>
          <p:nvPr/>
        </p:nvSpPr>
        <p:spPr>
          <a:xfrm>
            <a:off x="3054800" y="222225"/>
            <a:ext cx="7585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DAL DISEGNO ALLA PROGETTAZIONE CON AUTOCAD</a:t>
            </a:r>
            <a:endParaRPr sz="17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g2c1499cabbc_0_67"/>
          <p:cNvPicPr preferRelativeResize="0"/>
          <p:nvPr/>
        </p:nvPicPr>
        <p:blipFill rotWithShape="1">
          <a:blip r:embed="rId3">
            <a:alphaModFix/>
          </a:blip>
          <a:srcRect b="0" l="18314" r="0" t="7544"/>
          <a:stretch/>
        </p:blipFill>
        <p:spPr>
          <a:xfrm>
            <a:off x="4145318" y="947400"/>
            <a:ext cx="3901363" cy="5887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2c1499cabbc_0_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440" y="958488"/>
            <a:ext cx="4137825" cy="296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2c1499cabbc_0_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4171" y="3715654"/>
            <a:ext cx="4137829" cy="313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2c1499cabbc_0_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958488"/>
            <a:ext cx="4137823" cy="588741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2c1499cabbc_0_67"/>
          <p:cNvSpPr txBox="1"/>
          <p:nvPr/>
        </p:nvSpPr>
        <p:spPr>
          <a:xfrm>
            <a:off x="152400" y="240750"/>
            <a:ext cx="1219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Bozzetti, progettazione in 3D</a:t>
            </a:r>
            <a:endParaRPr sz="2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"/>
          <p:cNvSpPr txBox="1"/>
          <p:nvPr>
            <p:ph type="title"/>
          </p:nvPr>
        </p:nvSpPr>
        <p:spPr>
          <a:xfrm>
            <a:off x="0" y="198675"/>
            <a:ext cx="121920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60"/>
              <a:buFont typeface="Garamond"/>
              <a:buNone/>
            </a:pPr>
            <a:r>
              <a:rPr b="0" lang="it-IT" sz="2830">
                <a:latin typeface="Playfair Display"/>
                <a:ea typeface="Playfair Display"/>
                <a:cs typeface="Playfair Display"/>
                <a:sym typeface="Playfair Display"/>
              </a:rPr>
              <a:t>Ruolo del partner: l</a:t>
            </a:r>
            <a:r>
              <a:rPr b="0" lang="it-IT" sz="2830">
                <a:latin typeface="Playfair Display"/>
                <a:ea typeface="Playfair Display"/>
                <a:cs typeface="Playfair Display"/>
                <a:sym typeface="Playfair Display"/>
              </a:rPr>
              <a:t>a progettazione con Autocad</a:t>
            </a:r>
            <a:endParaRPr b="0" sz="283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2" name="Google Shape;392;p3"/>
          <p:cNvSpPr txBox="1"/>
          <p:nvPr/>
        </p:nvSpPr>
        <p:spPr>
          <a:xfrm>
            <a:off x="1295400" y="2441625"/>
            <a:ext cx="335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93" name="Google Shape;393;p3"/>
          <p:cNvSpPr txBox="1"/>
          <p:nvPr>
            <p:ph idx="1" type="body"/>
          </p:nvPr>
        </p:nvSpPr>
        <p:spPr>
          <a:xfrm>
            <a:off x="550750" y="1069575"/>
            <a:ext cx="4215300" cy="238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Gli incontri con l’orafo Formenton hanno permesso agli alunni di design dell’arredo e della ceramica, di trasferire la 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progettazione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 su carta in Autocad e poi con 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Rhinoceros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, programma 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più</a:t>
            </a:r>
            <a:r>
              <a:rPr lang="it-IT">
                <a:latin typeface="Playfair Display"/>
                <a:ea typeface="Playfair Display"/>
                <a:cs typeface="Playfair Display"/>
                <a:sym typeface="Playfair Display"/>
              </a:rPr>
              <a:t>’ performante, ad ottenere una maggiore definizione dei dettagli dei rendering. 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Immagine che contiene schizzo, testo, diagramma, schermata&#10;&#10;Descrizione generata automaticamente" id="394" name="Google Shape;394;p3"/>
          <p:cNvPicPr preferRelativeResize="0"/>
          <p:nvPr/>
        </p:nvPicPr>
        <p:blipFill rotWithShape="1">
          <a:blip r:embed="rId3">
            <a:alphaModFix/>
          </a:blip>
          <a:srcRect b="3055" l="6703" r="8758" t="-379"/>
          <a:stretch/>
        </p:blipFill>
        <p:spPr>
          <a:xfrm rot="-5400000">
            <a:off x="6079357" y="-184214"/>
            <a:ext cx="4998854" cy="722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83931"/>
            <a:ext cx="3151378" cy="236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"/>
          <p:cNvPicPr preferRelativeResize="0"/>
          <p:nvPr/>
        </p:nvPicPr>
        <p:blipFill rotWithShape="1">
          <a:blip r:embed="rId5">
            <a:alphaModFix/>
          </a:blip>
          <a:srcRect b="10386" l="0" r="10402" t="21461"/>
          <a:stretch/>
        </p:blipFill>
        <p:spPr>
          <a:xfrm>
            <a:off x="3151380" y="3439164"/>
            <a:ext cx="1814188" cy="2453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g2aef0341db2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" y="916040"/>
            <a:ext cx="5089106" cy="508906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2aef0341db2_0_59"/>
          <p:cNvSpPr txBox="1"/>
          <p:nvPr>
            <p:ph idx="1" type="body"/>
          </p:nvPr>
        </p:nvSpPr>
        <p:spPr>
          <a:xfrm>
            <a:off x="-50" y="209450"/>
            <a:ext cx="12192000" cy="544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SzPts val="852"/>
              <a:buNone/>
            </a:pPr>
            <a:r>
              <a:rPr lang="it-IT" sz="2817">
                <a:latin typeface="Playfair Display"/>
                <a:ea typeface="Playfair Display"/>
                <a:cs typeface="Playfair Display"/>
                <a:sym typeface="Playfair Display"/>
              </a:rPr>
              <a:t>R</a:t>
            </a:r>
            <a:r>
              <a:rPr lang="it-IT" sz="2817">
                <a:latin typeface="Playfair Display"/>
                <a:ea typeface="Playfair Display"/>
                <a:cs typeface="Playfair Display"/>
                <a:sym typeface="Playfair Display"/>
              </a:rPr>
              <a:t>endering</a:t>
            </a:r>
            <a:endParaRPr sz="2817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04" name="Google Shape;404;g2aef0341db2_0_59"/>
          <p:cNvPicPr preferRelativeResize="0"/>
          <p:nvPr/>
        </p:nvPicPr>
        <p:blipFill rotWithShape="1">
          <a:blip r:embed="rId4">
            <a:alphaModFix/>
          </a:blip>
          <a:srcRect b="0" l="3133" r="2775" t="5651"/>
          <a:stretch/>
        </p:blipFill>
        <p:spPr>
          <a:xfrm>
            <a:off x="5089046" y="916025"/>
            <a:ext cx="7102903" cy="5089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g2aef0341db2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613" y="1395725"/>
            <a:ext cx="4065224" cy="459632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g2aef0341db2_0_42"/>
          <p:cNvSpPr txBox="1"/>
          <p:nvPr/>
        </p:nvSpPr>
        <p:spPr>
          <a:xfrm>
            <a:off x="811425" y="5992050"/>
            <a:ext cx="438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Stampante 3D Prusa </a:t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12" name="Google Shape;412;g2aef0341db2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1800" y="37725"/>
            <a:ext cx="6360202" cy="33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2aef0341db2_0_42"/>
          <p:cNvPicPr preferRelativeResize="0"/>
          <p:nvPr/>
        </p:nvPicPr>
        <p:blipFill rotWithShape="1">
          <a:blip r:embed="rId5">
            <a:alphaModFix/>
          </a:blip>
          <a:srcRect b="0" l="-11030" r="11029" t="0"/>
          <a:stretch/>
        </p:blipFill>
        <p:spPr>
          <a:xfrm>
            <a:off x="7807500" y="3429000"/>
            <a:ext cx="43845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2aef0341db2_0_42"/>
          <p:cNvPicPr preferRelativeResize="0"/>
          <p:nvPr/>
        </p:nvPicPr>
        <p:blipFill rotWithShape="1">
          <a:blip r:embed="rId6">
            <a:alphaModFix/>
          </a:blip>
          <a:srcRect b="0" l="11590" r="0" t="12891"/>
          <a:stretch/>
        </p:blipFill>
        <p:spPr>
          <a:xfrm>
            <a:off x="5831800" y="3429000"/>
            <a:ext cx="2966373" cy="3391273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2aef0341db2_0_42"/>
          <p:cNvSpPr txBox="1"/>
          <p:nvPr>
            <p:ph idx="4294967295" type="title"/>
          </p:nvPr>
        </p:nvSpPr>
        <p:spPr>
          <a:xfrm>
            <a:off x="4375" y="281725"/>
            <a:ext cx="5831700" cy="78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it-IT" sz="283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Prove di stampa a filamento</a:t>
            </a:r>
            <a:endParaRPr b="0" sz="283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g2aef0341db2_0_53"/>
          <p:cNvPicPr preferRelativeResize="0"/>
          <p:nvPr/>
        </p:nvPicPr>
        <p:blipFill rotWithShape="1">
          <a:blip r:embed="rId3">
            <a:alphaModFix/>
          </a:blip>
          <a:srcRect b="24325" l="18679" r="0" t="16414"/>
          <a:stretch/>
        </p:blipFill>
        <p:spPr>
          <a:xfrm>
            <a:off x="8996700" y="0"/>
            <a:ext cx="3195300" cy="29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2aef0341db2_0_53"/>
          <p:cNvPicPr preferRelativeResize="0"/>
          <p:nvPr/>
        </p:nvPicPr>
        <p:blipFill rotWithShape="1">
          <a:blip r:embed="rId4">
            <a:alphaModFix/>
          </a:blip>
          <a:srcRect b="2325" l="20314" r="22004" t="39253"/>
          <a:stretch/>
        </p:blipFill>
        <p:spPr>
          <a:xfrm>
            <a:off x="8996700" y="2912200"/>
            <a:ext cx="3195299" cy="390662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g2aef0341db2_0_53"/>
          <p:cNvSpPr txBox="1"/>
          <p:nvPr>
            <p:ph type="title"/>
          </p:nvPr>
        </p:nvSpPr>
        <p:spPr>
          <a:xfrm>
            <a:off x="-152300" y="328475"/>
            <a:ext cx="5960100" cy="783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it-IT" sz="2830">
                <a:latin typeface="Playfair Display"/>
                <a:ea typeface="Playfair Display"/>
                <a:cs typeface="Playfair Display"/>
                <a:sym typeface="Playfair Display"/>
              </a:rPr>
              <a:t>Prove di stampa 3D a </a:t>
            </a:r>
            <a:r>
              <a:rPr b="0" lang="it-IT" sz="2830">
                <a:latin typeface="Playfair Display"/>
                <a:ea typeface="Playfair Display"/>
                <a:cs typeface="Playfair Display"/>
                <a:sym typeface="Playfair Display"/>
              </a:rPr>
              <a:t>resina</a:t>
            </a:r>
            <a:endParaRPr b="0" sz="283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24" name="Google Shape;424;g2aef0341db2_0_53"/>
          <p:cNvPicPr preferRelativeResize="0"/>
          <p:nvPr/>
        </p:nvPicPr>
        <p:blipFill rotWithShape="1">
          <a:blip r:embed="rId5">
            <a:alphaModFix/>
          </a:blip>
          <a:srcRect b="40478" l="22796" r="33607" t="10224"/>
          <a:stretch/>
        </p:blipFill>
        <p:spPr>
          <a:xfrm>
            <a:off x="5585275" y="0"/>
            <a:ext cx="3411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g2aef0341db2_0_53"/>
          <p:cNvSpPr txBox="1"/>
          <p:nvPr/>
        </p:nvSpPr>
        <p:spPr>
          <a:xfrm>
            <a:off x="450850" y="974750"/>
            <a:ext cx="4744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 stampante Kentstrapper  3D Aura a resina riesce a dare matericità e a riprodurre un oggetto in minor tempo e maggiore qualità</a:t>
            </a:r>
            <a:endParaRPr sz="1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26" name="Google Shape;426;g2aef0341db2_0_53"/>
          <p:cNvPicPr preferRelativeResize="0"/>
          <p:nvPr/>
        </p:nvPicPr>
        <p:blipFill rotWithShape="1">
          <a:blip r:embed="rId6">
            <a:alphaModFix/>
          </a:blip>
          <a:srcRect b="0" l="0" r="20057" t="0"/>
          <a:stretch/>
        </p:blipFill>
        <p:spPr>
          <a:xfrm>
            <a:off x="712288" y="2160925"/>
            <a:ext cx="4221327" cy="396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"/>
          <p:cNvSpPr txBox="1"/>
          <p:nvPr>
            <p:ph type="title"/>
          </p:nvPr>
        </p:nvSpPr>
        <p:spPr>
          <a:xfrm>
            <a:off x="948525" y="128875"/>
            <a:ext cx="106680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0" lang="it-IT" sz="2600">
                <a:latin typeface="Playfair Display"/>
                <a:ea typeface="Playfair Display"/>
                <a:cs typeface="Playfair Display"/>
                <a:sym typeface="Playfair Display"/>
              </a:rPr>
              <a:t>Realizzazione dei prototipi con stampante 3D a resina </a:t>
            </a:r>
            <a:r>
              <a:rPr b="0" lang="it-IT" sz="2600">
                <a:latin typeface="Playfair Display"/>
                <a:ea typeface="Playfair Display"/>
                <a:cs typeface="Playfair Display"/>
                <a:sym typeface="Playfair Display"/>
              </a:rPr>
              <a:t>Kentstrapper e Prusa a filamento</a:t>
            </a:r>
            <a:endParaRPr b="0"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32" name="Google Shape;43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32" y="1196574"/>
            <a:ext cx="4469270" cy="5127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213" y="1196567"/>
            <a:ext cx="3845825" cy="5127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43050" y="1196575"/>
            <a:ext cx="3521675" cy="2641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"/>
          <p:cNvPicPr preferRelativeResize="0"/>
          <p:nvPr/>
        </p:nvPicPr>
        <p:blipFill rotWithShape="1">
          <a:blip r:embed="rId6">
            <a:alphaModFix/>
          </a:blip>
          <a:srcRect b="37461" l="11678" r="22713" t="21849"/>
          <a:stretch/>
        </p:blipFill>
        <p:spPr>
          <a:xfrm>
            <a:off x="8543051" y="3837825"/>
            <a:ext cx="2266710" cy="24865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af0edeb5bd_0_328"/>
          <p:cNvSpPr txBox="1"/>
          <p:nvPr>
            <p:ph type="title"/>
          </p:nvPr>
        </p:nvSpPr>
        <p:spPr>
          <a:xfrm>
            <a:off x="1851500" y="1030300"/>
            <a:ext cx="8489100" cy="248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2af0edeb5bd_0_328"/>
          <p:cNvSpPr txBox="1"/>
          <p:nvPr>
            <p:ph idx="1" type="body"/>
          </p:nvPr>
        </p:nvSpPr>
        <p:spPr>
          <a:xfrm>
            <a:off x="1851500" y="3616400"/>
            <a:ext cx="8489100" cy="14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43" name="Google Shape;443;g2af0edeb5bd_0_328"/>
          <p:cNvPicPr preferRelativeResize="0"/>
          <p:nvPr/>
        </p:nvPicPr>
        <p:blipFill rotWithShape="1">
          <a:blip r:embed="rId3">
            <a:alphaModFix/>
          </a:blip>
          <a:srcRect b="11001" l="0" r="0" t="9790"/>
          <a:stretch/>
        </p:blipFill>
        <p:spPr>
          <a:xfrm>
            <a:off x="951250" y="671475"/>
            <a:ext cx="10289500" cy="5432076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g2af0edeb5bd_0_328"/>
          <p:cNvSpPr txBox="1"/>
          <p:nvPr/>
        </p:nvSpPr>
        <p:spPr>
          <a:xfrm>
            <a:off x="4280825" y="260525"/>
            <a:ext cx="7941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7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WORK IN PROGRESS</a:t>
            </a:r>
            <a:endParaRPr b="1" sz="17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aef0341db2_0_29"/>
          <p:cNvSpPr txBox="1"/>
          <p:nvPr/>
        </p:nvSpPr>
        <p:spPr>
          <a:xfrm>
            <a:off x="257975" y="707500"/>
            <a:ext cx="25017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Stampa 3D del teschio,  effetto vetro, fino  al prodotto finito</a:t>
            </a:r>
            <a:endParaRPr sz="2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51" name="Google Shape;451;g2aef0341db2_0_29"/>
          <p:cNvPicPr preferRelativeResize="0"/>
          <p:nvPr/>
        </p:nvPicPr>
        <p:blipFill rotWithShape="1">
          <a:blip r:embed="rId3">
            <a:alphaModFix/>
          </a:blip>
          <a:srcRect b="0" l="10281" r="44542" t="1594"/>
          <a:stretch/>
        </p:blipFill>
        <p:spPr>
          <a:xfrm>
            <a:off x="3152675" y="2299388"/>
            <a:ext cx="2209949" cy="336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2aef0341db2_0_29" title="VIDEO_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9275" y="1752450"/>
            <a:ext cx="3768000" cy="39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2aef0341db2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612" y="2346400"/>
            <a:ext cx="2488075" cy="3274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g2aef0341db2_0_29"/>
          <p:cNvPicPr preferRelativeResize="0"/>
          <p:nvPr/>
        </p:nvPicPr>
        <p:blipFill rotWithShape="1">
          <a:blip r:embed="rId7">
            <a:alphaModFix/>
          </a:blip>
          <a:srcRect b="0" l="21686" r="19748" t="0"/>
          <a:stretch/>
        </p:blipFill>
        <p:spPr>
          <a:xfrm>
            <a:off x="9703925" y="1752450"/>
            <a:ext cx="1829550" cy="3864722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g2aef0341db2_0_29"/>
          <p:cNvSpPr txBox="1"/>
          <p:nvPr/>
        </p:nvSpPr>
        <p:spPr>
          <a:xfrm>
            <a:off x="6017675" y="902075"/>
            <a:ext cx="3256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  <a:highlight>
                <a:srgbClr val="3C78D8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56" name="Google Shape;456;g2aef0341db2_0_29"/>
          <p:cNvSpPr txBox="1"/>
          <p:nvPr/>
        </p:nvSpPr>
        <p:spPr>
          <a:xfrm>
            <a:off x="5957400" y="707500"/>
            <a:ext cx="3144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Presentazione virtuale</a:t>
            </a:r>
            <a:r>
              <a:rPr lang="it-IT" sz="26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26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57" name="Google Shape;457;g2aef0341db2_0_29"/>
          <p:cNvSpPr txBox="1"/>
          <p:nvPr/>
        </p:nvSpPr>
        <p:spPr>
          <a:xfrm>
            <a:off x="3152675" y="902075"/>
            <a:ext cx="22647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</a:t>
            </a:r>
            <a:r>
              <a:rPr lang="it-IT" sz="2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alco in resina effetto vetro</a:t>
            </a:r>
            <a:endParaRPr sz="2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8" name="Google Shape;458;g2aef0341db2_0_29"/>
          <p:cNvSpPr txBox="1"/>
          <p:nvPr/>
        </p:nvSpPr>
        <p:spPr>
          <a:xfrm>
            <a:off x="9513100" y="707500"/>
            <a:ext cx="2264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Realizzazione finale</a:t>
            </a:r>
            <a:endParaRPr sz="2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c1cb659411_0_2"/>
          <p:cNvSpPr txBox="1"/>
          <p:nvPr>
            <p:ph type="title"/>
          </p:nvPr>
        </p:nvSpPr>
        <p:spPr>
          <a:xfrm>
            <a:off x="6783925" y="333675"/>
            <a:ext cx="4807500" cy="3180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it-IT" sz="2600">
                <a:latin typeface="Playfair Display"/>
                <a:ea typeface="Playfair Display"/>
                <a:cs typeface="Playfair Display"/>
                <a:sym typeface="Playfair Display"/>
              </a:rPr>
              <a:t>Ecco l</a:t>
            </a:r>
            <a:r>
              <a:rPr b="0" lang="it-IT" sz="2600">
                <a:latin typeface="Playfair Display"/>
                <a:ea typeface="Playfair Display"/>
                <a:cs typeface="Playfair Display"/>
                <a:sym typeface="Playfair Display"/>
              </a:rPr>
              <a:t>’ultima arrivata: la stampante 3d per ceramica e non solo, della Wasp </a:t>
            </a:r>
            <a:endParaRPr b="0" sz="2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65" name="Google Shape;465;g2c1cb659411_0_2"/>
          <p:cNvPicPr preferRelativeResize="0"/>
          <p:nvPr/>
        </p:nvPicPr>
        <p:blipFill rotWithShape="1">
          <a:blip r:embed="rId3">
            <a:alphaModFix/>
          </a:blip>
          <a:srcRect b="38385" l="1874" r="0" t="0"/>
          <a:stretch/>
        </p:blipFill>
        <p:spPr>
          <a:xfrm>
            <a:off x="7624225" y="2892425"/>
            <a:ext cx="3499227" cy="292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g2c1cb659411_0_2"/>
          <p:cNvPicPr preferRelativeResize="0"/>
          <p:nvPr/>
        </p:nvPicPr>
        <p:blipFill rotWithShape="1">
          <a:blip r:embed="rId4">
            <a:alphaModFix/>
          </a:blip>
          <a:srcRect b="33444" l="29730" r="0" t="1196"/>
          <a:stretch/>
        </p:blipFill>
        <p:spPr>
          <a:xfrm>
            <a:off x="181350" y="693025"/>
            <a:ext cx="6602573" cy="460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c1499cabbc_0_9"/>
          <p:cNvSpPr txBox="1"/>
          <p:nvPr>
            <p:ph idx="1" type="body"/>
          </p:nvPr>
        </p:nvSpPr>
        <p:spPr>
          <a:xfrm>
            <a:off x="724300" y="1000825"/>
            <a:ext cx="5036700" cy="48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La classe che quest’anno ha continuato il progetto in modalità digitale è stata quella di design dell’arredo , attuale 5A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l tutor interno  del progetto che  è anche  referente per i rapporti con il territorio e PCTO: </a:t>
            </a:r>
            <a:b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è la prof.ssa Vittoria Maiocco che  ringrazia il 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Team docenti  :</a:t>
            </a:r>
            <a:b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Paola Macchi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Eleonora Tumino 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Salvatore Falcone, tecnico 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Gian Paolo Vadala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Fabio Gurzì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Luana Sarti</a:t>
            </a:r>
            <a:b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it-IT" sz="1620">
                <a:latin typeface="Playfair Display"/>
                <a:ea typeface="Playfair Display"/>
                <a:cs typeface="Playfair Display"/>
                <a:sym typeface="Playfair Display"/>
              </a:rPr>
              <a:t>Alberto Formenton, orafo.</a:t>
            </a: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  <a:t>per essersi  impegnati nell’innovazione digitale del Progetto</a:t>
            </a:r>
            <a:br>
              <a:rPr b="1" lang="it-IT"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162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b="1" lang="it-IT" sz="1620">
                <a:latin typeface="Maven Pro"/>
                <a:ea typeface="Maven Pro"/>
                <a:cs typeface="Maven Pro"/>
                <a:sym typeface="Maven Pro"/>
              </a:rPr>
              <a:t>  </a:t>
            </a:r>
            <a:endParaRPr b="1" sz="1620"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73" name="Google Shape;473;g2c1499cabbc_0_9"/>
          <p:cNvSpPr txBox="1"/>
          <p:nvPr/>
        </p:nvSpPr>
        <p:spPr>
          <a:xfrm>
            <a:off x="7339525" y="218375"/>
            <a:ext cx="3826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 GIOIELLI A BREVE SARANNO VENDUTI IN BENEFICENZA </a:t>
            </a:r>
            <a:endParaRPr sz="17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74" name="Google Shape;474;g2c1499cabbc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3325" y="1078775"/>
            <a:ext cx="3826689" cy="539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2024-01-13T09:24:55Z</dcterms:created>
  <dc:creator>salainsegnanti</dc:creator>
</cp:coreProperties>
</file>