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ink/ink1.xml" ContentType="application/inkml+xml"/>
  <Override PartName="/ppt/ink/ink2.xml" ContentType="application/inkml+xml"/>
  <Override PartName="/ppt/ink/ink3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9" r:id="rId5"/>
    <p:sldId id="271" r:id="rId6"/>
    <p:sldId id="284" r:id="rId7"/>
    <p:sldId id="262" r:id="rId8"/>
    <p:sldId id="265" r:id="rId9"/>
    <p:sldId id="276" r:id="rId10"/>
    <p:sldId id="277" r:id="rId11"/>
    <p:sldId id="268" r:id="rId12"/>
    <p:sldId id="273" r:id="rId13"/>
    <p:sldId id="282" r:id="rId14"/>
    <p:sldId id="287" r:id="rId15"/>
    <p:sldId id="272" r:id="rId16"/>
    <p:sldId id="266" r:id="rId17"/>
    <p:sldId id="264" r:id="rId18"/>
    <p:sldId id="286" r:id="rId19"/>
    <p:sldId id="280" r:id="rId20"/>
    <p:sldId id="281" r:id="rId21"/>
    <p:sldId id="288" r:id="rId22"/>
    <p:sldId id="260" r:id="rId2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3"/>
    <a:srgbClr val="A69DCD"/>
    <a:srgbClr val="232C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B72EF7-8176-4FBA-BA31-AFCEB1CC9DBC}" v="1" dt="2024-04-11T15:03:12.150"/>
    <p1510:client id="{F051F13D-FCEB-4081-A018-AF1724C4D6A0}" v="80" dt="2024-04-11T08:29:02.3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Aziende con Connessione Fissa in Banda larga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CBE-4A19-B41F-653ED80DA5C8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CBE-4A19-B41F-653ED80DA5C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Foglio1!$A$2:$A$3</c:f>
              <c:strCache>
                <c:ptCount val="2"/>
                <c:pt idx="0">
                  <c:v>Italia</c:v>
                </c:pt>
                <c:pt idx="1">
                  <c:v>Emilia-Romagna</c:v>
                </c:pt>
              </c:strCache>
            </c:strRef>
          </c:cat>
          <c:val>
            <c:numRef>
              <c:f>Foglio1!$B$2:$B$3</c:f>
              <c:numCache>
                <c:formatCode>0.0</c:formatCode>
                <c:ptCount val="2"/>
                <c:pt idx="0">
                  <c:v>97.2</c:v>
                </c:pt>
                <c:pt idx="1">
                  <c:v>98.9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BE-4A19-B41F-653ED80DA5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04592511"/>
        <c:axId val="509867775"/>
      </c:barChart>
      <c:catAx>
        <c:axId val="80459251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09867775"/>
        <c:crosses val="autoZero"/>
        <c:auto val="1"/>
        <c:lblAlgn val="ctr"/>
        <c:lblOffset val="100"/>
        <c:noMultiLvlLbl val="0"/>
      </c:catAx>
      <c:valAx>
        <c:axId val="509867775"/>
        <c:scaling>
          <c:orientation val="minMax"/>
          <c:max val="100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804592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Aziende con Connessione Fissa in Banda larga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B89-4BA3-ABCA-FCAF67797BCF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B89-4BA3-ABCA-FCAF67797BC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Foglio1!$A$2:$A$3</c:f>
              <c:strCache>
                <c:ptCount val="2"/>
                <c:pt idx="0">
                  <c:v>Italia</c:v>
                </c:pt>
                <c:pt idx="1">
                  <c:v>Emilia-Romagna</c:v>
                </c:pt>
              </c:strCache>
            </c:strRef>
          </c:cat>
          <c:val>
            <c:numRef>
              <c:f>Foglio1!$B$2:$B$3</c:f>
              <c:numCache>
                <c:formatCode>0.0</c:formatCode>
                <c:ptCount val="2"/>
                <c:pt idx="0">
                  <c:v>50.9</c:v>
                </c:pt>
                <c:pt idx="1">
                  <c:v>55.4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B89-4BA3-ABCA-FCAF67797B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04592511"/>
        <c:axId val="509867775"/>
      </c:barChart>
      <c:catAx>
        <c:axId val="80459251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09867775"/>
        <c:crosses val="autoZero"/>
        <c:auto val="1"/>
        <c:lblAlgn val="ctr"/>
        <c:lblOffset val="100"/>
        <c:noMultiLvlLbl val="0"/>
      </c:catAx>
      <c:valAx>
        <c:axId val="509867775"/>
        <c:scaling>
          <c:orientation val="minMax"/>
          <c:max val="100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804592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Aziende con Connessione Fissa in Banda larga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462-4994-9487-C82FACAE65F4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462-4994-9487-C82FACAE65F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Foglio1!$A$2:$A$3</c:f>
              <c:strCache>
                <c:ptCount val="2"/>
                <c:pt idx="0">
                  <c:v>Italia</c:v>
                </c:pt>
                <c:pt idx="1">
                  <c:v>Emilia-Romagna</c:v>
                </c:pt>
              </c:strCache>
            </c:strRef>
          </c:cat>
          <c:val>
            <c:numRef>
              <c:f>Foglio1!$B$2:$B$3</c:f>
              <c:numCache>
                <c:formatCode>0.0</c:formatCode>
                <c:ptCount val="2"/>
                <c:pt idx="0">
                  <c:v>57.3</c:v>
                </c:pt>
                <c:pt idx="1">
                  <c:v>58.8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62-4994-9487-C82FACAE65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04592511"/>
        <c:axId val="509867775"/>
      </c:barChart>
      <c:catAx>
        <c:axId val="80459251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09867775"/>
        <c:crosses val="autoZero"/>
        <c:auto val="1"/>
        <c:lblAlgn val="ctr"/>
        <c:lblOffset val="100"/>
        <c:noMultiLvlLbl val="0"/>
      </c:catAx>
      <c:valAx>
        <c:axId val="509867775"/>
        <c:scaling>
          <c:orientation val="minMax"/>
          <c:max val="100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804592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Aziende con Connessione Fissa in Banda larga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33A-4815-B89F-6791A6AE2AC5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33A-4815-B89F-6791A6AE2AC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Foglio1!$A$2:$A$3</c:f>
              <c:strCache>
                <c:ptCount val="2"/>
                <c:pt idx="0">
                  <c:v>Italia</c:v>
                </c:pt>
                <c:pt idx="1">
                  <c:v>Emilia-Romagna</c:v>
                </c:pt>
              </c:strCache>
            </c:strRef>
          </c:cat>
          <c:val>
            <c:numRef>
              <c:f>Foglio1!$B$2:$B$3</c:f>
              <c:numCache>
                <c:formatCode>0.0</c:formatCode>
                <c:ptCount val="2"/>
                <c:pt idx="0">
                  <c:v>50.7</c:v>
                </c:pt>
                <c:pt idx="1">
                  <c:v>52.7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3A-4815-B89F-6791A6AE2A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04592511"/>
        <c:axId val="509867775"/>
      </c:barChart>
      <c:catAx>
        <c:axId val="80459251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09867775"/>
        <c:crosses val="autoZero"/>
        <c:auto val="1"/>
        <c:lblAlgn val="ctr"/>
        <c:lblOffset val="100"/>
        <c:noMultiLvlLbl val="0"/>
      </c:catAx>
      <c:valAx>
        <c:axId val="509867775"/>
        <c:scaling>
          <c:orientation val="minMax"/>
          <c:max val="100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804592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5T10:33:32.83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5T09:58:06.99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1 0 24575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5T09:58:54.690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815 297 24575,'39'-2'0,"0"-1"0,-1-2 0,1-2 0,-1-2 0,-1-1 0,66-28 0,-42 15 0,88-20 0,-90 27 0,205-57 0,-228 64 0,1 2 0,0 1 0,44 0 0,-31 2 0,51-11 0,-66 8 0,49-3 0,582 7 0,-342 6 0,1117-3 0,-1428 0 0,0 2 0,0-1 0,0 2 0,0 0 0,0 0 0,-1 1 0,14 6 0,84 47 0,-43-21 0,38 22 0,51 24 0,-138-74 0,1-2 0,0 1 0,0-2 0,0-1 0,1 0 0,34 1 0,-810-10 0,685 5 0,32 2 0,1 2 0,-44 9 0,40-5 0,-65 4 0,-151-14 0,-94 4 0,324 2 0,0 2 0,0 1 0,0 2 0,1 0 0,0 2 0,-42 23 0,-51 19 0,-94 13 0,176-58 0,0-2 0,0-1 0,-70-1 0,-133-8 0,-307 34 0,512-28 0,36-1 0,0-1 0,-1 0 0,1 0 0,0 0 0,0 0 0,-1 0 0,1 0 0,0-1 0,-1 1 0,1 0 0,0 0 0,0 0 0,-1 0 0,1 0 0,0 0 0,-1 0 0,1-1 0,0 1 0,0 0 0,-1 0 0,1 0 0,0-1 0,0 1 0,0 0 0,-1 0 0,1 0 0,0-1 0,0 1 0,0 0 0,0 0 0,0-1 0,0 1 0,-1 0 0,1-1 0,0 1 0,0 0 0,0 0 0,0-1 0,0 1 0,0 0 0,0-1 0,0 1 0,0 0 0,0-1 0,0 1 0,11-17 0,19-9 0,22-5 0,-28 17 0,36-27 0,-52 35 0,-1-1 0,0 0 0,0 0 0,-1-1 0,0 1 0,0-1 0,-1-1 0,7-12 0,-7 10 0,-3 3 0,1 0 0,1 0 0,-1 1 0,2 0 0,-1-1 0,1 2 0,-1-1 0,2 0 0,-1 1 0,1 0 0,0 0 0,0 1 0,1-1 0,0 1 0,14-8 0,48-11 0,1 2 0,142-23 0,-202 43 0,389-53 0,-392 54 0,1 0 0,-1 1 0,1 0 0,-1 0 0,1 1 0,-1-1 0,0 2 0,1-1 0,9 4 0,-14-3 0,-1-1 0,0 0 0,0 0 0,0 1 0,1 0 0,-1-1 0,-1 1 0,1 0 0,0 0 0,0 0 0,-1 0 0,1 0 0,-1 0 0,1 1 0,-1-1 0,0 0 0,0 1 0,0-1 0,0 1 0,-1-1 0,1 1 0,-1-1 0,1 1 0,-1 0 0,0-1 0,0 1 0,0-1 0,-1 5 0,-2 17 0,1-18 0,1 0 0,1-1 0,-1 1 0,1 0 0,0 0 0,1 9 0,0-14 0,-1 1 0,1-1 0,-1 1 0,1-1 0,-1 1 0,1-1 0,0 0 0,0 1 0,0-1 0,0 0 0,0 0 0,0 0 0,0 0 0,0 0 0,1 0 0,-1 0 0,0 0 0,0 0 0,1 0 0,-1-1 0,1 1 0,-1-1 0,1 1 0,-1-1 0,1 1 0,-1-1 0,1 0 0,-1 0 0,1 0 0,1 0 0,12 0 0,-1-1 0,0-1 0,0 0 0,1-1 0,-1-1 0,-1 0 0,1-1 0,14-7 0,20-6 0,27-7 0,-23 6 0,1 2 0,0 2 0,2 3 0,-1 2 0,61-3 0,268 15 0,-146 1 0,-213-1 0,-24-2 0,1 0 0,-1 0 0,0 0 0,0 0 0,0 0 0,0 0 0,0 0 0,0 0 0,0 1 0,0-1 0,1 0 0,-1 0 0,0 0 0,0 0 0,0 0 0,0 0 0,0 0 0,0 0 0,0 0 0,0 1 0,0-1 0,0 0 0,0 0 0,0 0 0,0 0 0,0 0 0,0 0 0,0 1 0,0-1 0,0 0 0,0 0 0,0 0 0,0 0 0,0 0 0,0 0 0,0 0 0,0 1 0,0-1 0,0 0 0,0 0 0,0 0 0,0 0 0,0 0 0,0 0 0,0 0 0,-1 0 0,1 1 0,0-1 0,0 0 0,0 0 0,0 0 0,0 0 0,0 0 0,0 0 0,0 0 0,-1 0 0,1 0 0,0 0 0,0 0 0,0 0 0,0 0 0,0 0 0,0 0 0,0 0 0,-1 0 0,1 0 0,0 0 0,0 0 0,0 0 0,-44 14 0,-214 33 0,118-25 0,-137 23 0,-148 29 0,256-36 0,39-7 0,-161 17 0,151-28 0,90-10 0,1-3 0,-55 0 0,-897-9 0,917 8 0,0 3 0,1 4 0,-99 27 0,99-20 0,-1 2 0,83-22 0,0 1 0,0-1 0,-1 0 0,1 1 0,0-1 0,0 1 0,0-1 0,0 1 0,1-1 0,-1 1 0,0 0 0,0-1 0,0 1 0,0 0 0,1 0 0,-1 0 0,0-1 0,0 2 0,2-1 0,-1 0 0,1 0 0,0 0 0,0 0 0,0-1 0,0 1 0,0 0 0,0-1 0,0 1 0,0-1 0,0 1 0,0-1 0,0 1 0,0-1 0,0 0 0,1 0 0,-1 1 0,0-1 0,0 0 0,3 0 0,47 7 0,1-2 0,92-2 0,115-21 0,-151 8 0,102-8 0,205-11 0,-362 28 0,-52 1 0,-1 0 0,0 0 0,0 0 0,1 0 0,-1 0 0,0 0 0,0 0 0,0 0 0,1 0 0,-1 0 0,0 0 0,0 0 0,1 0 0,-1 1 0,0-1 0,0 0 0,1 0 0,-1 0 0,0 0 0,0 0 0,0 0 0,1 0 0,-1 1 0,0-1 0,0 0 0,0 0 0,0 0 0,0 1 0,1-1 0,-1 0 0,0 0 0,0 0 0,0 1 0,0-1 0,0 0 0,0 0 0,0 0 0,0 1 0,0-1 0,0 0 0,0 0 0,0 1 0,0-1 0,0 0 0,0 0 0,0 1 0,-10 13 0,-26 17 0,28-24 0,-7 7 0,1 0 0,1 2 0,0 0 0,-14 25 0,-13 15 0,31-45 0,-1-1 0,0-1 0,-1 1 0,0-2 0,0 1 0,-1-2 0,0 1 0,-24 9 0,-13 3 0,-51 14 0,57-21 0,23-6 0,-26 7 0,0 2 0,-53 29 0,96-44 0,1 0 0,0 0 0,-1 0 0,1 1 0,0 0 0,0-1 0,0 1 0,0 0 0,0 0 0,0 0 0,1 0 0,-1 0 0,1 0 0,-1 1 0,1-1 0,0 0 0,0 1 0,0-1 0,0 1 0,0-1 0,1 1 0,-1 0 0,1-1 0,-1 4 0,2-4 0,-1 1 0,1 0 0,0-1 0,0 1 0,0 0 0,0-1 0,0 1 0,0-1 0,1 1 0,-1-1 0,1 0 0,0 0 0,0 0 0,0 1 0,0-2 0,0 1 0,0 0 0,0 0 0,0-1 0,1 1 0,-1-1 0,6 2 0,6 3 0,0 0 0,1-2 0,0 0 0,0 0 0,28 2 0,84-1 0,-84-5 0,19 2 0,1-3 0,0-2 0,-1-3 0,93-22 0,-135 23 0,-1-2 0,-1 0 0,1-1 0,-1 0 0,-1-2 0,0 0 0,32-25 0,-39 25 0,0 1 0,0-2 0,-1 0 0,-1 0 0,1 0 0,-2-1 0,0 0 0,0-1 0,-1 0 0,-1 1 0,0-2 0,5-22 0,-6 22 0,-1 0 0,-1-1 0,0 1 0,-1-1 0,0 0 0,-1 1 0,-1-1 0,0 0 0,-5-18 0,6 34 0,-1-1 0,0 0 0,0 1 0,0-1 0,1 1 0,-1 0 0,0-1 0,0 1 0,1-1 0,-1 1 0,1 0 0,-1 0 0,1-1 0,-1 1 0,1 0 0,-1 0 0,1 0 0,-1 0 0,1-1 0,0 1 0,-1 2 0,-21 59 0,7-20 0,-36 73 0,-55 65 0,46-82 0,4 3 0,-57 142 0,106-215 0,1-1 0,1 1 0,2 0 0,1 0 0,1 0 0,4 50 0,-1-14 0,-2 17 0,-2-38 0,2 0 0,13 85 0,-11-119 0,1-1 0,1 1 0,-1-1 0,1 0 0,1 0 0,-1 0 0,1-1 0,1 0 0,-1 0 0,1 0 0,0 0 0,1-1 0,0 0 0,0-1 0,0 1 0,1-1 0,-1-1 0,1 1 0,0-1 0,1-1 0,-1 1 0,0-2 0,18 5 0,-23-7 0,1 1 0,-1 0 0,1-1 0,-1 0 0,1 0 0,-1 0 0,1 0 0,-1-1 0,1 1 0,-1-1 0,0 0 0,1 0 0,-1 0 0,0 0 0,1-1 0,-1 1 0,0-1 0,0 0 0,0 0 0,-1 0 0,1 0 0,0-1 0,-1 1 0,1-1 0,-1 1 0,0-1 0,0 0 0,0 0 0,0 0 0,-1 0 0,1 0 0,-1 0 0,1-1 0,0-3 0,3-11 0,0 0 0,-1-1 0,0 1 0,-2-1 0,0-22 0,-1 9 0,-2 1 0,-1-1 0,-2 1 0,-1-1 0,-1 1 0,-2 0 0,-1 1 0,-1 0 0,-2 1 0,-1 0 0,-1 0 0,-2 2 0,0 0 0,-2 0 0,-1 2 0,-1 0 0,-1 2 0,-1 0 0,-1 1 0,-1 1 0,-1 1 0,-1 2 0,0 0 0,-1 2 0,-37-16 0,64 32 0,-8-3 0,0-1 0,0 0 0,0 0 0,-12-10 0,19 13 0,-1 0 0,1-1 0,-1 1 0,1-1 0,-1 0 0,1 1 0,0-1 0,0 0 0,0 0 0,0 1 0,0-1 0,0 0 0,1 0 0,-1 0 0,1 0 0,-1 0 0,1 0 0,0 0 0,-1 0 0,1-1 0,0 1 0,0 0 0,1 0 0,-1 0 0,1-3 0,3-5 0,0 1 0,0-1 0,1 1 0,0 0 0,10-14 0,18-32 0,-33 53 0,1 1 0,-1-1 0,1 0 0,-1 1 0,1-1 0,-1 0 0,0 1 0,0-1 0,1 0 0,-1 0 0,-1 1 0,1-1 0,0 0 0,0 0 0,-1 1 0,1-1 0,-1 0 0,1 1 0,-1-1 0,0 1 0,1-1 0,-1 1 0,0-1 0,0 1 0,0-1 0,-1 1 0,1 0 0,0-1 0,0 1 0,-1 0 0,1 0 0,0 0 0,-1 0 0,1 0 0,-1 0 0,0 1 0,1-1 0,-1 0 0,1 1 0,-1 0 0,-2-1 0,-9-3 0,-1 2 0,1-1 0,-1 2 0,-16-1 0,20 2 0,-106 0 0,1 5 0,-180 31 0,157-16 0,-157 3 0,-294-27 0,646 1 0,60-12 0,-30 3 0,126-24 0,-13 0 0,484-12 0,-457 30 0,-18 0 0,186 21 0,-281 3 0,159 31 0,-251-33 0,0 1 0,0 1 0,0 0 0,-1 2 0,0 1 0,23 13 0,-37-18 0,1 1 0,-1 1 0,0-1 0,-1 1 0,1 0 0,-1 1 0,0 0 0,-1 0 0,1 0 0,-1 0 0,-1 1 0,0 0 0,0 0 0,0 0 0,-1 0 0,0 1 0,-1-1 0,2 12 0,1 8 0,-3 0 0,0 0 0,-2 0 0,-5 52 0,2-60 0,-1 0 0,0 0 0,-1 0 0,-2-1 0,0 0 0,0 0 0,-15 25 0,13-32 0,-1 1 0,0-1 0,-1-1 0,0 0 0,-1-1 0,0 0 0,0 0 0,-1-2 0,0 1 0,-1-2 0,0 0 0,-16 6 0,-3 0 0,-1-2 0,0-1 0,0-2 0,-44 4 0,-47-3 0,-208-13 0,271 2 0,-83-9 0,1-6 0,-242-61 0,-268-122 0,623 190 0,-165-63 0,168 61 0,0-2 0,0-1 0,2-1 0,-38-30 0,59 43 0,1-1 0,-1 0 0,1 0 0,0 0 0,1-1 0,-1 1 0,1-1 0,0 0 0,0 0 0,0 0 0,1 0 0,0 0 0,0-1 0,0 1 0,1-1 0,0 1 0,0-1 0,0 0 0,0 0 0,1 1 0,0-1 0,0 0 0,1 0 0,0 1 0,0-1 0,0 1 0,1-1 0,-1 1 0,4-8 0,3-2 0,0 1 0,0 0 0,1 0 0,1 1 0,0 0 0,1 1 0,1 0 0,-1 0 0,20-13 0,42-27 0,1 3 0,120-58 0,173-59 0,-336 152 0,197-81 0,224-102 0,-430 186 0,-12 5 0,1 1 0,-1 0 0,1 1 0,0 0 0,17-3 0,-27 7 0,-1-1 0,0 1 0,0 0 0,0 0 0,1 0 0,-1 0 0,0 0 0,0 0 0,1 0 0,-1 0 0,0 0 0,0 0 0,0 0 0,1 0 0,-1 0 0,0 0 0,0 0 0,1 0 0,-1 0 0,0 0 0,0 0 0,0 0 0,1 0 0,-1 0 0,0 1 0,0-1 0,0 0 0,1 0 0,-1 0 0,0 0 0,0 0 0,0 1 0,1-1 0,-1 0 0,0 0 0,0 0 0,0 1 0,0-1 0,0 0 0,0 0 0,0 0 0,0 1 0,1-1 0,-1 0 0,0 0 0,0 1 0,0-1 0,0 0 0,0 0 0,0 1 0,0-1 0,0 0 0,0 0 0,-1 0 0,1 1 0,0-1 0,0 0 0,0 0 0,0 1 0,0-1 0,0 0 0,0 0 0,0 0 0,-1 1 0,1-1 0,0 0 0,0 0 0,-1 0 0,-11 16 0,-56 41 0,67-56 0,0-1 0,0 1 0,0-1 0,0 1 0,0 0 0,1-1 0,-1 1 0,0 0 0,0 0 0,0 0 0,1-1 0,-1 1 0,1 0 0,-1 0 0,1 0 0,-1 0 0,1 0 0,-1 0 0,1 0 0,0 0 0,-1 1 0,1-1 0,0 0 0,0 0 0,0 0 0,0 0 0,0 0 0,0 0 0,0 0 0,1 0 0,-1 1 0,0-1 0,0 0 0,1 0 0,-1 0 0,1 0 0,-1 0 0,1 0 0,-1 0 0,1-1 0,0 1 0,0 0 0,-1 0 0,1 0 0,0 0 0,0-1 0,0 1 0,0 0 0,-1-1 0,1 1 0,0-1 0,0 1 0,2 0 0,7 3 0,0-1 0,1 0 0,-1 0 0,16 1 0,-25-4 0,90 10 0,0-4 0,118-8 0,-158 0 0,-12 4 0,0 2 0,-1 1 0,1 2 0,67 21 0,-13-3 0,167 21 0,-57-12 0,-164-22 0,-39-11 0,0-1 0,0 0 0,0 0 0,0 1 0,0-1 0,0 0 0,0 0 0,0 1 0,0-1 0,0 0 0,0 0 0,0 1 0,0-1 0,0 0 0,0 0 0,0 1 0,0-1 0,0 0 0,0 0 0,0 0 0,-1 1 0,1-1 0,0 0 0,0 0 0,0 0 0,0 1 0,0-1 0,-1 0 0,1 0 0,0 0 0,0 0 0,0 1 0,-1-1 0,1 0 0,0 0 0,0 0 0,-1 0 0,1 0 0,0 0 0,0 0 0,-1 0 0,1 0 0,-1 0 0,-32 11 0,-255 44 0,180-36 0,-133 23-93,-577 108-999,14 33 294,435-83 798,369-100 0,-12 3 0,0 0 0,0-1 0,-1-1 0,-21 1 0,32-2 0,1 0 0,-1 0 0,1 0 0,-1-1 0,1 1 0,0 0 0,-1-1 0,1 1 0,-1-1 0,1 0 0,0 1 0,0-1 0,-1 0 0,1 0 0,0 0 0,0 1 0,0-1 0,0-1 0,0 1 0,0 0 0,0 0 0,0 0 0,0 0 0,1-1 0,-1 1 0,0 0 0,1-1 0,-1 1 0,1 0 0,0-1 0,-1 1 0,1-1 0,0 1 0,0-1 0,0 1 0,0 0 0,0-1 0,0 1 0,0-1 0,0 1 0,1-1 0,-1 1 0,0 0 0,1-1 0,0 1 0,0-2 0,6-17 142,0 0 0,1 0-1,2 0 1,0 1-1,1 1 1,22-30 0,92-95 849,192-176-991,-298 303 0,1 1 0,0 1 0,1 1 0,1 1 0,0 0 0,31-11 0,-27 13 0,-1-2 0,0-1 0,46-32 0,-67 41 0,0 0 0,1 0 0,-1 0 0,-1 0 0,1-1 0,-1 0 0,1 0 0,-1 0 0,-1 0 0,1 0 0,2-7 0,-4 10 0,-1-1 0,1 0 0,-1 1 0,1-1 0,-1 0 0,0 1 0,0-1 0,0 0 0,0 1 0,0-1 0,-1 0 0,1 1 0,-1-1 0,0 0 0,0 1 0,0-1 0,0 1 0,0 0 0,0-1 0,-1 1 0,1 0 0,-1-1 0,0 1 0,0 0 0,1 0 0,-5-2 0,-5-3 0,0 0 0,0 1 0,0 1 0,-1 0 0,1 1 0,-1 0 0,-1 0 0,-16-1 0,11 0 0,-102-19 0,-2 5 0,-144-4 0,-244 16 0,466 8 0,-9 1 0,102 6 0,1016 80 0,-1010-85 0,747 11 0,-795-14 0,0 0 0,0 0 0,0-1 0,-1 0 0,15-4 0,-18 4 0,-1-1 0,1 1 0,0-1 0,0 0 0,-1 0 0,1 1 0,-1-2 0,1 1 0,-1 0 0,0 0 0,0-1 0,0 1 0,0-1 0,0 0 0,1-3 0,0 1 0,0 0 0,1 1 0,0-1 0,0 1 0,0 0 0,0 0 0,1 0 0,-1 0 0,1 1 0,0 0 0,0 0 0,0 0 0,1 1 0,-1-1 0,1 1 0,-1 1 0,1-1 0,10-1 0,10-1 0,0 2 0,52 1 0,-37 2 0,488 0 0,-173 2 0,-330-4 0,-19 0 0,1 0 0,-1 1 0,0 0 0,0 0 0,1 0 0,-1 1 0,0 0 0,0 1 0,0-1 0,0 1 0,0 1 0,7 3 0,-13-6 0,-1 1 0,0-1 0,1 0 0,-1 1 0,0-1 0,0 0 0,1 1 0,-1-1 0,0 1 0,0-1 0,0 1 0,0-1 0,1 0 0,-1 1 0,0-1 0,0 1 0,0-1 0,0 1 0,0-1 0,0 1 0,0-1 0,0 1 0,-1-1 0,1 0 0,0 1 0,0-1 0,0 1 0,0-1 0,-1 1 0,1-1 0,0 0 0,0 1 0,-1-1 0,1 0 0,0 1 0,-1-1 0,1 0 0,0 1 0,-1-1 0,1 0 0,0 1 0,-1-1 0,1 0 0,-1 0 0,1 0 0,0 1 0,-2-1 0,-11 8 0,-2 0 0,1-1 0,-1 0 0,0-1 0,-1-1 0,-25 6 0,22-6 0,-127 36 0,-532 157 0,475-139 0,163-50 0,0-1 0,-82 4 0,122-12 0,0 0 0,-1 0 0,1 1 0,0-1 0,0 0 0,0 0 0,0 0 0,-1 0 0,1 0 0,0 0 0,0 0 0,0 0 0,-1 0 0,1 1 0,0-1 0,0 0 0,0 0 0,-1 0 0,1 0 0,0 0 0,0 0 0,0 0 0,-1 0 0,1-1 0,0 1 0,0 0 0,0 0 0,0 0 0,-1 0 0,1 0 0,0 0 0,0 0 0,0 0 0,0 0 0,-1-1 0,1 1 0,0 0 0,0 0 0,0 0 0,0 0 0,0 0 0,-1-1 0,1 1 0,0 0 0,0 0 0,0 0 0,0-1 0,0 1 0,0 0 0,0 0 0,0 0 0,0-1 0,0 1 0,0 0 0,0 0 0,0 0 0,0-1 0,0 1 0,0 0 0,0 0 0,0 0 0,0 0 0,0-1 0,0 1 0,0 0 0,1 0 0,16-14 0,33-11 0,53-10 0,2 4 0,0 5 0,2 4 0,1 5 0,187-5 0,-124 15 0,243-42 0,-379 39 0,-41 6 0,-22 3 0,-81 10 0,-208 45 0,176-27 0,-808 106 0,589-132 0,169-4 0,-63 3-1365,194 0-5461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001C35-5134-E4C0-EA4D-B39E305715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592B829-0370-3037-FB53-998793FF5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438F48A-A11E-94B6-DF38-4889128E0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16/04/2024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D311732-5AB5-9FE6-70D6-2A785396E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D03F017-F855-E7E6-CE8A-82F129AB3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7087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AEB118-B00C-3D28-5083-46B9EA057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644DDDA-7DAA-8E46-0C5E-E901AEAB8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F0C799-8A4F-410B-FA87-6B4F0CD15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16/04/2024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4EFA00A-6E78-5591-7A7C-5CB87265E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37A0FC6-1D58-EA6A-AB1E-2A5C1896A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4796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5250F5-6CE0-72E4-CEEF-B48610B0C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B50677B-434D-FFC0-2456-C596F8773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A9A1D0E-7C0D-FD62-362D-9148AAE8E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16/04/2024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AA636F7-F23D-CE77-0A65-C8FE1490C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F1BD4DC-8239-88A0-AF28-DF5333222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8260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AE8838-3D3F-3DF4-7F74-852E4F131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303F13D-ED2D-3047-1B51-8DD2D9956F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7DEE928-96AF-AD68-7C32-ADE1829E98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5F02D6E-BC4B-B1B6-A107-CF6DA678E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16/04/2024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20331E6-BB53-9AB6-849D-EE01107EB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DC997E1-4ED9-2DAC-DB10-3451AF0C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44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24D8BD-A068-9F3D-D216-BD286E811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039104D-F9C1-9940-5863-2071FDB8B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16F58D5-71C2-61E1-23D1-2C20690456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75B8502-CB0D-C333-8AAB-1F9E04E405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5316E85-04AF-1C5D-E056-8AF4F9F916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85F9033-2874-BB39-8FB9-F1E6B4A94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16/04/2024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6F91C5E-8052-5CF8-6AED-53C9B6D25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E189493-C1E1-E484-DCC9-EC4FC6790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1138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A30DB1-7848-4BA0-A198-D7B3881C0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B31EFA1-F5A8-6617-07A3-2BEDF7EE6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16/04/2024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A8C060E-D604-5861-FDD9-D38F198C1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22C266A-FE1B-45E9-AE1A-7F5E1BCD7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7705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87234B7-D0AE-3DDA-2D51-D7EFFA230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16/04/2024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6B4FCEB-D351-537F-92F4-1CD3F5331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A9E6C14-D3C1-C7B1-E7BB-14317D908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0147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090C55-78D4-D61F-FE1D-5037199A9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482989E-5D53-6461-1B31-99AD121A1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43BAC63-6BDD-E193-636F-91CA2DE8BC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B327E87-EDA3-F6BF-C0BB-B1578E0B1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16/04/2024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1C7ADDA-4A75-90DD-7503-FA41239DC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21F724F-53B2-012D-38C0-E912BE059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964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3D1A5C-A812-750A-0E06-BEA66F35E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6030858-0EC9-3266-CB85-15166EB3D8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5F07CF0-A360-F852-187C-FA738A3F82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1E753AA-1172-5E67-6ACD-88892E1CA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16/04/2024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7720B57-8545-5B6B-E0EB-654701B67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C970A4D-3DE1-C11E-E4B1-D684A2AC8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3983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4C9348-F8B5-DA40-7CB9-4254858A4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C1CCD91-0BEF-1F0C-A314-E87640D1C6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F734684-F368-C3F1-8410-A66E5D4F1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16/04/2024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FE50056-D56F-DB37-81F8-FFE94EB05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0A07257-645D-C6DD-9C91-374425E3B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5492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521BD06-2D83-4421-47F3-21AB888995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8F5EE34-E7F0-12D3-BE53-66829E25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970463-BE7B-A4FA-B942-36A824DC3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1F5A-6446-43F9-9230-4CC1D9D4F726}" type="datetimeFigureOut">
              <a:rPr lang="it-IT" smtClean="0"/>
              <a:t>16/04/2024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B762A28-6546-9C1D-B4DF-D5A99554D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E1BB7D-D493-476B-5DB5-69B8E45F7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8708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E0687E8-1F3C-FE26-54AD-DA0616F0E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B70B8A6-4EB5-4D57-77EE-1AA402DA6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F6CD2F4-5800-58DC-BB4D-7123CD1EE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D1F5A-6446-43F9-9230-4CC1D9D4F726}" type="datetimeFigureOut">
              <a:rPr lang="it-IT" smtClean="0"/>
              <a:t>16/04/2024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29ECF19-B48D-4881-197A-83617BC8B4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1249E5-0067-7874-0A41-773A560F3B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18D99-31B8-4276-AFF9-83594C5991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6966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customXml" Target="../ink/ink3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schermata, grafica, Elementi grafici, Policromia&#10;&#10;Descrizione generata automaticamente">
            <a:extLst>
              <a:ext uri="{FF2B5EF4-FFF2-40B4-BE49-F238E27FC236}">
                <a16:creationId xmlns:a16="http://schemas.microsoft.com/office/drawing/2014/main" id="{485B7A8A-326B-C665-8A13-8A7D4E688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giallo, Carattere, Elementi grafici&#10;&#10;Descrizione generata automaticamente">
            <a:extLst>
              <a:ext uri="{FF2B5EF4-FFF2-40B4-BE49-F238E27FC236}">
                <a16:creationId xmlns:a16="http://schemas.microsoft.com/office/drawing/2014/main" id="{0A029242-AE22-25FC-D168-DF5E953AD4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448" y="194887"/>
            <a:ext cx="2357940" cy="352458"/>
          </a:xfrm>
          <a:prstGeom prst="rect">
            <a:avLst/>
          </a:prstGeom>
        </p:spPr>
      </p:pic>
      <p:pic>
        <p:nvPicPr>
          <p:cNvPr id="9" name="Immagine 8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90D8BEEB-CC2D-C07B-AECE-9D2332FE0E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627" y="5921286"/>
            <a:ext cx="1256745" cy="661824"/>
          </a:xfrm>
          <a:prstGeom prst="rect">
            <a:avLst/>
          </a:prstGeom>
        </p:spPr>
      </p:pic>
      <p:pic>
        <p:nvPicPr>
          <p:cNvPr id="11" name="Immagine 10" descr="Immagine che contiene testo, Carattere, Elementi grafici, simbolo&#10;&#10;Descrizione generata automaticamente">
            <a:extLst>
              <a:ext uri="{FF2B5EF4-FFF2-40B4-BE49-F238E27FC236}">
                <a16:creationId xmlns:a16="http://schemas.microsoft.com/office/drawing/2014/main" id="{B856A55F-1765-CF86-89A6-D3B6CE0C60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866" y="537222"/>
            <a:ext cx="2791761" cy="757725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E5928F29-91BC-D044-2EEA-9392973424E9}"/>
              </a:ext>
            </a:extLst>
          </p:cNvPr>
          <p:cNvSpPr txBox="1"/>
          <p:nvPr/>
        </p:nvSpPr>
        <p:spPr>
          <a:xfrm>
            <a:off x="4448174" y="5187574"/>
            <a:ext cx="3295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  <a:latin typeface="Montserrat" panose="00000500000000000000" pitchFamily="2" charset="0"/>
              </a:rPr>
              <a:t>Bologna, 17 aprile 2024</a:t>
            </a:r>
          </a:p>
        </p:txBody>
      </p:sp>
      <p:pic>
        <p:nvPicPr>
          <p:cNvPr id="8" name="Immagine 7" descr="Immagine che contiene Carattere, testo, Elementi grafici, logo&#10;&#10;Descrizione generata automaticamente">
            <a:extLst>
              <a:ext uri="{FF2B5EF4-FFF2-40B4-BE49-F238E27FC236}">
                <a16:creationId xmlns:a16="http://schemas.microsoft.com/office/drawing/2014/main" id="{27345FF3-8C95-8BAF-B8E5-EDAC86F5EF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531" y="12436"/>
            <a:ext cx="3079166" cy="2182949"/>
          </a:xfrm>
          <a:prstGeom prst="rect">
            <a:avLst/>
          </a:prstGeom>
        </p:spPr>
      </p:pic>
      <p:grpSp>
        <p:nvGrpSpPr>
          <p:cNvPr id="4" name="Gruppo 3">
            <a:extLst>
              <a:ext uri="{FF2B5EF4-FFF2-40B4-BE49-F238E27FC236}">
                <a16:creationId xmlns:a16="http://schemas.microsoft.com/office/drawing/2014/main" id="{8F55772D-61A3-646C-DE4D-B37EBA70CF88}"/>
              </a:ext>
            </a:extLst>
          </p:cNvPr>
          <p:cNvGrpSpPr/>
          <p:nvPr/>
        </p:nvGrpSpPr>
        <p:grpSpPr>
          <a:xfrm>
            <a:off x="2371241" y="1628550"/>
            <a:ext cx="7570922" cy="3110210"/>
            <a:chOff x="2371241" y="1628550"/>
            <a:chExt cx="7570922" cy="3110210"/>
          </a:xfrm>
        </p:grpSpPr>
        <p:pic>
          <p:nvPicPr>
            <p:cNvPr id="12" name="Immagine 11" descr="Immagine che contiene testo, Carattere, Elementi grafici, logo&#10;&#10;Descrizione generata automaticamente">
              <a:extLst>
                <a:ext uri="{FF2B5EF4-FFF2-40B4-BE49-F238E27FC236}">
                  <a16:creationId xmlns:a16="http://schemas.microsoft.com/office/drawing/2014/main" id="{8FA94EEE-8FA5-3E4C-82B9-97F022A873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82" t="19576" r="11229" b="36711"/>
            <a:stretch/>
          </p:blipFill>
          <p:spPr>
            <a:xfrm>
              <a:off x="2371241" y="1628550"/>
              <a:ext cx="7570922" cy="2586990"/>
            </a:xfrm>
            <a:prstGeom prst="rect">
              <a:avLst/>
            </a:prstGeom>
          </p:spPr>
        </p:pic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C69E63D5-AE39-D1DE-0F46-E67607BC1929}"/>
                </a:ext>
              </a:extLst>
            </p:cNvPr>
            <p:cNvSpPr txBox="1"/>
            <p:nvPr/>
          </p:nvSpPr>
          <p:spPr>
            <a:xfrm>
              <a:off x="2619214" y="4215540"/>
              <a:ext cx="70052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800" b="1" i="1" dirty="0">
                  <a:solidFill>
                    <a:srgbClr val="FFC000"/>
                  </a:solidFill>
                  <a:latin typeface="Futura PT Heavy" panose="020B0802020204020303" pitchFamily="34" charset="0"/>
                  <a:cs typeface="Arial" panose="020B0604020202020204" pitchFamily="34" charset="0"/>
                </a:rPr>
                <a:t>IL DIGITALE IN EMILIA-ROMAGNA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8546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E30F0BB8-C753-7E54-6882-7A39B0C603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99471"/>
            <a:ext cx="9144000" cy="2387600"/>
          </a:xfrm>
        </p:spPr>
        <p:txBody>
          <a:bodyPr>
            <a:normAutofit/>
          </a:bodyPr>
          <a:lstStyle/>
          <a:p>
            <a:r>
              <a:rPr lang="it-IT" sz="48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Il mercato digitale in </a:t>
            </a:r>
            <a:br>
              <a:rPr lang="it-IT" sz="48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it-IT" sz="48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Emilia-Romagna</a:t>
            </a:r>
            <a:br>
              <a:rPr lang="it-IT" sz="48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it-IT" sz="48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3225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0D0F2C-B8D1-DE5D-EB13-0AA6E4EC6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85" y="581924"/>
            <a:ext cx="11816861" cy="1325563"/>
          </a:xfrm>
        </p:spPr>
        <p:txBody>
          <a:bodyPr>
            <a:normAutofit/>
          </a:bodyPr>
          <a:lstStyle/>
          <a:p>
            <a:r>
              <a:rPr lang="it-IT" sz="3600" b="1" dirty="0">
                <a:solidFill>
                  <a:srgbClr val="232C53"/>
                </a:solidFill>
              </a:rPr>
              <a:t>Andamento del mercato digitale e del PIL in Emilia-Romagna</a:t>
            </a:r>
            <a:br>
              <a:rPr lang="it-IT" sz="3600" b="1" dirty="0">
                <a:solidFill>
                  <a:srgbClr val="232C53"/>
                </a:solidFill>
              </a:rPr>
            </a:br>
            <a:r>
              <a:rPr lang="it-IT" sz="3600" b="1" dirty="0">
                <a:solidFill>
                  <a:srgbClr val="232C53"/>
                </a:solidFill>
              </a:rPr>
              <a:t>(2021-2025)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D687FC2-2377-4C62-7BE0-2CE28C9F771A}"/>
              </a:ext>
            </a:extLst>
          </p:cNvPr>
          <p:cNvSpPr txBox="1"/>
          <p:nvPr/>
        </p:nvSpPr>
        <p:spPr>
          <a:xfrm>
            <a:off x="1117735" y="6277961"/>
            <a:ext cx="63751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Fonte: Elaborazioni </a:t>
            </a:r>
            <a:r>
              <a:rPr lang="it-IT" sz="1200" b="1" dirty="0" err="1"/>
              <a:t>NetConsulting</a:t>
            </a:r>
            <a:r>
              <a:rPr lang="it-IT" sz="1200" b="1" dirty="0"/>
              <a:t> cube su dati proprietari e dati Art ER Prometeia, febbraio 2024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A25941C-978F-98C5-FF79-9FF6EBD73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265" y="1842071"/>
            <a:ext cx="10325073" cy="435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162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0D0F2C-B8D1-DE5D-EB13-0AA6E4EC6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4393"/>
            <a:ext cx="10515600" cy="1325563"/>
          </a:xfrm>
        </p:spPr>
        <p:txBody>
          <a:bodyPr>
            <a:normAutofit/>
          </a:bodyPr>
          <a:lstStyle/>
          <a:p>
            <a:r>
              <a:rPr lang="it-IT" sz="3600" b="1" dirty="0">
                <a:solidFill>
                  <a:srgbClr val="232C53"/>
                </a:solidFill>
              </a:rPr>
              <a:t>Il mercato digitale in Emilia-Romagna per segmenti </a:t>
            </a:r>
            <a:br>
              <a:rPr lang="it-IT" sz="3600" b="1" dirty="0">
                <a:solidFill>
                  <a:srgbClr val="232C53"/>
                </a:solidFill>
              </a:rPr>
            </a:br>
            <a:r>
              <a:rPr lang="it-IT" sz="3600" b="1" dirty="0">
                <a:solidFill>
                  <a:srgbClr val="232C53"/>
                </a:solidFill>
              </a:rPr>
              <a:t>di prodotti e servizi (2021-2023)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D687FC2-2377-4C62-7BE0-2CE28C9F771A}"/>
              </a:ext>
            </a:extLst>
          </p:cNvPr>
          <p:cNvSpPr txBox="1"/>
          <p:nvPr/>
        </p:nvSpPr>
        <p:spPr>
          <a:xfrm>
            <a:off x="1033329" y="5999077"/>
            <a:ext cx="28382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Fonte: NetConsulting cube, febbraio 2024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FBE1EF6-2706-10FC-79C1-ACC82542E4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66" t="42896" r="21631" b="18245"/>
          <a:stretch/>
        </p:blipFill>
        <p:spPr>
          <a:xfrm>
            <a:off x="1033329" y="1908313"/>
            <a:ext cx="10043247" cy="407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228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tangolo 34">
            <a:extLst>
              <a:ext uri="{FF2B5EF4-FFF2-40B4-BE49-F238E27FC236}">
                <a16:creationId xmlns:a16="http://schemas.microsoft.com/office/drawing/2014/main" id="{6A7784EE-1E29-AF0F-E411-0A43DEFEF734}"/>
              </a:ext>
            </a:extLst>
          </p:cNvPr>
          <p:cNvSpPr/>
          <p:nvPr/>
        </p:nvSpPr>
        <p:spPr>
          <a:xfrm>
            <a:off x="838198" y="1613706"/>
            <a:ext cx="10725441" cy="5048044"/>
          </a:xfrm>
          <a:prstGeom prst="rect">
            <a:avLst/>
          </a:prstGeom>
          <a:solidFill>
            <a:srgbClr val="F0F0F3"/>
          </a:solidFill>
          <a:ln>
            <a:solidFill>
              <a:srgbClr val="F0F0F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40D0F2C-B8D1-DE5D-EB13-0AA6E4EC6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4393"/>
            <a:ext cx="10515600" cy="1325563"/>
          </a:xfrm>
        </p:spPr>
        <p:txBody>
          <a:bodyPr>
            <a:normAutofit/>
          </a:bodyPr>
          <a:lstStyle/>
          <a:p>
            <a:r>
              <a:rPr lang="it-IT" sz="3600" b="1" dirty="0">
                <a:solidFill>
                  <a:srgbClr val="232C53"/>
                </a:solidFill>
              </a:rPr>
              <a:t>Adozione e penetrazione delle principali tecnologie </a:t>
            </a:r>
            <a:br>
              <a:rPr lang="it-IT" sz="3600" b="1" dirty="0">
                <a:solidFill>
                  <a:srgbClr val="232C53"/>
                </a:solidFill>
              </a:rPr>
            </a:br>
            <a:r>
              <a:rPr lang="it-IT" sz="3600" b="1" dirty="0">
                <a:solidFill>
                  <a:srgbClr val="232C53"/>
                </a:solidFill>
              </a:rPr>
              <a:t>nelle aziende (2023)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D687FC2-2377-4C62-7BE0-2CE28C9F771A}"/>
              </a:ext>
            </a:extLst>
          </p:cNvPr>
          <p:cNvSpPr txBox="1"/>
          <p:nvPr/>
        </p:nvSpPr>
        <p:spPr>
          <a:xfrm>
            <a:off x="339672" y="6523250"/>
            <a:ext cx="1290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Fonte: ISTAT 2023</a:t>
            </a:r>
          </a:p>
        </p:txBody>
      </p:sp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B9C7AFBD-D7D4-E171-FF70-4CD4398D2F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3651294"/>
              </p:ext>
            </p:extLst>
          </p:nvPr>
        </p:nvGraphicFramePr>
        <p:xfrm>
          <a:off x="7627949" y="2286275"/>
          <a:ext cx="2443384" cy="1996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asellaDiTesto 36">
            <a:extLst>
              <a:ext uri="{FF2B5EF4-FFF2-40B4-BE49-F238E27FC236}">
                <a16:creationId xmlns:a16="http://schemas.microsoft.com/office/drawing/2014/main" id="{C370A2A5-1E59-E8B0-01AC-F08269B1DAE0}"/>
              </a:ext>
            </a:extLst>
          </p:cNvPr>
          <p:cNvSpPr txBox="1"/>
          <p:nvPr/>
        </p:nvSpPr>
        <p:spPr>
          <a:xfrm>
            <a:off x="6814927" y="1716285"/>
            <a:ext cx="4533049" cy="523220"/>
          </a:xfrm>
          <a:prstGeom prst="rect">
            <a:avLst/>
          </a:prstGeom>
          <a:solidFill>
            <a:srgbClr val="A69DCD"/>
          </a:solidFill>
          <a:ln w="1905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b="1" i="0" dirty="0">
                <a:solidFill>
                  <a:schemeClr val="tx1"/>
                </a:solidFill>
                <a:highlight>
                  <a:srgbClr val="A69DCD"/>
                </a:highlight>
              </a:rPr>
              <a:t>Aziende con Connessione </a:t>
            </a:r>
          </a:p>
          <a:p>
            <a:pPr algn="ctr"/>
            <a:r>
              <a:rPr lang="it-IT" sz="1400" b="1" i="0" dirty="0">
                <a:solidFill>
                  <a:schemeClr val="tx1"/>
                </a:solidFill>
                <a:highlight>
                  <a:srgbClr val="A69DCD"/>
                </a:highlight>
              </a:rPr>
              <a:t>Fissa in Banda Larga</a:t>
            </a:r>
          </a:p>
        </p:txBody>
      </p:sp>
      <p:graphicFrame>
        <p:nvGraphicFramePr>
          <p:cNvPr id="14" name="Grafico 13">
            <a:extLst>
              <a:ext uri="{FF2B5EF4-FFF2-40B4-BE49-F238E27FC236}">
                <a16:creationId xmlns:a16="http://schemas.microsoft.com/office/drawing/2014/main" id="{186C28AC-2614-137F-21E7-0E99687277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5551590"/>
              </p:ext>
            </p:extLst>
          </p:nvPr>
        </p:nvGraphicFramePr>
        <p:xfrm>
          <a:off x="2215745" y="2277911"/>
          <a:ext cx="2443384" cy="1996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CasellaDiTesto 36">
            <a:extLst>
              <a:ext uri="{FF2B5EF4-FFF2-40B4-BE49-F238E27FC236}">
                <a16:creationId xmlns:a16="http://schemas.microsoft.com/office/drawing/2014/main" id="{6D53D9B0-E3C6-994A-3711-FBDA5749DE2C}"/>
              </a:ext>
            </a:extLst>
          </p:cNvPr>
          <p:cNvSpPr txBox="1"/>
          <p:nvPr/>
        </p:nvSpPr>
        <p:spPr>
          <a:xfrm>
            <a:off x="1045330" y="1716285"/>
            <a:ext cx="4784214" cy="523220"/>
          </a:xfrm>
          <a:prstGeom prst="rect">
            <a:avLst/>
          </a:prstGeom>
          <a:solidFill>
            <a:srgbClr val="A69DCD"/>
          </a:solidFill>
          <a:ln w="1905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b="1" i="0" dirty="0">
                <a:solidFill>
                  <a:schemeClr val="tx1"/>
                </a:solidFill>
              </a:rPr>
              <a:t>Addetti che almeno una volta a settimana usano computer connessi ad internet</a:t>
            </a:r>
          </a:p>
        </p:txBody>
      </p:sp>
      <p:graphicFrame>
        <p:nvGraphicFramePr>
          <p:cNvPr id="16" name="Grafico 15">
            <a:extLst>
              <a:ext uri="{FF2B5EF4-FFF2-40B4-BE49-F238E27FC236}">
                <a16:creationId xmlns:a16="http://schemas.microsoft.com/office/drawing/2014/main" id="{0707D74D-0C1C-555B-B2A8-18F027917C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6676190"/>
              </p:ext>
            </p:extLst>
          </p:nvPr>
        </p:nvGraphicFramePr>
        <p:xfrm>
          <a:off x="2215745" y="4717106"/>
          <a:ext cx="2443384" cy="1996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CasellaDiTesto 36">
            <a:extLst>
              <a:ext uri="{FF2B5EF4-FFF2-40B4-BE49-F238E27FC236}">
                <a16:creationId xmlns:a16="http://schemas.microsoft.com/office/drawing/2014/main" id="{8AE49C7A-0506-0948-4C4E-901003B5F37D}"/>
              </a:ext>
            </a:extLst>
          </p:cNvPr>
          <p:cNvSpPr txBox="1"/>
          <p:nvPr/>
        </p:nvSpPr>
        <p:spPr>
          <a:xfrm>
            <a:off x="1045331" y="4338539"/>
            <a:ext cx="4784212" cy="523220"/>
          </a:xfrm>
          <a:prstGeom prst="rect">
            <a:avLst/>
          </a:prstGeom>
          <a:solidFill>
            <a:srgbClr val="A69DCD"/>
          </a:solidFill>
          <a:ln w="1905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b="1" i="0" dirty="0">
                <a:solidFill>
                  <a:schemeClr val="tx1"/>
                </a:solidFill>
              </a:rPr>
              <a:t>Imprese che acquistano servizi di </a:t>
            </a:r>
          </a:p>
          <a:p>
            <a:pPr algn="ctr"/>
            <a:r>
              <a:rPr lang="it-IT" sz="1400" b="1" i="0" dirty="0">
                <a:solidFill>
                  <a:schemeClr val="tx1"/>
                </a:solidFill>
              </a:rPr>
              <a:t>cloud computing</a:t>
            </a:r>
          </a:p>
        </p:txBody>
      </p:sp>
      <p:graphicFrame>
        <p:nvGraphicFramePr>
          <p:cNvPr id="18" name="Grafico 17">
            <a:extLst>
              <a:ext uri="{FF2B5EF4-FFF2-40B4-BE49-F238E27FC236}">
                <a16:creationId xmlns:a16="http://schemas.microsoft.com/office/drawing/2014/main" id="{CB6B68CB-F5D1-87D7-1743-13AE101928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9354719"/>
              </p:ext>
            </p:extLst>
          </p:nvPr>
        </p:nvGraphicFramePr>
        <p:xfrm>
          <a:off x="7632942" y="4720338"/>
          <a:ext cx="2443384" cy="1996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CasellaDiTesto 36">
            <a:extLst>
              <a:ext uri="{FF2B5EF4-FFF2-40B4-BE49-F238E27FC236}">
                <a16:creationId xmlns:a16="http://schemas.microsoft.com/office/drawing/2014/main" id="{3468A5D6-8738-EFD5-A295-8C07F5BA1930}"/>
              </a:ext>
            </a:extLst>
          </p:cNvPr>
          <p:cNvSpPr txBox="1"/>
          <p:nvPr/>
        </p:nvSpPr>
        <p:spPr>
          <a:xfrm>
            <a:off x="6814927" y="4338539"/>
            <a:ext cx="4533050" cy="538260"/>
          </a:xfrm>
          <a:prstGeom prst="rect">
            <a:avLst/>
          </a:prstGeom>
          <a:solidFill>
            <a:srgbClr val="A69DCD"/>
          </a:solidFill>
          <a:ln w="1905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b="1" i="0" dirty="0">
                <a:solidFill>
                  <a:schemeClr val="tx1"/>
                </a:solidFill>
              </a:rPr>
              <a:t>Imprese che acquistano servizi di cloud computing di livello intermedio o sofisticato </a:t>
            </a:r>
          </a:p>
        </p:txBody>
      </p: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F0762E9E-9E87-B4C8-D18D-18587209EA15}"/>
              </a:ext>
            </a:extLst>
          </p:cNvPr>
          <p:cNvCxnSpPr>
            <a:cxnSpLocks/>
          </p:cNvCxnSpPr>
          <p:nvPr/>
        </p:nvCxnSpPr>
        <p:spPr>
          <a:xfrm>
            <a:off x="6094835" y="1788012"/>
            <a:ext cx="1165" cy="4691921"/>
          </a:xfrm>
          <a:prstGeom prst="line">
            <a:avLst/>
          </a:prstGeom>
          <a:ln>
            <a:solidFill>
              <a:srgbClr val="232C53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diritto 26">
            <a:extLst>
              <a:ext uri="{FF2B5EF4-FFF2-40B4-BE49-F238E27FC236}">
                <a16:creationId xmlns:a16="http://schemas.microsoft.com/office/drawing/2014/main" id="{2686DF4A-7D51-1D69-674D-51F6F0AF2356}"/>
              </a:ext>
            </a:extLst>
          </p:cNvPr>
          <p:cNvCxnSpPr>
            <a:cxnSpLocks/>
          </p:cNvCxnSpPr>
          <p:nvPr/>
        </p:nvCxnSpPr>
        <p:spPr>
          <a:xfrm>
            <a:off x="940904" y="4197706"/>
            <a:ext cx="10412896" cy="13252"/>
          </a:xfrm>
          <a:prstGeom prst="line">
            <a:avLst/>
          </a:prstGeom>
          <a:ln>
            <a:solidFill>
              <a:srgbClr val="232C53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F668B716-90AF-A473-128C-3083CECB074B}"/>
              </a:ext>
            </a:extLst>
          </p:cNvPr>
          <p:cNvSpPr txBox="1"/>
          <p:nvPr/>
        </p:nvSpPr>
        <p:spPr>
          <a:xfrm>
            <a:off x="7939933" y="1300900"/>
            <a:ext cx="36224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/>
              <a:t>Valori % sul totale delle imprese con almeno 10 addetti</a:t>
            </a:r>
          </a:p>
        </p:txBody>
      </p:sp>
    </p:spTree>
    <p:extLst>
      <p:ext uri="{BB962C8B-B14F-4D97-AF65-F5344CB8AC3E}">
        <p14:creationId xmlns:p14="http://schemas.microsoft.com/office/powerpoint/2010/main" val="1986315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E30F0BB8-C753-7E54-6882-7A39B0C603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671" y="1122363"/>
            <a:ext cx="10705514" cy="2387600"/>
          </a:xfrm>
        </p:spPr>
        <p:txBody>
          <a:bodyPr>
            <a:normAutofit/>
          </a:bodyPr>
          <a:lstStyle/>
          <a:p>
            <a:r>
              <a:rPr lang="it-IT" sz="48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La transizione digitale delle imprese dell’Emilia-Romagna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194E3A8F-3E46-46F4-FA4D-7F3C5FD5D5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3600" b="1" dirty="0">
                <a:solidFill>
                  <a:schemeClr val="tx2">
                    <a:lumMod val="50000"/>
                  </a:schemeClr>
                </a:solidFill>
              </a:rPr>
              <a:t>I risultati della survey</a:t>
            </a:r>
          </a:p>
        </p:txBody>
      </p:sp>
    </p:spTree>
    <p:extLst>
      <p:ext uri="{BB962C8B-B14F-4D97-AF65-F5344CB8AC3E}">
        <p14:creationId xmlns:p14="http://schemas.microsoft.com/office/powerpoint/2010/main" val="2055793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8B66513D-7335-6CB4-88BA-216CD6DF74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5038" y="1844675"/>
            <a:ext cx="10320338" cy="3956050"/>
          </a:xfrm>
          <a:ln w="28575">
            <a:solidFill>
              <a:srgbClr val="00B0F0"/>
            </a:solidFill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29AFBBC3-F58F-1C3C-C3F6-099D2105B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kern="1200" dirty="0" err="1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Gli</a:t>
            </a:r>
            <a:r>
              <a:rPr lang="en-US" sz="3600" b="1" kern="120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investimenti</a:t>
            </a:r>
            <a:r>
              <a:rPr lang="en-US" sz="3600" b="1" kern="120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in </a:t>
            </a:r>
            <a:r>
              <a:rPr lang="en-US" sz="3600" b="1" kern="1200" dirty="0" err="1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digitalizzazione</a:t>
            </a:r>
            <a:r>
              <a:rPr lang="en-US" sz="3600" b="1" kern="120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negli</a:t>
            </a:r>
            <a:r>
              <a:rPr lang="en-US" sz="3600" b="1" kern="120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ultimi</a:t>
            </a:r>
            <a:r>
              <a:rPr lang="en-US" sz="3600" b="1" kern="120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2 anni </a:t>
            </a:r>
            <a:r>
              <a:rPr lang="en-US" sz="3600" b="1" kern="1200" dirty="0" err="1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delle</a:t>
            </a:r>
            <a:r>
              <a:rPr lang="en-US" sz="3600" b="1" kern="120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aziende</a:t>
            </a:r>
            <a:r>
              <a:rPr lang="en-US" sz="3600" b="1" kern="120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dirty="0" err="1">
                <a:solidFill>
                  <a:schemeClr val="accent1">
                    <a:lumMod val="50000"/>
                  </a:schemeClr>
                </a:solidFill>
              </a:rPr>
              <a:t>e</a:t>
            </a:r>
            <a:r>
              <a:rPr lang="en-US" sz="3600" b="1" kern="1200" dirty="0" err="1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miliano-romagnole</a:t>
            </a:r>
            <a:endParaRPr lang="en-US" sz="3600" b="1" kern="1200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AE9E147-5EDE-559B-FC17-676EFF89E965}"/>
              </a:ext>
            </a:extLst>
          </p:cNvPr>
          <p:cNvSpPr txBox="1"/>
          <p:nvPr/>
        </p:nvSpPr>
        <p:spPr>
          <a:xfrm>
            <a:off x="838200" y="5965497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/>
              <a:t>Fonte: Indagine sugli investimenti 2024 di Confindustria Emilia-Romagna, Marzo 2024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AE154AA-0E56-56A6-E4A1-3E37F3554972}"/>
              </a:ext>
            </a:extLst>
          </p:cNvPr>
          <p:cNvSpPr txBox="1"/>
          <p:nvPr/>
        </p:nvSpPr>
        <p:spPr>
          <a:xfrm>
            <a:off x="958595" y="1844551"/>
            <a:ext cx="6098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kern="1200" dirty="0">
                <a:latin typeface="+mj-lt"/>
                <a:ea typeface="+mj-ea"/>
                <a:cs typeface="+mj-cs"/>
              </a:rPr>
              <a:t>( % </a:t>
            </a:r>
            <a:r>
              <a:rPr lang="en-US" sz="1400" i="1" kern="1200" dirty="0" err="1">
                <a:latin typeface="+mj-lt"/>
                <a:ea typeface="+mj-ea"/>
                <a:cs typeface="+mj-cs"/>
              </a:rPr>
              <a:t>sul</a:t>
            </a:r>
            <a:r>
              <a:rPr lang="en-US" sz="1400" i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1400" i="1" kern="1200" dirty="0" err="1">
                <a:latin typeface="+mj-lt"/>
                <a:ea typeface="+mj-ea"/>
                <a:cs typeface="+mj-cs"/>
              </a:rPr>
              <a:t>totale</a:t>
            </a:r>
            <a:r>
              <a:rPr lang="en-US" sz="1400" i="1" kern="1200" dirty="0">
                <a:latin typeface="+mj-lt"/>
                <a:ea typeface="+mj-ea"/>
                <a:cs typeface="+mj-cs"/>
              </a:rPr>
              <a:t> di </a:t>
            </a:r>
            <a:r>
              <a:rPr lang="en-US" sz="1400" i="1" kern="1200" dirty="0" err="1">
                <a:latin typeface="+mj-lt"/>
                <a:ea typeface="+mj-ea"/>
                <a:cs typeface="+mj-cs"/>
              </a:rPr>
              <a:t>segmento</a:t>
            </a:r>
            <a:r>
              <a:rPr lang="en-US" sz="1400" i="1" kern="1200" dirty="0">
                <a:latin typeface="+mj-lt"/>
                <a:ea typeface="+mj-ea"/>
                <a:cs typeface="+mj-cs"/>
              </a:rPr>
              <a:t>)</a:t>
            </a:r>
            <a:endParaRPr lang="it-IT" sz="1400" i="1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8E6F392-1F97-9480-CEBB-F8F8C11ACCE3}"/>
              </a:ext>
            </a:extLst>
          </p:cNvPr>
          <p:cNvSpPr txBox="1"/>
          <p:nvPr/>
        </p:nvSpPr>
        <p:spPr>
          <a:xfrm rot="5400000">
            <a:off x="575156" y="2942620"/>
            <a:ext cx="1228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Classi dimensionali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BC05654D-F108-27D9-EA15-3C16740D84AA}"/>
              </a:ext>
            </a:extLst>
          </p:cNvPr>
          <p:cNvSpPr txBox="1"/>
          <p:nvPr/>
        </p:nvSpPr>
        <p:spPr>
          <a:xfrm rot="5400000">
            <a:off x="527142" y="4376121"/>
            <a:ext cx="1233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Settori</a:t>
            </a:r>
          </a:p>
        </p:txBody>
      </p:sp>
    </p:spTree>
    <p:extLst>
      <p:ext uri="{BB962C8B-B14F-4D97-AF65-F5344CB8AC3E}">
        <p14:creationId xmlns:p14="http://schemas.microsoft.com/office/powerpoint/2010/main" val="2337760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0D0F2C-B8D1-DE5D-EB13-0AA6E4EC6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4393"/>
            <a:ext cx="10515600" cy="1325563"/>
          </a:xfrm>
        </p:spPr>
        <p:txBody>
          <a:bodyPr>
            <a:normAutofit/>
          </a:bodyPr>
          <a:lstStyle/>
          <a:p>
            <a:r>
              <a:rPr lang="it-IT" sz="3600" b="1" dirty="0">
                <a:solidFill>
                  <a:srgbClr val="232C53"/>
                </a:solidFill>
              </a:rPr>
              <a:t>Ambiti tecnologici: le previsioni di investimento 2024</a:t>
            </a:r>
            <a:br>
              <a:rPr lang="it-IT" sz="3600" b="1" dirty="0">
                <a:solidFill>
                  <a:srgbClr val="232C53"/>
                </a:solidFill>
              </a:rPr>
            </a:br>
            <a:endParaRPr lang="it-IT" sz="3600" b="1" dirty="0">
              <a:solidFill>
                <a:srgbClr val="232C53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D687FC2-2377-4C62-7BE0-2CE28C9F771A}"/>
              </a:ext>
            </a:extLst>
          </p:cNvPr>
          <p:cNvSpPr txBox="1"/>
          <p:nvPr/>
        </p:nvSpPr>
        <p:spPr>
          <a:xfrm>
            <a:off x="119270" y="6479933"/>
            <a:ext cx="5648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Fonte: Indagine sugli investimenti 2024 di Confindustria Emilia-Romagna, Marzo 2024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A5CD666-974D-3C94-DF77-D155D24343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65" t="44635" r="41413" b="19599"/>
          <a:stretch/>
        </p:blipFill>
        <p:spPr>
          <a:xfrm>
            <a:off x="2305878" y="1809956"/>
            <a:ext cx="7580243" cy="4480335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0BED0F0-7378-5F9B-AB12-86BB7ED2509E}"/>
              </a:ext>
            </a:extLst>
          </p:cNvPr>
          <p:cNvSpPr txBox="1"/>
          <p:nvPr/>
        </p:nvSpPr>
        <p:spPr>
          <a:xfrm>
            <a:off x="1342622" y="1620314"/>
            <a:ext cx="25119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1400" b="1" i="1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0" dirty="0">
                <a:solidFill>
                  <a:schemeClr val="tx1"/>
                </a:solidFill>
              </a:rPr>
              <a:t>% risposte</a:t>
            </a:r>
          </a:p>
          <a:p>
            <a:r>
              <a:rPr lang="it-IT" b="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2457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E30F0BB8-C753-7E54-6882-7A39B0C603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4677" y="1783544"/>
            <a:ext cx="9144000" cy="2387600"/>
          </a:xfrm>
        </p:spPr>
        <p:txBody>
          <a:bodyPr>
            <a:normAutofit/>
          </a:bodyPr>
          <a:lstStyle/>
          <a:p>
            <a:r>
              <a:rPr lang="it-IT" sz="48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Il settore ICT in Emilia-Romagna</a:t>
            </a:r>
          </a:p>
        </p:txBody>
      </p:sp>
    </p:spTree>
    <p:extLst>
      <p:ext uri="{BB962C8B-B14F-4D97-AF65-F5344CB8AC3E}">
        <p14:creationId xmlns:p14="http://schemas.microsoft.com/office/powerpoint/2010/main" val="357241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D57828-7236-E535-7A66-1750D8321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b="1" dirty="0">
                <a:solidFill>
                  <a:schemeClr val="tx2">
                    <a:lumMod val="75000"/>
                  </a:schemeClr>
                </a:solidFill>
              </a:rPr>
              <a:t>Imprese ICT e addetti in Emilia-Romagna (2023)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9C3CE774-5F4C-DE3D-9CF9-6B70051056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823" y="2111999"/>
            <a:ext cx="5975964" cy="4096322"/>
          </a:xfr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49767C8-EC07-A07A-F06D-163215C4D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5787" y="2111999"/>
            <a:ext cx="5343615" cy="4096321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D9AA4ED1-1848-EE61-B3AC-B05BD749857F}"/>
              </a:ext>
            </a:extLst>
          </p:cNvPr>
          <p:cNvSpPr/>
          <p:nvPr/>
        </p:nvSpPr>
        <p:spPr>
          <a:xfrm>
            <a:off x="10800521" y="2491408"/>
            <a:ext cx="579781" cy="5433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2F20BD7-729B-2733-E212-C116E332D768}"/>
              </a:ext>
            </a:extLst>
          </p:cNvPr>
          <p:cNvSpPr/>
          <p:nvPr/>
        </p:nvSpPr>
        <p:spPr>
          <a:xfrm>
            <a:off x="5698435" y="3240157"/>
            <a:ext cx="675861" cy="5499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155026C-7117-510C-F718-3F9876269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950634"/>
            <a:ext cx="1436587" cy="27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906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B29E6B-EDD1-7656-4780-EB3C4BF34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2961"/>
            <a:ext cx="10515600" cy="1325563"/>
          </a:xfrm>
        </p:spPr>
        <p:txBody>
          <a:bodyPr>
            <a:normAutofit/>
          </a:bodyPr>
          <a:lstStyle/>
          <a:p>
            <a:r>
              <a:rPr lang="it-IT" sz="3600" b="1" dirty="0">
                <a:solidFill>
                  <a:schemeClr val="tx2">
                    <a:lumMod val="75000"/>
                  </a:schemeClr>
                </a:solidFill>
              </a:rPr>
              <a:t>Le imprese ICT in Emilia-Romagna per provincia e forma giuridica (2023)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4C11D71-9041-10F4-6B8E-136D06DAB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5950634"/>
            <a:ext cx="1436587" cy="27440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6AD190A3-D1A4-F732-54DD-3C1E29F1C7C6}"/>
                  </a:ext>
                </a:extLst>
              </p14:cNvPr>
              <p14:cNvContentPartPr/>
              <p14:nvPr/>
            </p14:nvContentPartPr>
            <p14:xfrm>
              <a:off x="1298421" y="2146706"/>
              <a:ext cx="360" cy="36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6AD190A3-D1A4-F732-54DD-3C1E29F1C7C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62421" y="2110706"/>
                <a:ext cx="72000" cy="720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id="{FA6741B7-5F02-C09F-DBF6-21F8875C10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838200" y="1958524"/>
            <a:ext cx="10515600" cy="3990670"/>
          </a:xfrm>
        </p:spPr>
      </p:pic>
    </p:spTree>
    <p:extLst>
      <p:ext uri="{BB962C8B-B14F-4D97-AF65-F5344CB8AC3E}">
        <p14:creationId xmlns:p14="http://schemas.microsoft.com/office/powerpoint/2010/main" val="2300727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E30F0BB8-C753-7E54-6882-7A39B0C603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3243" y="2235200"/>
            <a:ext cx="10705514" cy="2387600"/>
          </a:xfrm>
        </p:spPr>
        <p:txBody>
          <a:bodyPr>
            <a:normAutofit/>
          </a:bodyPr>
          <a:lstStyle/>
          <a:p>
            <a:r>
              <a:rPr lang="it-IT" sz="48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Le previsioni di crescita del mercato </a:t>
            </a:r>
            <a:br>
              <a:rPr lang="it-IT" sz="48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endParaRPr lang="it-IT" sz="4800" b="1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2117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0D0F2C-B8D1-DE5D-EB13-0AA6E4EC6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4393"/>
            <a:ext cx="10515600" cy="1325563"/>
          </a:xfrm>
        </p:spPr>
        <p:txBody>
          <a:bodyPr>
            <a:normAutofit/>
          </a:bodyPr>
          <a:lstStyle/>
          <a:p>
            <a:r>
              <a:rPr lang="it-IT" sz="3600" b="1" dirty="0">
                <a:solidFill>
                  <a:srgbClr val="232C53"/>
                </a:solidFill>
              </a:rPr>
              <a:t>Previsioni del mercato digitale in Emilia-Romagna </a:t>
            </a:r>
            <a:br>
              <a:rPr lang="it-IT" sz="3600" b="1" dirty="0">
                <a:solidFill>
                  <a:srgbClr val="232C53"/>
                </a:solidFill>
              </a:rPr>
            </a:br>
            <a:r>
              <a:rPr lang="it-IT" sz="3600" b="1" dirty="0">
                <a:solidFill>
                  <a:srgbClr val="232C53"/>
                </a:solidFill>
              </a:rPr>
              <a:t>(2023-2027)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D687FC2-2377-4C62-7BE0-2CE28C9F771A}"/>
              </a:ext>
            </a:extLst>
          </p:cNvPr>
          <p:cNvSpPr txBox="1"/>
          <p:nvPr/>
        </p:nvSpPr>
        <p:spPr>
          <a:xfrm>
            <a:off x="119270" y="6479933"/>
            <a:ext cx="28382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Fonte: NetConsulting cube, febbraio 2024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A1120E1-EDAC-B2FE-E3C5-37835A7CDB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00" t="40769" r="21848" b="18825"/>
          <a:stretch/>
        </p:blipFill>
        <p:spPr>
          <a:xfrm>
            <a:off x="971000" y="1809956"/>
            <a:ext cx="10249999" cy="438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294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0D0F2C-B8D1-DE5D-EB13-0AA6E4EC6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439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it-IT" sz="3600" b="1" dirty="0">
                <a:solidFill>
                  <a:srgbClr val="232C53"/>
                </a:solidFill>
              </a:rPr>
              <a:t>Previsioni di crescita del mercato digitale in Emilia-Romagna </a:t>
            </a:r>
            <a:br>
              <a:rPr lang="it-IT" sz="3600" b="1" dirty="0">
                <a:solidFill>
                  <a:srgbClr val="232C53"/>
                </a:solidFill>
              </a:rPr>
            </a:br>
            <a:r>
              <a:rPr lang="it-IT" sz="3600" b="1" dirty="0">
                <a:solidFill>
                  <a:srgbClr val="232C53"/>
                </a:solidFill>
              </a:rPr>
              <a:t>per settori economici (2023-2027)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D687FC2-2377-4C62-7BE0-2CE28C9F771A}"/>
              </a:ext>
            </a:extLst>
          </p:cNvPr>
          <p:cNvSpPr txBox="1"/>
          <p:nvPr/>
        </p:nvSpPr>
        <p:spPr>
          <a:xfrm>
            <a:off x="119270" y="6479933"/>
            <a:ext cx="28382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Fonte: NetConsulting cube, febbraio 2024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E3C41B6-46E5-B79C-00FC-089AFF529E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74" t="36049" r="21304" b="19212"/>
          <a:stretch/>
        </p:blipFill>
        <p:spPr>
          <a:xfrm>
            <a:off x="1305315" y="1809956"/>
            <a:ext cx="9581369" cy="446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009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0D0F2C-B8D1-DE5D-EB13-0AA6E4EC6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439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it-IT" sz="3600" b="1" dirty="0">
                <a:solidFill>
                  <a:srgbClr val="232C53"/>
                </a:solidFill>
              </a:rPr>
              <a:t>Previsioni di crescita del mercato digitale in Emilia-Romagna </a:t>
            </a:r>
            <a:br>
              <a:rPr lang="it-IT" sz="3600" b="1" dirty="0">
                <a:solidFill>
                  <a:srgbClr val="232C53"/>
                </a:solidFill>
              </a:rPr>
            </a:br>
            <a:r>
              <a:rPr lang="it-IT" sz="3600" b="1" dirty="0">
                <a:solidFill>
                  <a:srgbClr val="232C53"/>
                </a:solidFill>
              </a:rPr>
              <a:t>per Digital </a:t>
            </a:r>
            <a:r>
              <a:rPr lang="it-IT" sz="3600" b="1" dirty="0" err="1">
                <a:solidFill>
                  <a:srgbClr val="232C53"/>
                </a:solidFill>
              </a:rPr>
              <a:t>Enablers</a:t>
            </a:r>
            <a:r>
              <a:rPr lang="it-IT" sz="3600" b="1" dirty="0">
                <a:solidFill>
                  <a:srgbClr val="232C53"/>
                </a:solidFill>
              </a:rPr>
              <a:t> (2023-2027)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D687FC2-2377-4C62-7BE0-2CE28C9F771A}"/>
              </a:ext>
            </a:extLst>
          </p:cNvPr>
          <p:cNvSpPr txBox="1"/>
          <p:nvPr/>
        </p:nvSpPr>
        <p:spPr>
          <a:xfrm>
            <a:off x="119270" y="6479933"/>
            <a:ext cx="28382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Fonte: NetConsulting cube, febbraio 2024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EAB7ABF-6A08-0F84-A398-ABB1ED0F0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960" y="1650930"/>
            <a:ext cx="9611913" cy="445046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08AD9DE8-BEEF-EFE2-E3CF-48572441855D}"/>
                  </a:ext>
                </a:extLst>
              </p14:cNvPr>
              <p14:cNvContentPartPr/>
              <p14:nvPr/>
            </p14:nvContentPartPr>
            <p14:xfrm>
              <a:off x="6280821" y="2000906"/>
              <a:ext cx="360" cy="36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08AD9DE8-BEEF-EFE2-E3CF-4857244185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71821" y="199190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8CBF0597-3D93-6B29-89EF-9DE0830485A6}"/>
                  </a:ext>
                </a:extLst>
              </p14:cNvPr>
              <p14:cNvContentPartPr/>
              <p14:nvPr/>
            </p14:nvContentPartPr>
            <p14:xfrm>
              <a:off x="3059181" y="3099626"/>
              <a:ext cx="1906200" cy="826920"/>
            </p14:xfrm>
          </p:contentPart>
        </mc:Choice>
        <mc:Fallback xmlns=""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8CBF0597-3D93-6B29-89EF-9DE0830485A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23541" y="3063986"/>
                <a:ext cx="1977840" cy="898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77536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E30F0BB8-C753-7E54-6882-7A39B0C603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671" y="1122363"/>
            <a:ext cx="10705514" cy="2387600"/>
          </a:xfrm>
        </p:spPr>
        <p:txBody>
          <a:bodyPr>
            <a:normAutofit/>
          </a:bodyPr>
          <a:lstStyle/>
          <a:p>
            <a:r>
              <a:rPr lang="it-IT" sz="48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I gap da colmare e le sfide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194E3A8F-3E46-46F4-FA4D-7F3C5FD5D5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3200" b="1" dirty="0">
                <a:solidFill>
                  <a:schemeClr val="tx2">
                    <a:lumMod val="50000"/>
                  </a:schemeClr>
                </a:solidFill>
              </a:rPr>
              <a:t>Politiche, imprese e settore ICT</a:t>
            </a:r>
          </a:p>
        </p:txBody>
      </p:sp>
    </p:spTree>
    <p:extLst>
      <p:ext uri="{BB962C8B-B14F-4D97-AF65-F5344CB8AC3E}">
        <p14:creationId xmlns:p14="http://schemas.microsoft.com/office/powerpoint/2010/main" val="4087597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0D0F2C-B8D1-DE5D-EB13-0AA6E4EC6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036126" cy="1325563"/>
          </a:xfrm>
        </p:spPr>
        <p:txBody>
          <a:bodyPr>
            <a:normAutofit/>
          </a:bodyPr>
          <a:lstStyle/>
          <a:p>
            <a:r>
              <a:rPr lang="it-IT" sz="3600" b="1" dirty="0">
                <a:solidFill>
                  <a:srgbClr val="232C53"/>
                </a:solidFill>
              </a:rPr>
              <a:t>Le sfide e gli ostacoli alla digitalizzazione da rimuovere per le imprese emiliano-romagnole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6653605-903D-FEA4-406C-5F1807D0B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528497"/>
            <a:ext cx="10711375" cy="461908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56046B-7067-F429-4DDE-CC96D5E8EBC3}"/>
              </a:ext>
            </a:extLst>
          </p:cNvPr>
          <p:cNvSpPr txBox="1"/>
          <p:nvPr/>
        </p:nvSpPr>
        <p:spPr>
          <a:xfrm>
            <a:off x="838198" y="6142095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/>
              <a:t>Fonte: Indagine sugli investimenti 2024 di Confindustria Emilia-Romagna, Marzo 2024</a:t>
            </a:r>
          </a:p>
        </p:txBody>
      </p:sp>
    </p:spTree>
    <p:extLst>
      <p:ext uri="{BB962C8B-B14F-4D97-AF65-F5344CB8AC3E}">
        <p14:creationId xmlns:p14="http://schemas.microsoft.com/office/powerpoint/2010/main" val="1263567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B29E6B-EDD1-7656-4780-EB3C4BF34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451" y="632961"/>
            <a:ext cx="10636349" cy="1057727"/>
          </a:xfrm>
        </p:spPr>
        <p:txBody>
          <a:bodyPr>
            <a:normAutofit fontScale="90000"/>
          </a:bodyPr>
          <a:lstStyle/>
          <a:p>
            <a:r>
              <a:rPr lang="it-IT" sz="3600" b="1" dirty="0">
                <a:solidFill>
                  <a:schemeClr val="tx2">
                    <a:lumMod val="50000"/>
                  </a:schemeClr>
                </a:solidFill>
              </a:rPr>
              <a:t>La  </a:t>
            </a:r>
            <a:r>
              <a:rPr lang="it-IT" sz="3600" b="1">
                <a:solidFill>
                  <a:schemeClr val="tx2">
                    <a:lumMod val="50000"/>
                  </a:schemeClr>
                </a:solidFill>
              </a:rPr>
              <a:t>sfida dimensionale </a:t>
            </a:r>
            <a:r>
              <a:rPr lang="it-IT" sz="3600" b="1" dirty="0">
                <a:solidFill>
                  <a:schemeClr val="tx2">
                    <a:lumMod val="50000"/>
                  </a:schemeClr>
                </a:solidFill>
              </a:rPr>
              <a:t>per le imprese </a:t>
            </a:r>
            <a:r>
              <a:rPr lang="it-IT" sz="3600" b="1">
                <a:solidFill>
                  <a:schemeClr val="tx2">
                    <a:lumMod val="50000"/>
                  </a:schemeClr>
                </a:solidFill>
              </a:rPr>
              <a:t>ICT emiliano-romagnole</a:t>
            </a:r>
            <a:endParaRPr lang="it-IT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4C11D71-9041-10F4-6B8E-136D06DAB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5950634"/>
            <a:ext cx="1436587" cy="274405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7C46DFD5-C922-4834-30A1-53C22F07FBB9}"/>
              </a:ext>
            </a:extLst>
          </p:cNvPr>
          <p:cNvSpPr/>
          <p:nvPr/>
        </p:nvSpPr>
        <p:spPr>
          <a:xfrm>
            <a:off x="4598504" y="3071190"/>
            <a:ext cx="3140766" cy="35780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8D2E306-FB41-D203-B615-2324DB27A8F7}"/>
              </a:ext>
            </a:extLst>
          </p:cNvPr>
          <p:cNvSpPr/>
          <p:nvPr/>
        </p:nvSpPr>
        <p:spPr>
          <a:xfrm>
            <a:off x="7951305" y="2941983"/>
            <a:ext cx="3561522" cy="2418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CA80B7D-A408-9206-9FC8-35C4C990166E}"/>
              </a:ext>
            </a:extLst>
          </p:cNvPr>
          <p:cNvSpPr/>
          <p:nvPr/>
        </p:nvSpPr>
        <p:spPr>
          <a:xfrm>
            <a:off x="1258958" y="3949148"/>
            <a:ext cx="3220278" cy="914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CFC97D6-ED60-92D9-F558-19C5BF25B13B}"/>
              </a:ext>
            </a:extLst>
          </p:cNvPr>
          <p:cNvSpPr/>
          <p:nvPr/>
        </p:nvSpPr>
        <p:spPr>
          <a:xfrm>
            <a:off x="4598504" y="2597426"/>
            <a:ext cx="3140765" cy="8315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6D18280F-47FC-6B4C-E563-304E3DAB2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7402" y="2941984"/>
            <a:ext cx="3665424" cy="241852"/>
          </a:xfrm>
          <a:prstGeom prst="rect">
            <a:avLst/>
          </a:prstGeom>
        </p:spPr>
      </p:pic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9C4632AD-5EC3-E625-2DFD-71E9EDF4E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6" name="Segnaposto contenuto 4">
            <a:extLst>
              <a:ext uri="{FF2B5EF4-FFF2-40B4-BE49-F238E27FC236}">
                <a16:creationId xmlns:a16="http://schemas.microsoft.com/office/drawing/2014/main" id="{0E4B5D4C-5AF9-3834-2D1E-B0B501DB6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1590261"/>
            <a:ext cx="10710333" cy="4225435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997C7285-BD2D-2A6F-B353-C8A306204817}"/>
              </a:ext>
            </a:extLst>
          </p:cNvPr>
          <p:cNvSpPr/>
          <p:nvPr/>
        </p:nvSpPr>
        <p:spPr>
          <a:xfrm>
            <a:off x="4691270" y="2252870"/>
            <a:ext cx="3224329" cy="8183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321F72B-E5DE-0DFF-E7CE-791D4623E241}"/>
              </a:ext>
            </a:extLst>
          </p:cNvPr>
          <p:cNvSpPr/>
          <p:nvPr/>
        </p:nvSpPr>
        <p:spPr>
          <a:xfrm>
            <a:off x="7951305" y="2565194"/>
            <a:ext cx="3597227" cy="2418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1397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0D0F2C-B8D1-DE5D-EB13-0AA6E4EC6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b="1" dirty="0">
                <a:solidFill>
                  <a:srgbClr val="232C53"/>
                </a:solidFill>
              </a:rPr>
              <a:t>Le 8 sfide della Strategia Data Valley Bene Comune</a:t>
            </a:r>
          </a:p>
        </p:txBody>
      </p:sp>
      <p:pic>
        <p:nvPicPr>
          <p:cNvPr id="10" name="Immagine 9" descr="Immagine che contiene testo, schermata, Carattere">
            <a:extLst>
              <a:ext uri="{FF2B5EF4-FFF2-40B4-BE49-F238E27FC236}">
                <a16:creationId xmlns:a16="http://schemas.microsoft.com/office/drawing/2014/main" id="{0BF6249F-4428-9175-8384-881D3235CC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06" y="1597923"/>
            <a:ext cx="10963988" cy="455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466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057A94E645AA64486B97F477DF203A7" ma:contentTypeVersion="6" ma:contentTypeDescription="Creare un nuovo documento." ma:contentTypeScope="" ma:versionID="e3f9e80fcf0ee9bf5d37134acad77397">
  <xsd:schema xmlns:xsd="http://www.w3.org/2001/XMLSchema" xmlns:xs="http://www.w3.org/2001/XMLSchema" xmlns:p="http://schemas.microsoft.com/office/2006/metadata/properties" xmlns:ns2="9f51d570-3516-49e7-887c-ed09fc3bfe0d" xmlns:ns3="b6045e9f-e1c2-46f2-b40f-9cfe8bb52bc0" targetNamespace="http://schemas.microsoft.com/office/2006/metadata/properties" ma:root="true" ma:fieldsID="623feb04566c7ed55d7312ec5839a359" ns2:_="" ns3:_="">
    <xsd:import namespace="9f51d570-3516-49e7-887c-ed09fc3bfe0d"/>
    <xsd:import namespace="b6045e9f-e1c2-46f2-b40f-9cfe8bb52b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51d570-3516-49e7-887c-ed09fc3bfe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045e9f-e1c2-46f2-b40f-9cfe8bb52bc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9D5B513-B9FF-44FC-91D4-B36E392EAA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60C9B64-1E45-4CD7-BE5B-EFBA092035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51d570-3516-49e7-887c-ed09fc3bfe0d"/>
    <ds:schemaRef ds:uri="b6045e9f-e1c2-46f2-b40f-9cfe8bb52b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DBCB080-7E49-42C4-8980-7487207650DF}">
  <ds:schemaRefs>
    <ds:schemaRef ds:uri="b6045e9f-e1c2-46f2-b40f-9cfe8bb52bc0"/>
    <ds:schemaRef ds:uri="http://purl.org/dc/elements/1.1/"/>
    <ds:schemaRef ds:uri="9f51d570-3516-49e7-887c-ed09fc3bfe0d"/>
    <ds:schemaRef ds:uri="http://purl.org/dc/terms/"/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741</TotalTime>
  <Words>349</Words>
  <Application>Microsoft Office PowerPoint</Application>
  <PresentationFormat>Widescreen</PresentationFormat>
  <Paragraphs>43</Paragraphs>
  <Slides>19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Futura PT Heavy</vt:lpstr>
      <vt:lpstr>Montserrat</vt:lpstr>
      <vt:lpstr>Tema di Office</vt:lpstr>
      <vt:lpstr>Presentazione standard di PowerPoint</vt:lpstr>
      <vt:lpstr>Il mercato digitale in  Emilia-Romagna  </vt:lpstr>
      <vt:lpstr>Andamento del mercato digitale e del PIL in Emilia-Romagna (2021-2025)</vt:lpstr>
      <vt:lpstr>Il mercato digitale in Emilia-Romagna per segmenti  di prodotti e servizi (2021-2023)</vt:lpstr>
      <vt:lpstr>Adozione e penetrazione delle principali tecnologie  nelle aziende (2023) </vt:lpstr>
      <vt:lpstr>La transizione digitale delle imprese dell’Emilia-Romagna</vt:lpstr>
      <vt:lpstr>Gli investimenti in digitalizzazione negli ultimi 2 anni delle aziende emiliano-romagnole</vt:lpstr>
      <vt:lpstr>Ambiti tecnologici: le previsioni di investimento 2024 </vt:lpstr>
      <vt:lpstr>Il settore ICT in Emilia-Romagna</vt:lpstr>
      <vt:lpstr>Imprese ICT e addetti in Emilia-Romagna (2023)</vt:lpstr>
      <vt:lpstr>Le imprese ICT in Emilia-Romagna per provincia e forma giuridica (2023)</vt:lpstr>
      <vt:lpstr>Le previsioni di crescita del mercato  </vt:lpstr>
      <vt:lpstr>Previsioni del mercato digitale in Emilia-Romagna  (2023-2027)</vt:lpstr>
      <vt:lpstr>Previsioni di crescita del mercato digitale in Emilia-Romagna  per settori economici (2023-2027)</vt:lpstr>
      <vt:lpstr>Previsioni di crescita del mercato digitale in Emilia-Romagna  per Digital Enablers (2023-2027)</vt:lpstr>
      <vt:lpstr>I gap da colmare e le sfide</vt:lpstr>
      <vt:lpstr>Le sfide e gli ostacoli alla digitalizzazione da rimuovere per le imprese emiliano-romagnole</vt:lpstr>
      <vt:lpstr>La  sfida dimensionale per le imprese ICT emiliano-romagnole</vt:lpstr>
      <vt:lpstr>Le 8 sfide della Strategia Data Valley Bene Comune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Daniele Mariti</dc:creator>
  <cp:lastModifiedBy>Stefania Follador</cp:lastModifiedBy>
  <cp:revision>16</cp:revision>
  <dcterms:created xsi:type="dcterms:W3CDTF">2023-06-28T08:07:24Z</dcterms:created>
  <dcterms:modified xsi:type="dcterms:W3CDTF">2024-04-16T14:59:53Z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0x0101006057A94E645AA64486B97F477DF203A7</vt:lpwstr>
  </property>
</Properties>
</file>