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8.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9.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0.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3.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4.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drawings/drawing1.xml" ContentType="application/vnd.openxmlformats-officedocument.drawingml.chartshape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9.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20.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21.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notesSlides/notesSlide22.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23.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notesSlides/notesSlide24.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33" r:id="rId1"/>
    <p:sldMasterId id="2147483747" r:id="rId2"/>
  </p:sldMasterIdLst>
  <p:notesMasterIdLst>
    <p:notesMasterId r:id="rId30"/>
  </p:notesMasterIdLst>
  <p:sldIdLst>
    <p:sldId id="4143" r:id="rId3"/>
    <p:sldId id="4492" r:id="rId4"/>
    <p:sldId id="4139" r:id="rId5"/>
    <p:sldId id="3791" r:id="rId6"/>
    <p:sldId id="4140" r:id="rId7"/>
    <p:sldId id="4144" r:id="rId8"/>
    <p:sldId id="4501" r:id="rId9"/>
    <p:sldId id="4145" r:id="rId10"/>
    <p:sldId id="4146" r:id="rId11"/>
    <p:sldId id="4148" r:id="rId12"/>
    <p:sldId id="4493" r:id="rId13"/>
    <p:sldId id="4502" r:id="rId14"/>
    <p:sldId id="4152" r:id="rId15"/>
    <p:sldId id="4153" r:id="rId16"/>
    <p:sldId id="4489" r:id="rId17"/>
    <p:sldId id="4156" r:id="rId18"/>
    <p:sldId id="4494" r:id="rId19"/>
    <p:sldId id="4497" r:id="rId20"/>
    <p:sldId id="4158" r:id="rId21"/>
    <p:sldId id="4498" r:id="rId22"/>
    <p:sldId id="4159" r:id="rId23"/>
    <p:sldId id="4160" r:id="rId24"/>
    <p:sldId id="4161" r:id="rId25"/>
    <p:sldId id="4162" r:id="rId26"/>
    <p:sldId id="4495" r:id="rId27"/>
    <p:sldId id="4488" r:id="rId28"/>
    <p:sldId id="4500" r:id="rId29"/>
  </p:sldIdLst>
  <p:sldSz cx="19391313" cy="1090771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58" userDrawn="1">
          <p15:clr>
            <a:srgbClr val="A4A3A4"/>
          </p15:clr>
        </p15:guide>
        <p15:guide id="2" pos="6107">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ore"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5" name="Autore" initials="A" lastIdx="0"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BFBF"/>
    <a:srgbClr val="2B3E61"/>
    <a:srgbClr val="5879B5"/>
    <a:srgbClr val="F2F2F2"/>
    <a:srgbClr val="A7B5DB"/>
    <a:srgbClr val="D6D6D6"/>
    <a:srgbClr val="6E86B0"/>
    <a:srgbClr val="4472C4"/>
    <a:srgbClr val="5F249F"/>
    <a:srgbClr val="92D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A3F981-02DE-4F95-A6E3-448EC009A855}" v="137" dt="2024-12-10T15:26:18.533"/>
  </p1510:revLst>
</p1510:revInfo>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essuno stile, nessuna grigli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4073" autoAdjust="0"/>
  </p:normalViewPr>
  <p:slideViewPr>
    <p:cSldViewPr snapToGrid="0">
      <p:cViewPr varScale="1">
        <p:scale>
          <a:sx n="37" d="100"/>
          <a:sy n="37" d="100"/>
        </p:scale>
        <p:origin x="1170" y="66"/>
      </p:cViewPr>
      <p:guideLst>
        <p:guide orient="horz" pos="3458"/>
        <p:guide pos="6107"/>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37" Type="http://schemas.microsoft.com/office/2018/10/relationships/authors" Targe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chartUserShapes" Target="../drawings/drawing1.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1"/>
          <c:order val="1"/>
          <c:tx>
            <c:strRef>
              <c:f>Foglio1!$D$1</c:f>
              <c:strCache>
                <c:ptCount val="1"/>
                <c:pt idx="0">
                  <c:v>area sotto</c:v>
                </c:pt>
              </c:strCache>
            </c:strRef>
          </c:tx>
          <c:spPr>
            <a:solidFill>
              <a:srgbClr val="5879B5">
                <a:alpha val="25000"/>
              </a:srgbClr>
            </a:solidFill>
            <a:ln>
              <a:noFill/>
            </a:ln>
            <a:effectLst/>
          </c:spPr>
          <c:cat>
            <c:multiLvlStrRef>
              <c:f>Foglio1!$A$2:$B$21</c:f>
              <c:multiLvlStrCache>
                <c:ptCount val="20"/>
                <c:lvl>
                  <c:pt idx="0">
                    <c:v>gen</c:v>
                  </c:pt>
                  <c:pt idx="1">
                    <c:v>feb</c:v>
                  </c:pt>
                  <c:pt idx="2">
                    <c:v>mar</c:v>
                  </c:pt>
                  <c:pt idx="3">
                    <c:v>apr</c:v>
                  </c:pt>
                  <c:pt idx="4">
                    <c:v>mag</c:v>
                  </c:pt>
                  <c:pt idx="5">
                    <c:v>giu</c:v>
                  </c:pt>
                  <c:pt idx="6">
                    <c:v>lug</c:v>
                  </c:pt>
                  <c:pt idx="7">
                    <c:v>ago</c:v>
                  </c:pt>
                  <c:pt idx="8">
                    <c:v>set</c:v>
                  </c:pt>
                  <c:pt idx="9">
                    <c:v>ott</c:v>
                  </c:pt>
                  <c:pt idx="10">
                    <c:v>nov</c:v>
                  </c:pt>
                  <c:pt idx="11">
                    <c:v>dic</c:v>
                  </c:pt>
                  <c:pt idx="12">
                    <c:v>gen</c:v>
                  </c:pt>
                  <c:pt idx="13">
                    <c:v>feb</c:v>
                  </c:pt>
                  <c:pt idx="14">
                    <c:v>mar</c:v>
                  </c:pt>
                  <c:pt idx="15">
                    <c:v>apr</c:v>
                  </c:pt>
                  <c:pt idx="16">
                    <c:v>mag</c:v>
                  </c:pt>
                  <c:pt idx="17">
                    <c:v>giu</c:v>
                  </c:pt>
                  <c:pt idx="18">
                    <c:v>lug</c:v>
                  </c:pt>
                  <c:pt idx="19">
                    <c:v>ago</c:v>
                  </c:pt>
                </c:lvl>
                <c:lvl>
                  <c:pt idx="0">
                    <c:v>2023</c:v>
                  </c:pt>
                  <c:pt idx="1">
                    <c:v>2023</c:v>
                  </c:pt>
                  <c:pt idx="2">
                    <c:v>2023</c:v>
                  </c:pt>
                  <c:pt idx="3">
                    <c:v>2023</c:v>
                  </c:pt>
                  <c:pt idx="4">
                    <c:v>2023</c:v>
                  </c:pt>
                  <c:pt idx="5">
                    <c:v>2023</c:v>
                  </c:pt>
                  <c:pt idx="6">
                    <c:v>2023</c:v>
                  </c:pt>
                  <c:pt idx="7">
                    <c:v>2023</c:v>
                  </c:pt>
                  <c:pt idx="8">
                    <c:v>2023</c:v>
                  </c:pt>
                  <c:pt idx="9">
                    <c:v>2023</c:v>
                  </c:pt>
                  <c:pt idx="10">
                    <c:v>2023</c:v>
                  </c:pt>
                  <c:pt idx="11">
                    <c:v>2023</c:v>
                  </c:pt>
                  <c:pt idx="12">
                    <c:v>2024</c:v>
                  </c:pt>
                  <c:pt idx="13">
                    <c:v>2024</c:v>
                  </c:pt>
                  <c:pt idx="14">
                    <c:v>2024</c:v>
                  </c:pt>
                  <c:pt idx="15">
                    <c:v>2024</c:v>
                  </c:pt>
                  <c:pt idx="16">
                    <c:v>2024</c:v>
                  </c:pt>
                  <c:pt idx="17">
                    <c:v>2024</c:v>
                  </c:pt>
                  <c:pt idx="18">
                    <c:v>2024</c:v>
                  </c:pt>
                  <c:pt idx="19">
                    <c:v>2024</c:v>
                  </c:pt>
                </c:lvl>
              </c:multiLvlStrCache>
            </c:multiLvlStrRef>
          </c:cat>
          <c:val>
            <c:numRef>
              <c:f>Foglio1!$D$2:$D$21</c:f>
              <c:numCache>
                <c:formatCode>_-* #,##0_-;\-* #,##0_-;_-* "-"??_-;_-@_-</c:formatCode>
                <c:ptCount val="20"/>
                <c:pt idx="0">
                  <c:v>11316</c:v>
                </c:pt>
                <c:pt idx="1">
                  <c:v>10867</c:v>
                </c:pt>
                <c:pt idx="2">
                  <c:v>11267</c:v>
                </c:pt>
                <c:pt idx="3">
                  <c:v>7711</c:v>
                </c:pt>
                <c:pt idx="4">
                  <c:v>10171</c:v>
                </c:pt>
                <c:pt idx="5">
                  <c:v>8517</c:v>
                </c:pt>
                <c:pt idx="6">
                  <c:v>8184</c:v>
                </c:pt>
                <c:pt idx="7">
                  <c:v>5809</c:v>
                </c:pt>
                <c:pt idx="8">
                  <c:v>7751</c:v>
                </c:pt>
                <c:pt idx="9">
                  <c:v>8416</c:v>
                </c:pt>
                <c:pt idx="10">
                  <c:v>8428</c:v>
                </c:pt>
                <c:pt idx="11">
                  <c:v>6964</c:v>
                </c:pt>
                <c:pt idx="12">
                  <c:v>11812</c:v>
                </c:pt>
                <c:pt idx="13">
                  <c:v>10291</c:v>
                </c:pt>
                <c:pt idx="14">
                  <c:v>10460</c:v>
                </c:pt>
                <c:pt idx="15">
                  <c:v>9896</c:v>
                </c:pt>
                <c:pt idx="16">
                  <c:v>10130</c:v>
                </c:pt>
                <c:pt idx="17">
                  <c:v>9692</c:v>
                </c:pt>
                <c:pt idx="18">
                  <c:v>9492</c:v>
                </c:pt>
                <c:pt idx="19">
                  <c:v>6724</c:v>
                </c:pt>
              </c:numCache>
            </c:numRef>
          </c:val>
          <c:extLst>
            <c:ext xmlns:c16="http://schemas.microsoft.com/office/drawing/2014/chart" uri="{C3380CC4-5D6E-409C-BE32-E72D297353CC}">
              <c16:uniqueId val="{00000000-686A-44F8-9AA5-575C36434BD4}"/>
            </c:ext>
          </c:extLst>
        </c:ser>
        <c:dLbls>
          <c:showLegendKey val="0"/>
          <c:showVal val="0"/>
          <c:showCatName val="0"/>
          <c:showSerName val="0"/>
          <c:showPercent val="0"/>
          <c:showBubbleSize val="0"/>
        </c:dLbls>
        <c:axId val="1188748255"/>
        <c:axId val="1188764575"/>
      </c:areaChart>
      <c:lineChart>
        <c:grouping val="standard"/>
        <c:varyColors val="0"/>
        <c:ser>
          <c:idx val="0"/>
          <c:order val="0"/>
          <c:tx>
            <c:strRef>
              <c:f>Foglio1!$C$1</c:f>
              <c:strCache>
                <c:ptCount val="1"/>
                <c:pt idx="0">
                  <c:v>Conteggio di post_date</c:v>
                </c:pt>
              </c:strCache>
            </c:strRef>
          </c:tx>
          <c:spPr>
            <a:ln w="76200" cap="rnd">
              <a:solidFill>
                <a:srgbClr val="5879B5"/>
              </a:solidFill>
              <a:round/>
            </a:ln>
            <a:effectLst/>
          </c:spPr>
          <c:marker>
            <c:symbol val="circle"/>
            <c:size val="15"/>
            <c:spPr>
              <a:solidFill>
                <a:schemeClr val="bg1"/>
              </a:solidFill>
              <a:ln w="57150">
                <a:solidFill>
                  <a:srgbClr val="5879B5"/>
                </a:solidFill>
              </a:ln>
              <a:effectLst/>
            </c:spPr>
          </c:marker>
          <c:cat>
            <c:multiLvlStrRef>
              <c:f>Foglio1!$A$2:$B$21</c:f>
              <c:multiLvlStrCache>
                <c:ptCount val="20"/>
                <c:lvl>
                  <c:pt idx="0">
                    <c:v>gen</c:v>
                  </c:pt>
                  <c:pt idx="1">
                    <c:v>feb</c:v>
                  </c:pt>
                  <c:pt idx="2">
                    <c:v>mar</c:v>
                  </c:pt>
                  <c:pt idx="3">
                    <c:v>apr</c:v>
                  </c:pt>
                  <c:pt idx="4">
                    <c:v>mag</c:v>
                  </c:pt>
                  <c:pt idx="5">
                    <c:v>giu</c:v>
                  </c:pt>
                  <c:pt idx="6">
                    <c:v>lug</c:v>
                  </c:pt>
                  <c:pt idx="7">
                    <c:v>ago</c:v>
                  </c:pt>
                  <c:pt idx="8">
                    <c:v>set</c:v>
                  </c:pt>
                  <c:pt idx="9">
                    <c:v>ott</c:v>
                  </c:pt>
                  <c:pt idx="10">
                    <c:v>nov</c:v>
                  </c:pt>
                  <c:pt idx="11">
                    <c:v>dic</c:v>
                  </c:pt>
                  <c:pt idx="12">
                    <c:v>gen</c:v>
                  </c:pt>
                  <c:pt idx="13">
                    <c:v>feb</c:v>
                  </c:pt>
                  <c:pt idx="14">
                    <c:v>mar</c:v>
                  </c:pt>
                  <c:pt idx="15">
                    <c:v>apr</c:v>
                  </c:pt>
                  <c:pt idx="16">
                    <c:v>mag</c:v>
                  </c:pt>
                  <c:pt idx="17">
                    <c:v>giu</c:v>
                  </c:pt>
                  <c:pt idx="18">
                    <c:v>lug</c:v>
                  </c:pt>
                  <c:pt idx="19">
                    <c:v>ago</c:v>
                  </c:pt>
                </c:lvl>
                <c:lvl>
                  <c:pt idx="0">
                    <c:v>2023</c:v>
                  </c:pt>
                  <c:pt idx="1">
                    <c:v>2023</c:v>
                  </c:pt>
                  <c:pt idx="2">
                    <c:v>2023</c:v>
                  </c:pt>
                  <c:pt idx="3">
                    <c:v>2023</c:v>
                  </c:pt>
                  <c:pt idx="4">
                    <c:v>2023</c:v>
                  </c:pt>
                  <c:pt idx="5">
                    <c:v>2023</c:v>
                  </c:pt>
                  <c:pt idx="6">
                    <c:v>2023</c:v>
                  </c:pt>
                  <c:pt idx="7">
                    <c:v>2023</c:v>
                  </c:pt>
                  <c:pt idx="8">
                    <c:v>2023</c:v>
                  </c:pt>
                  <c:pt idx="9">
                    <c:v>2023</c:v>
                  </c:pt>
                  <c:pt idx="10">
                    <c:v>2023</c:v>
                  </c:pt>
                  <c:pt idx="11">
                    <c:v>2023</c:v>
                  </c:pt>
                  <c:pt idx="12">
                    <c:v>2024</c:v>
                  </c:pt>
                  <c:pt idx="13">
                    <c:v>2024</c:v>
                  </c:pt>
                  <c:pt idx="14">
                    <c:v>2024</c:v>
                  </c:pt>
                  <c:pt idx="15">
                    <c:v>2024</c:v>
                  </c:pt>
                  <c:pt idx="16">
                    <c:v>2024</c:v>
                  </c:pt>
                  <c:pt idx="17">
                    <c:v>2024</c:v>
                  </c:pt>
                  <c:pt idx="18">
                    <c:v>2024</c:v>
                  </c:pt>
                  <c:pt idx="19">
                    <c:v>2024</c:v>
                  </c:pt>
                </c:lvl>
              </c:multiLvlStrCache>
            </c:multiLvlStrRef>
          </c:cat>
          <c:val>
            <c:numRef>
              <c:f>Foglio1!$C$2:$C$21</c:f>
              <c:numCache>
                <c:formatCode>_-* #,##0_-;\-* #,##0_-;_-* "-"??_-;_-@_-</c:formatCode>
                <c:ptCount val="20"/>
                <c:pt idx="0">
                  <c:v>11316</c:v>
                </c:pt>
                <c:pt idx="1">
                  <c:v>10867</c:v>
                </c:pt>
                <c:pt idx="2">
                  <c:v>11267</c:v>
                </c:pt>
                <c:pt idx="3">
                  <c:v>7711</c:v>
                </c:pt>
                <c:pt idx="4">
                  <c:v>10171</c:v>
                </c:pt>
                <c:pt idx="5">
                  <c:v>8517</c:v>
                </c:pt>
                <c:pt idx="6">
                  <c:v>8184</c:v>
                </c:pt>
                <c:pt idx="7">
                  <c:v>5809</c:v>
                </c:pt>
                <c:pt idx="8">
                  <c:v>7751</c:v>
                </c:pt>
                <c:pt idx="9">
                  <c:v>8416</c:v>
                </c:pt>
                <c:pt idx="10">
                  <c:v>8428</c:v>
                </c:pt>
                <c:pt idx="11">
                  <c:v>6964</c:v>
                </c:pt>
                <c:pt idx="12">
                  <c:v>11812</c:v>
                </c:pt>
                <c:pt idx="13">
                  <c:v>10291</c:v>
                </c:pt>
                <c:pt idx="14">
                  <c:v>10460</c:v>
                </c:pt>
                <c:pt idx="15">
                  <c:v>9896</c:v>
                </c:pt>
                <c:pt idx="16">
                  <c:v>10130</c:v>
                </c:pt>
                <c:pt idx="17">
                  <c:v>9692</c:v>
                </c:pt>
                <c:pt idx="18">
                  <c:v>9492</c:v>
                </c:pt>
                <c:pt idx="19">
                  <c:v>6724</c:v>
                </c:pt>
              </c:numCache>
            </c:numRef>
          </c:val>
          <c:smooth val="0"/>
          <c:extLst>
            <c:ext xmlns:c16="http://schemas.microsoft.com/office/drawing/2014/chart" uri="{C3380CC4-5D6E-409C-BE32-E72D297353CC}">
              <c16:uniqueId val="{00000001-686A-44F8-9AA5-575C36434BD4}"/>
            </c:ext>
          </c:extLst>
        </c:ser>
        <c:dLbls>
          <c:showLegendKey val="0"/>
          <c:showVal val="0"/>
          <c:showCatName val="0"/>
          <c:showSerName val="0"/>
          <c:showPercent val="0"/>
          <c:showBubbleSize val="0"/>
        </c:dLbls>
        <c:marker val="1"/>
        <c:smooth val="0"/>
        <c:axId val="1188748255"/>
        <c:axId val="1188764575"/>
      </c:lineChart>
      <c:catAx>
        <c:axId val="1188748255"/>
        <c:scaling>
          <c:orientation val="minMax"/>
        </c:scaling>
        <c:delete val="0"/>
        <c:axPos val="b"/>
        <c:numFmt formatCode="General" sourceLinked="1"/>
        <c:majorTickMark val="none"/>
        <c:minorTickMark val="none"/>
        <c:tickLblPos val="nextTo"/>
        <c:spPr>
          <a:noFill/>
          <a:ln w="9525" cap="flat" cmpd="sng" algn="ctr">
            <a:solidFill>
              <a:schemeClr val="bg1">
                <a:lumMod val="95000"/>
              </a:schemeClr>
            </a:solidFill>
            <a:round/>
          </a:ln>
          <a:effectLst/>
        </c:spPr>
        <c:txPr>
          <a:bodyPr rot="-60000000" spcFirstLastPara="1" vertOverflow="ellipsis" vert="horz" wrap="square" anchor="ctr" anchorCtr="1"/>
          <a:lstStyle/>
          <a:p>
            <a:pPr>
              <a:defRPr lang="en-US" sz="2000" b="0" i="0" u="none" strike="noStrike" kern="1200" baseline="0">
                <a:solidFill>
                  <a:schemeClr val="tx1">
                    <a:lumMod val="75000"/>
                    <a:lumOff val="25000"/>
                  </a:schemeClr>
                </a:solidFill>
                <a:latin typeface="Avenir Next LT Pro" panose="020B0504020202020204" pitchFamily="34" charset="0"/>
                <a:ea typeface="+mn-ea"/>
                <a:cs typeface="+mn-cs"/>
              </a:defRPr>
            </a:pPr>
            <a:endParaRPr lang="it-IT"/>
          </a:p>
        </c:txPr>
        <c:crossAx val="1188764575"/>
        <c:crosses val="autoZero"/>
        <c:auto val="1"/>
        <c:lblAlgn val="ctr"/>
        <c:lblOffset val="100"/>
        <c:noMultiLvlLbl val="0"/>
      </c:catAx>
      <c:valAx>
        <c:axId val="1188764575"/>
        <c:scaling>
          <c:orientation val="minMax"/>
          <c:min val="0"/>
        </c:scaling>
        <c:delete val="0"/>
        <c:axPos val="l"/>
        <c:majorGridlines>
          <c:spPr>
            <a:ln w="9525" cap="flat" cmpd="sng" algn="ctr">
              <a:solidFill>
                <a:schemeClr val="bg1">
                  <a:lumMod val="95000"/>
                </a:schemeClr>
              </a:solidFill>
              <a:round/>
            </a:ln>
            <a:effectLst/>
          </c:spPr>
        </c:majorGridlines>
        <c:numFmt formatCode="_-* #,##0_-;\-*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75000"/>
                    <a:lumOff val="25000"/>
                  </a:schemeClr>
                </a:solidFill>
                <a:latin typeface="Avenir Next LT Pro" panose="020B0504020202020204" pitchFamily="34" charset="0"/>
                <a:ea typeface="+mn-ea"/>
                <a:cs typeface="+mn-cs"/>
              </a:defRPr>
            </a:pPr>
            <a:endParaRPr lang="it-IT"/>
          </a:p>
        </c:txPr>
        <c:crossAx val="118874825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lumMod val="75000"/>
              <a:lumOff val="25000"/>
            </a:schemeClr>
          </a:solidFill>
          <a:latin typeface="Avenir Next LT Pro" panose="020B0504020202020204" pitchFamily="34" charset="0"/>
        </a:defRPr>
      </a:pPr>
      <a:endParaRPr lang="it-IT"/>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9901762899960311"/>
          <c:y val="4.1814266237449361E-2"/>
          <c:w val="0.48135181331831467"/>
          <c:h val="0.93885772115829957"/>
        </c:manualLayout>
      </c:layout>
      <c:barChart>
        <c:barDir val="bar"/>
        <c:grouping val="clustered"/>
        <c:varyColors val="0"/>
        <c:ser>
          <c:idx val="0"/>
          <c:order val="0"/>
          <c:tx>
            <c:strRef>
              <c:f>Foglio1!$C$1</c:f>
              <c:strCache>
                <c:ptCount val="1"/>
                <c:pt idx="0">
                  <c:v>Conteggio di role_k150</c:v>
                </c:pt>
              </c:strCache>
            </c:strRef>
          </c:tx>
          <c:spPr>
            <a:solidFill>
              <a:srgbClr val="5879B5"/>
            </a:solidFill>
            <a:ln>
              <a:noFill/>
            </a:ln>
            <a:effectLst/>
          </c:spPr>
          <c:invertIfNegative val="0"/>
          <c:dPt>
            <c:idx val="0"/>
            <c:invertIfNegative val="0"/>
            <c:bubble3D val="0"/>
            <c:spPr>
              <a:solidFill>
                <a:srgbClr val="C00000"/>
              </a:solidFill>
              <a:ln>
                <a:noFill/>
              </a:ln>
              <a:effectLst/>
            </c:spPr>
            <c:extLst>
              <c:ext xmlns:c16="http://schemas.microsoft.com/office/drawing/2014/chart" uri="{C3380CC4-5D6E-409C-BE32-E72D297353CC}">
                <c16:uniqueId val="{00000001-CB7F-4AE0-A71A-AECC0FF555E9}"/>
              </c:ext>
            </c:extLst>
          </c:dPt>
          <c:dPt>
            <c:idx val="3"/>
            <c:invertIfNegative val="0"/>
            <c:bubble3D val="0"/>
            <c:spPr>
              <a:solidFill>
                <a:srgbClr val="C00000"/>
              </a:solidFill>
              <a:ln>
                <a:noFill/>
              </a:ln>
              <a:effectLst/>
            </c:spPr>
            <c:extLst>
              <c:ext xmlns:c16="http://schemas.microsoft.com/office/drawing/2014/chart" uri="{C3380CC4-5D6E-409C-BE32-E72D297353CC}">
                <c16:uniqueId val="{00000003-CB7F-4AE0-A71A-AECC0FF555E9}"/>
              </c:ext>
            </c:extLst>
          </c:dPt>
          <c:dPt>
            <c:idx val="6"/>
            <c:invertIfNegative val="0"/>
            <c:bubble3D val="0"/>
            <c:spPr>
              <a:solidFill>
                <a:srgbClr val="92D050"/>
              </a:solidFill>
              <a:ln>
                <a:noFill/>
              </a:ln>
              <a:effectLst/>
            </c:spPr>
            <c:extLst>
              <c:ext xmlns:c16="http://schemas.microsoft.com/office/drawing/2014/chart" uri="{C3380CC4-5D6E-409C-BE32-E72D297353CC}">
                <c16:uniqueId val="{00000005-CB7F-4AE0-A71A-AECC0FF555E9}"/>
              </c:ext>
            </c:extLst>
          </c:dPt>
          <c:dPt>
            <c:idx val="7"/>
            <c:invertIfNegative val="0"/>
            <c:bubble3D val="0"/>
            <c:spPr>
              <a:solidFill>
                <a:srgbClr val="C00000"/>
              </a:solidFill>
              <a:ln>
                <a:noFill/>
              </a:ln>
              <a:effectLst/>
            </c:spPr>
            <c:extLst>
              <c:ext xmlns:c16="http://schemas.microsoft.com/office/drawing/2014/chart" uri="{C3380CC4-5D6E-409C-BE32-E72D297353CC}">
                <c16:uniqueId val="{00000007-CB7F-4AE0-A71A-AECC0FF555E9}"/>
              </c:ext>
            </c:extLst>
          </c:dPt>
          <c:dPt>
            <c:idx val="8"/>
            <c:invertIfNegative val="0"/>
            <c:bubble3D val="0"/>
            <c:spPr>
              <a:solidFill>
                <a:srgbClr val="92D050"/>
              </a:solidFill>
              <a:ln>
                <a:noFill/>
              </a:ln>
              <a:effectLst/>
            </c:spPr>
            <c:extLst>
              <c:ext xmlns:c16="http://schemas.microsoft.com/office/drawing/2014/chart" uri="{C3380CC4-5D6E-409C-BE32-E72D297353CC}">
                <c16:uniqueId val="{00000009-CB7F-4AE0-A71A-AECC0FF555E9}"/>
              </c:ext>
            </c:extLst>
          </c:dPt>
          <c:dPt>
            <c:idx val="11"/>
            <c:invertIfNegative val="0"/>
            <c:bubble3D val="0"/>
            <c:spPr>
              <a:solidFill>
                <a:srgbClr val="92D050"/>
              </a:solidFill>
              <a:ln>
                <a:noFill/>
              </a:ln>
              <a:effectLst/>
            </c:spPr>
            <c:extLst>
              <c:ext xmlns:c16="http://schemas.microsoft.com/office/drawing/2014/chart" uri="{C3380CC4-5D6E-409C-BE32-E72D297353CC}">
                <c16:uniqueId val="{0000000B-CB7F-4AE0-A71A-AECC0FF555E9}"/>
              </c:ext>
            </c:extLst>
          </c:dPt>
          <c:dPt>
            <c:idx val="12"/>
            <c:invertIfNegative val="0"/>
            <c:bubble3D val="0"/>
            <c:spPr>
              <a:solidFill>
                <a:srgbClr val="C00000"/>
              </a:solidFill>
              <a:ln>
                <a:noFill/>
              </a:ln>
              <a:effectLst/>
            </c:spPr>
            <c:extLst>
              <c:ext xmlns:c16="http://schemas.microsoft.com/office/drawing/2014/chart" uri="{C3380CC4-5D6E-409C-BE32-E72D297353CC}">
                <c16:uniqueId val="{0000000D-CB7F-4AE0-A71A-AECC0FF555E9}"/>
              </c:ext>
            </c:extLst>
          </c:dPt>
          <c:dPt>
            <c:idx val="14"/>
            <c:invertIfNegative val="0"/>
            <c:bubble3D val="0"/>
            <c:spPr>
              <a:solidFill>
                <a:srgbClr val="92D050"/>
              </a:solidFill>
              <a:ln>
                <a:noFill/>
              </a:ln>
              <a:effectLst/>
            </c:spPr>
            <c:extLst>
              <c:ext xmlns:c16="http://schemas.microsoft.com/office/drawing/2014/chart" uri="{C3380CC4-5D6E-409C-BE32-E72D297353CC}">
                <c16:uniqueId val="{0000000F-CB7F-4AE0-A71A-AECC0FF555E9}"/>
              </c:ext>
            </c:extLst>
          </c:dPt>
          <c:dLbls>
            <c:spPr>
              <a:noFill/>
              <a:ln>
                <a:noFill/>
              </a:ln>
              <a:effectLst/>
            </c:spPr>
            <c:txPr>
              <a:bodyPr rot="0" spcFirstLastPara="1" vertOverflow="ellipsis" vert="horz" wrap="square" anchor="ctr" anchorCtr="1"/>
              <a:lstStyle/>
              <a:p>
                <a:pPr>
                  <a:defRPr sz="2400" b="0" i="0" u="none" strike="noStrike" kern="1200" baseline="0">
                    <a:solidFill>
                      <a:schemeClr val="tx1">
                        <a:lumMod val="75000"/>
                        <a:lumOff val="25000"/>
                      </a:schemeClr>
                    </a:solidFill>
                    <a:latin typeface="Avenir Next LT Pro" panose="020B0504020202020204" pitchFamily="34" charset="0"/>
                    <a:ea typeface="+mn-ea"/>
                    <a:cs typeface="+mn-cs"/>
                  </a:defRPr>
                </a:pPr>
                <a:endParaRPr lang="it-I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Foglio1!$B$2:$B$16</c:f>
              <c:strCache>
                <c:ptCount val="15"/>
                <c:pt idx="0">
                  <c:v>Web Developer</c:v>
                </c:pt>
                <c:pt idx="1">
                  <c:v>Specialista di Supporto IT</c:v>
                </c:pt>
                <c:pt idx="2">
                  <c:v>Specialista di Assistenza Tecnica</c:v>
                </c:pt>
                <c:pt idx="3">
                  <c:v>Software Engineer</c:v>
                </c:pt>
                <c:pt idx="4">
                  <c:v>Ingegnere di Sistemi</c:v>
                </c:pt>
                <c:pt idx="5">
                  <c:v>Project Manager IT</c:v>
                </c:pt>
                <c:pt idx="6">
                  <c:v>Analista Tecnologico</c:v>
                </c:pt>
                <c:pt idx="7">
                  <c:v>Sviluppatore Software</c:v>
                </c:pt>
                <c:pt idx="8">
                  <c:v>Data Scientist</c:v>
                </c:pt>
                <c:pt idx="9">
                  <c:v>Responsabile Tecnologico</c:v>
                </c:pt>
                <c:pt idx="10">
                  <c:v>Specialista in Sicurezza delle Informazioni</c:v>
                </c:pt>
                <c:pt idx="11">
                  <c:v>Data Engineer</c:v>
                </c:pt>
                <c:pt idx="12">
                  <c:v>Ingegnere DevOps</c:v>
                </c:pt>
                <c:pt idx="13">
                  <c:v>Specialista IT</c:v>
                </c:pt>
                <c:pt idx="14">
                  <c:v>Business Analyst</c:v>
                </c:pt>
              </c:strCache>
            </c:strRef>
          </c:cat>
          <c:val>
            <c:numRef>
              <c:f>Foglio1!$C$2:$C$16</c:f>
              <c:numCache>
                <c:formatCode>#,##0</c:formatCode>
                <c:ptCount val="15"/>
                <c:pt idx="0">
                  <c:v>21845</c:v>
                </c:pt>
                <c:pt idx="1">
                  <c:v>17836</c:v>
                </c:pt>
                <c:pt idx="2">
                  <c:v>12893</c:v>
                </c:pt>
                <c:pt idx="3">
                  <c:v>12447</c:v>
                </c:pt>
                <c:pt idx="4">
                  <c:v>11152</c:v>
                </c:pt>
                <c:pt idx="5">
                  <c:v>10759</c:v>
                </c:pt>
                <c:pt idx="6">
                  <c:v>9512</c:v>
                </c:pt>
                <c:pt idx="7">
                  <c:v>9038</c:v>
                </c:pt>
                <c:pt idx="8">
                  <c:v>7904</c:v>
                </c:pt>
                <c:pt idx="9">
                  <c:v>7746</c:v>
                </c:pt>
                <c:pt idx="10">
                  <c:v>6277</c:v>
                </c:pt>
                <c:pt idx="11">
                  <c:v>6160</c:v>
                </c:pt>
                <c:pt idx="12">
                  <c:v>5410</c:v>
                </c:pt>
                <c:pt idx="13">
                  <c:v>5025</c:v>
                </c:pt>
                <c:pt idx="14">
                  <c:v>4997</c:v>
                </c:pt>
              </c:numCache>
            </c:numRef>
          </c:val>
          <c:extLst>
            <c:ext xmlns:c16="http://schemas.microsoft.com/office/drawing/2014/chart" uri="{C3380CC4-5D6E-409C-BE32-E72D297353CC}">
              <c16:uniqueId val="{00000010-CB7F-4AE0-A71A-AECC0FF555E9}"/>
            </c:ext>
          </c:extLst>
        </c:ser>
        <c:dLbls>
          <c:dLblPos val="outEnd"/>
          <c:showLegendKey val="0"/>
          <c:showVal val="1"/>
          <c:showCatName val="0"/>
          <c:showSerName val="0"/>
          <c:showPercent val="0"/>
          <c:showBubbleSize val="0"/>
        </c:dLbls>
        <c:gapWidth val="100"/>
        <c:axId val="1095436623"/>
        <c:axId val="1095444303"/>
      </c:barChart>
      <c:catAx>
        <c:axId val="1095436623"/>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2400" b="0" i="0" u="none" strike="noStrike" kern="1200" baseline="0">
                <a:solidFill>
                  <a:schemeClr val="tx1">
                    <a:lumMod val="75000"/>
                    <a:lumOff val="25000"/>
                  </a:schemeClr>
                </a:solidFill>
                <a:latin typeface="Avenir Next LT Pro" panose="020B0504020202020204" pitchFamily="34" charset="0"/>
                <a:ea typeface="+mn-ea"/>
                <a:cs typeface="+mn-cs"/>
              </a:defRPr>
            </a:pPr>
            <a:endParaRPr lang="it-IT"/>
          </a:p>
        </c:txPr>
        <c:crossAx val="1095444303"/>
        <c:crosses val="autoZero"/>
        <c:auto val="1"/>
        <c:lblAlgn val="ctr"/>
        <c:lblOffset val="100"/>
        <c:noMultiLvlLbl val="0"/>
      </c:catAx>
      <c:valAx>
        <c:axId val="1095444303"/>
        <c:scaling>
          <c:orientation val="minMax"/>
        </c:scaling>
        <c:delete val="1"/>
        <c:axPos val="t"/>
        <c:numFmt formatCode="#,##0" sourceLinked="1"/>
        <c:majorTickMark val="none"/>
        <c:minorTickMark val="none"/>
        <c:tickLblPos val="nextTo"/>
        <c:crossAx val="109543662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lumMod val="75000"/>
              <a:lumOff val="25000"/>
            </a:schemeClr>
          </a:solidFill>
          <a:latin typeface="Avenir Next LT Pro" panose="020B0504020202020204" pitchFamily="34" charset="0"/>
        </a:defRPr>
      </a:pPr>
      <a:endParaRPr lang="it-IT"/>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Foglio1!$F$1</c:f>
              <c:strCache>
                <c:ptCount val="1"/>
                <c:pt idx="0">
                  <c:v>Start</c:v>
                </c:pt>
              </c:strCache>
            </c:strRef>
          </c:tx>
          <c:spPr>
            <a:noFill/>
            <a:ln>
              <a:noFill/>
            </a:ln>
            <a:effectLst/>
          </c:spPr>
          <c:invertIfNegative val="0"/>
          <c:cat>
            <c:strRef>
              <c:f>Foglio1!$A$2:$A$11</c:f>
              <c:strCache>
                <c:ptCount val="10"/>
                <c:pt idx="0">
                  <c:v>Database Administrator</c:v>
                </c:pt>
                <c:pt idx="1">
                  <c:v>Application Support</c:v>
                </c:pt>
                <c:pt idx="2">
                  <c:v>DevOps Engineer</c:v>
                </c:pt>
                <c:pt idx="3">
                  <c:v>SAP Consultant</c:v>
                </c:pt>
                <c:pt idx="4">
                  <c:v>IT Analyst</c:v>
                </c:pt>
                <c:pt idx="5">
                  <c:v>Information Security</c:v>
                </c:pt>
                <c:pt idx="6">
                  <c:v>Infrastructure Engineer</c:v>
                </c:pt>
                <c:pt idx="7">
                  <c:v>Data Engineer</c:v>
                </c:pt>
                <c:pt idx="8">
                  <c:v>Business Analyst</c:v>
                </c:pt>
                <c:pt idx="9">
                  <c:v>Systems Engineer</c:v>
                </c:pt>
              </c:strCache>
            </c:strRef>
          </c:cat>
          <c:val>
            <c:numRef>
              <c:f>Foglio1!$F$2:$F$11</c:f>
              <c:numCache>
                <c:formatCode>_-* #,##0_-;\-* #,##0_-;_-* "-"??_-;_-@_-</c:formatCode>
                <c:ptCount val="10"/>
                <c:pt idx="0">
                  <c:v>731</c:v>
                </c:pt>
                <c:pt idx="1">
                  <c:v>460</c:v>
                </c:pt>
                <c:pt idx="2">
                  <c:v>1799</c:v>
                </c:pt>
                <c:pt idx="3">
                  <c:v>1219</c:v>
                </c:pt>
                <c:pt idx="4">
                  <c:v>531</c:v>
                </c:pt>
                <c:pt idx="5">
                  <c:v>2270</c:v>
                </c:pt>
                <c:pt idx="6">
                  <c:v>1736</c:v>
                </c:pt>
                <c:pt idx="7">
                  <c:v>2453</c:v>
                </c:pt>
                <c:pt idx="8">
                  <c:v>1959</c:v>
                </c:pt>
                <c:pt idx="9">
                  <c:v>4361</c:v>
                </c:pt>
              </c:numCache>
            </c:numRef>
          </c:val>
          <c:extLst>
            <c:ext xmlns:c16="http://schemas.microsoft.com/office/drawing/2014/chart" uri="{C3380CC4-5D6E-409C-BE32-E72D297353CC}">
              <c16:uniqueId val="{00000000-252F-4BAB-9EAD-BCC627D5EE2A}"/>
            </c:ext>
          </c:extLst>
        </c:ser>
        <c:ser>
          <c:idx val="1"/>
          <c:order val="1"/>
          <c:tx>
            <c:strRef>
              <c:f>Foglio1!$G$1</c:f>
              <c:strCache>
                <c:ptCount val="1"/>
                <c:pt idx="0">
                  <c:v>bar_length</c:v>
                </c:pt>
              </c:strCache>
            </c:strRef>
          </c:tx>
          <c:spPr>
            <a:noFill/>
            <a:ln>
              <a:noFill/>
            </a:ln>
            <a:effectLst/>
          </c:spPr>
          <c:invertIfNegative val="0"/>
          <c:errBars>
            <c:errBarType val="minus"/>
            <c:errValType val="cust"/>
            <c:noEndCap val="1"/>
            <c:plus>
              <c:numRef>
                <c:f>Foglio1!$G$2:$G$16</c:f>
                <c:numCache>
                  <c:formatCode>General</c:formatCode>
                  <c:ptCount val="15"/>
                  <c:pt idx="0">
                    <c:v>779</c:v>
                  </c:pt>
                  <c:pt idx="1">
                    <c:v>473</c:v>
                  </c:pt>
                  <c:pt idx="2">
                    <c:v>1097</c:v>
                  </c:pt>
                  <c:pt idx="3">
                    <c:v>395</c:v>
                  </c:pt>
                  <c:pt idx="4">
                    <c:v>146</c:v>
                  </c:pt>
                  <c:pt idx="5">
                    <c:v>618</c:v>
                  </c:pt>
                  <c:pt idx="6">
                    <c:v>352</c:v>
                  </c:pt>
                  <c:pt idx="7">
                    <c:v>301</c:v>
                  </c:pt>
                  <c:pt idx="8">
                    <c:v>228</c:v>
                  </c:pt>
                  <c:pt idx="9">
                    <c:v>472</c:v>
                  </c:pt>
                  <c:pt idx="10">
                    <c:v>51</c:v>
                  </c:pt>
                  <c:pt idx="11">
                    <c:v>188</c:v>
                  </c:pt>
                  <c:pt idx="12">
                    <c:v>658</c:v>
                  </c:pt>
                  <c:pt idx="13">
                    <c:v>153</c:v>
                  </c:pt>
                  <c:pt idx="14">
                    <c:v>64</c:v>
                  </c:pt>
                </c:numCache>
              </c:numRef>
            </c:plus>
            <c:minus>
              <c:numRef>
                <c:f>Foglio1!$G$2:$G$16</c:f>
                <c:numCache>
                  <c:formatCode>General</c:formatCode>
                  <c:ptCount val="15"/>
                  <c:pt idx="0">
                    <c:v>779</c:v>
                  </c:pt>
                  <c:pt idx="1">
                    <c:v>473</c:v>
                  </c:pt>
                  <c:pt idx="2">
                    <c:v>1097</c:v>
                  </c:pt>
                  <c:pt idx="3">
                    <c:v>395</c:v>
                  </c:pt>
                  <c:pt idx="4">
                    <c:v>146</c:v>
                  </c:pt>
                  <c:pt idx="5">
                    <c:v>618</c:v>
                  </c:pt>
                  <c:pt idx="6">
                    <c:v>352</c:v>
                  </c:pt>
                  <c:pt idx="7">
                    <c:v>301</c:v>
                  </c:pt>
                  <c:pt idx="8">
                    <c:v>228</c:v>
                  </c:pt>
                  <c:pt idx="9">
                    <c:v>472</c:v>
                  </c:pt>
                  <c:pt idx="10">
                    <c:v>51</c:v>
                  </c:pt>
                  <c:pt idx="11">
                    <c:v>188</c:v>
                  </c:pt>
                  <c:pt idx="12">
                    <c:v>658</c:v>
                  </c:pt>
                  <c:pt idx="13">
                    <c:v>153</c:v>
                  </c:pt>
                  <c:pt idx="14">
                    <c:v>64</c:v>
                  </c:pt>
                </c:numCache>
              </c:numRef>
            </c:minus>
            <c:spPr>
              <a:noFill/>
              <a:ln w="50800" cap="flat" cmpd="sng" algn="ctr">
                <a:solidFill>
                  <a:srgbClr val="92D050"/>
                </a:solidFill>
                <a:round/>
                <a:headEnd type="triangle" w="med" len="med"/>
                <a:tailEnd type="diamond" w="med" len="med"/>
              </a:ln>
              <a:effectLst/>
            </c:spPr>
          </c:errBars>
          <c:cat>
            <c:strRef>
              <c:f>Foglio1!$A$2:$A$11</c:f>
              <c:strCache>
                <c:ptCount val="10"/>
                <c:pt idx="0">
                  <c:v>Database Administrator</c:v>
                </c:pt>
                <c:pt idx="1">
                  <c:v>Application Support</c:v>
                </c:pt>
                <c:pt idx="2">
                  <c:v>DevOps Engineer</c:v>
                </c:pt>
                <c:pt idx="3">
                  <c:v>SAP Consultant</c:v>
                </c:pt>
                <c:pt idx="4">
                  <c:v>IT Analyst</c:v>
                </c:pt>
                <c:pt idx="5">
                  <c:v>Information Security</c:v>
                </c:pt>
                <c:pt idx="6">
                  <c:v>Infrastructure Engineer</c:v>
                </c:pt>
                <c:pt idx="7">
                  <c:v>Data Engineer</c:v>
                </c:pt>
                <c:pt idx="8">
                  <c:v>Business Analyst</c:v>
                </c:pt>
                <c:pt idx="9">
                  <c:v>Systems Engineer</c:v>
                </c:pt>
              </c:strCache>
            </c:strRef>
          </c:cat>
          <c:val>
            <c:numRef>
              <c:f>Foglio1!$G$2:$G$11</c:f>
              <c:numCache>
                <c:formatCode>_-* #,##0_-;\-* #,##0_-;_-* "-"??_-;_-@_-</c:formatCode>
                <c:ptCount val="10"/>
                <c:pt idx="0">
                  <c:v>779</c:v>
                </c:pt>
                <c:pt idx="1">
                  <c:v>473</c:v>
                </c:pt>
                <c:pt idx="2">
                  <c:v>1097</c:v>
                </c:pt>
                <c:pt idx="3">
                  <c:v>395</c:v>
                </c:pt>
                <c:pt idx="4">
                  <c:v>146</c:v>
                </c:pt>
                <c:pt idx="5">
                  <c:v>618</c:v>
                </c:pt>
                <c:pt idx="6">
                  <c:v>352</c:v>
                </c:pt>
                <c:pt idx="7">
                  <c:v>301</c:v>
                </c:pt>
                <c:pt idx="8">
                  <c:v>228</c:v>
                </c:pt>
                <c:pt idx="9">
                  <c:v>472</c:v>
                </c:pt>
              </c:numCache>
            </c:numRef>
          </c:val>
          <c:extLst>
            <c:ext xmlns:c16="http://schemas.microsoft.com/office/drawing/2014/chart" uri="{C3380CC4-5D6E-409C-BE32-E72D297353CC}">
              <c16:uniqueId val="{00000001-252F-4BAB-9EAD-BCC627D5EE2A}"/>
            </c:ext>
          </c:extLst>
        </c:ser>
        <c:dLbls>
          <c:showLegendKey val="0"/>
          <c:showVal val="0"/>
          <c:showCatName val="0"/>
          <c:showSerName val="0"/>
          <c:showPercent val="0"/>
          <c:showBubbleSize val="0"/>
        </c:dLbls>
        <c:gapWidth val="150"/>
        <c:overlap val="100"/>
        <c:axId val="708163775"/>
        <c:axId val="708167615"/>
      </c:barChart>
      <c:catAx>
        <c:axId val="708163775"/>
        <c:scaling>
          <c:orientation val="maxMin"/>
        </c:scaling>
        <c:delete val="1"/>
        <c:axPos val="l"/>
        <c:numFmt formatCode="General" sourceLinked="1"/>
        <c:majorTickMark val="out"/>
        <c:minorTickMark val="none"/>
        <c:tickLblPos val="nextTo"/>
        <c:crossAx val="708167615"/>
        <c:crosses val="autoZero"/>
        <c:auto val="1"/>
        <c:lblAlgn val="ctr"/>
        <c:lblOffset val="100"/>
        <c:noMultiLvlLbl val="0"/>
      </c:catAx>
      <c:valAx>
        <c:axId val="708167615"/>
        <c:scaling>
          <c:orientation val="minMax"/>
          <c:max val="5000"/>
        </c:scaling>
        <c:delete val="0"/>
        <c:axPos val="t"/>
        <c:majorGridlines>
          <c:spPr>
            <a:ln w="9525" cap="flat" cmpd="sng" algn="ctr">
              <a:solidFill>
                <a:schemeClr val="bg1">
                  <a:lumMod val="95000"/>
                </a:schemeClr>
              </a:solidFill>
              <a:round/>
            </a:ln>
            <a:effectLst/>
          </c:spPr>
        </c:majorGridlines>
        <c:minorGridlines>
          <c:spPr>
            <a:ln w="9525" cap="flat" cmpd="sng" algn="ctr">
              <a:solidFill>
                <a:schemeClr val="bg1">
                  <a:lumMod val="95000"/>
                  <a:alpha val="50000"/>
                </a:schemeClr>
              </a:solidFill>
              <a:prstDash val="sysDash"/>
              <a:round/>
            </a:ln>
            <a:effectLst/>
          </c:spPr>
        </c:minorGridlines>
        <c:numFmt formatCode="_-* #,##0_-;\-* #,##0_-;_-* &quot;-&quot;??_-;_-@_-" sourceLinked="1"/>
        <c:majorTickMark val="none"/>
        <c:minorTickMark val="none"/>
        <c:tickLblPos val="high"/>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Avenir Next LT Pro" panose="020B0504020202020204" pitchFamily="34" charset="0"/>
                <a:ea typeface="+mn-ea"/>
                <a:cs typeface="+mn-cs"/>
              </a:defRPr>
            </a:pPr>
            <a:endParaRPr lang="it-IT"/>
          </a:p>
        </c:txPr>
        <c:crossAx val="708163775"/>
        <c:crosses val="autoZero"/>
        <c:crossBetween val="between"/>
        <c:minorUnit val="5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Avenir Next LT Pro" panose="020B0504020202020204" pitchFamily="34" charset="0"/>
        </a:defRPr>
      </a:pPr>
      <a:endParaRPr lang="it-IT"/>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Foglio1!$D$1</c:f>
              <c:strCache>
                <c:ptCount val="1"/>
                <c:pt idx="0">
                  <c:v>label</c:v>
                </c:pt>
              </c:strCache>
            </c:strRef>
          </c:tx>
          <c:spPr>
            <a:solidFill>
              <a:schemeClr val="accent1"/>
            </a:solidFill>
            <a:ln>
              <a:noFill/>
            </a:ln>
            <a:effectLst/>
          </c:spPr>
          <c:invertIfNegative val="0"/>
          <c:errBars>
            <c:errBarType val="plus"/>
            <c:errValType val="cust"/>
            <c:noEndCap val="1"/>
            <c:plus>
              <c:numRef>
                <c:f>Foglio1!$C$2:$C$16</c:f>
                <c:numCache>
                  <c:formatCode>General</c:formatCode>
                  <c:ptCount val="15"/>
                  <c:pt idx="0">
                    <c:v>24300</c:v>
                  </c:pt>
                  <c:pt idx="1">
                    <c:v>19240</c:v>
                  </c:pt>
                  <c:pt idx="2">
                    <c:v>17836</c:v>
                  </c:pt>
                  <c:pt idx="3">
                    <c:v>17411</c:v>
                  </c:pt>
                  <c:pt idx="4">
                    <c:v>16568</c:v>
                  </c:pt>
                  <c:pt idx="5">
                    <c:v>15792</c:v>
                  </c:pt>
                  <c:pt idx="6">
                    <c:v>15694</c:v>
                  </c:pt>
                  <c:pt idx="7">
                    <c:v>14901</c:v>
                  </c:pt>
                  <c:pt idx="8">
                    <c:v>14027</c:v>
                  </c:pt>
                  <c:pt idx="9">
                    <c:v>13545</c:v>
                  </c:pt>
                  <c:pt idx="10">
                    <c:v>13193</c:v>
                  </c:pt>
                  <c:pt idx="11">
                    <c:v>13066</c:v>
                  </c:pt>
                  <c:pt idx="12">
                    <c:v>12095</c:v>
                  </c:pt>
                  <c:pt idx="13">
                    <c:v>11159</c:v>
                  </c:pt>
                  <c:pt idx="14">
                    <c:v>9733</c:v>
                  </c:pt>
                </c:numCache>
              </c:numRef>
            </c:plus>
            <c:minus>
              <c:numLit>
                <c:formatCode>General</c:formatCode>
                <c:ptCount val="1"/>
                <c:pt idx="0">
                  <c:v>1</c:v>
                </c:pt>
              </c:numLit>
            </c:minus>
            <c:spPr>
              <a:noFill/>
              <a:ln w="57150" cap="flat" cmpd="sng" algn="ctr">
                <a:solidFill>
                  <a:srgbClr val="5879B5"/>
                </a:solidFill>
                <a:round/>
                <a:tailEnd type="oval" w="med" len="med"/>
              </a:ln>
              <a:effectLst/>
            </c:spPr>
          </c:errBars>
          <c:cat>
            <c:strRef>
              <c:f>Foglio1!$B$2:$B$16</c:f>
              <c:strCache>
                <c:ptCount val="15"/>
                <c:pt idx="0">
                  <c:v>Structured Query Language (SQL)</c:v>
                </c:pt>
                <c:pt idx="1">
                  <c:v>Programmazione</c:v>
                </c:pt>
                <c:pt idx="2">
                  <c:v>Consulenza</c:v>
                </c:pt>
                <c:pt idx="3">
                  <c:v>Troubleshooting</c:v>
                </c:pt>
                <c:pt idx="4">
                  <c:v>Project Management</c:v>
                </c:pt>
                <c:pt idx="5">
                  <c:v>Ingegneria Tecnica</c:v>
                </c:pt>
                <c:pt idx="6">
                  <c:v>Lingua Inglese</c:v>
                </c:pt>
                <c:pt idx="7">
                  <c:v>Java</c:v>
                </c:pt>
                <c:pt idx="8">
                  <c:v>Informatica</c:v>
                </c:pt>
                <c:pt idx="9">
                  <c:v>Microsoft Office</c:v>
                </c:pt>
                <c:pt idx="10">
                  <c:v>JavaScript</c:v>
                </c:pt>
                <c:pt idx="11">
                  <c:v>Linux</c:v>
                </c:pt>
                <c:pt idx="12">
                  <c:v>Integrazione</c:v>
                </c:pt>
                <c:pt idx="13">
                  <c:v>Python</c:v>
                </c:pt>
                <c:pt idx="14">
                  <c:v>Git</c:v>
                </c:pt>
              </c:strCache>
            </c:strRef>
          </c:cat>
          <c:val>
            <c:numRef>
              <c:f>Foglio1!$D$2:$D$16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extLst>
            <c:ext xmlns:c16="http://schemas.microsoft.com/office/drawing/2014/chart" uri="{C3380CC4-5D6E-409C-BE32-E72D297353CC}">
              <c16:uniqueId val="{00000000-AFF8-4CF0-B426-912F14DC93FE}"/>
            </c:ext>
          </c:extLst>
        </c:ser>
        <c:dLbls>
          <c:showLegendKey val="0"/>
          <c:showVal val="0"/>
          <c:showCatName val="0"/>
          <c:showSerName val="0"/>
          <c:showPercent val="0"/>
          <c:showBubbleSize val="0"/>
        </c:dLbls>
        <c:gapWidth val="182"/>
        <c:axId val="611520287"/>
        <c:axId val="611520767"/>
      </c:barChart>
      <c:catAx>
        <c:axId val="611520287"/>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Avenir Next LT Pro" panose="020B0504020202020204" pitchFamily="34" charset="0"/>
                <a:ea typeface="+mn-ea"/>
                <a:cs typeface="+mn-cs"/>
              </a:defRPr>
            </a:pPr>
            <a:endParaRPr lang="it-IT"/>
          </a:p>
        </c:txPr>
        <c:crossAx val="611520767"/>
        <c:crosses val="autoZero"/>
        <c:auto val="1"/>
        <c:lblAlgn val="ctr"/>
        <c:lblOffset val="100"/>
        <c:noMultiLvlLbl val="0"/>
      </c:catAx>
      <c:valAx>
        <c:axId val="611520767"/>
        <c:scaling>
          <c:orientation val="minMax"/>
          <c:max val="25000"/>
        </c:scaling>
        <c:delete val="0"/>
        <c:axPos val="t"/>
        <c:majorGridlines>
          <c:spPr>
            <a:ln w="9525" cap="flat" cmpd="sng" algn="ctr">
              <a:solidFill>
                <a:schemeClr val="bg1">
                  <a:lumMod val="85000"/>
                </a:schemeClr>
              </a:solidFill>
              <a:prstDash val="dash"/>
              <a:round/>
            </a:ln>
            <a:effectLst/>
          </c:spPr>
        </c:majorGridlines>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Avenir Next LT Pro" panose="020B0504020202020204" pitchFamily="34" charset="0"/>
                <a:ea typeface="+mn-ea"/>
                <a:cs typeface="+mn-cs"/>
              </a:defRPr>
            </a:pPr>
            <a:endParaRPr lang="it-IT"/>
          </a:p>
        </c:txPr>
        <c:crossAx val="611520287"/>
        <c:crosses val="autoZero"/>
        <c:crossBetween val="between"/>
        <c:majorUnit val="25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Avenir Next LT Pro" panose="020B0504020202020204" pitchFamily="34" charset="0"/>
        </a:defRPr>
      </a:pPr>
      <a:endParaRPr lang="it-IT"/>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1"/>
          <c:order val="1"/>
          <c:tx>
            <c:strRef>
              <c:f>Foglio1!$D$1</c:f>
              <c:strCache>
                <c:ptCount val="1"/>
                <c:pt idx="0">
                  <c:v>area sotto</c:v>
                </c:pt>
              </c:strCache>
            </c:strRef>
          </c:tx>
          <c:spPr>
            <a:solidFill>
              <a:srgbClr val="5879B5">
                <a:alpha val="25000"/>
              </a:srgbClr>
            </a:solidFill>
            <a:ln>
              <a:noFill/>
            </a:ln>
            <a:effectLst/>
          </c:spPr>
          <c:cat>
            <c:multiLvlStrRef>
              <c:f>Foglio1!$A$2:$B$21</c:f>
              <c:multiLvlStrCache>
                <c:ptCount val="20"/>
                <c:lvl>
                  <c:pt idx="0">
                    <c:v>gen</c:v>
                  </c:pt>
                  <c:pt idx="1">
                    <c:v>feb</c:v>
                  </c:pt>
                  <c:pt idx="2">
                    <c:v>mar</c:v>
                  </c:pt>
                  <c:pt idx="3">
                    <c:v>apr</c:v>
                  </c:pt>
                  <c:pt idx="4">
                    <c:v>mag</c:v>
                  </c:pt>
                  <c:pt idx="5">
                    <c:v>giu</c:v>
                  </c:pt>
                  <c:pt idx="6">
                    <c:v>lug</c:v>
                  </c:pt>
                  <c:pt idx="7">
                    <c:v>ago</c:v>
                  </c:pt>
                  <c:pt idx="8">
                    <c:v>set</c:v>
                  </c:pt>
                  <c:pt idx="9">
                    <c:v>ott</c:v>
                  </c:pt>
                  <c:pt idx="10">
                    <c:v>nov</c:v>
                  </c:pt>
                  <c:pt idx="11">
                    <c:v>dic</c:v>
                  </c:pt>
                  <c:pt idx="12">
                    <c:v>gen</c:v>
                  </c:pt>
                  <c:pt idx="13">
                    <c:v>feb</c:v>
                  </c:pt>
                  <c:pt idx="14">
                    <c:v>mar</c:v>
                  </c:pt>
                  <c:pt idx="15">
                    <c:v>apr</c:v>
                  </c:pt>
                  <c:pt idx="16">
                    <c:v>mag</c:v>
                  </c:pt>
                  <c:pt idx="17">
                    <c:v>giu</c:v>
                  </c:pt>
                  <c:pt idx="18">
                    <c:v>lug</c:v>
                  </c:pt>
                  <c:pt idx="19">
                    <c:v>ago</c:v>
                  </c:pt>
                </c:lvl>
                <c:lvl>
                  <c:pt idx="0">
                    <c:v>2023</c:v>
                  </c:pt>
                  <c:pt idx="1">
                    <c:v>2023</c:v>
                  </c:pt>
                  <c:pt idx="2">
                    <c:v>2023</c:v>
                  </c:pt>
                  <c:pt idx="3">
                    <c:v>2023</c:v>
                  </c:pt>
                  <c:pt idx="4">
                    <c:v>2023</c:v>
                  </c:pt>
                  <c:pt idx="5">
                    <c:v>2023</c:v>
                  </c:pt>
                  <c:pt idx="6">
                    <c:v>2023</c:v>
                  </c:pt>
                  <c:pt idx="7">
                    <c:v>2023</c:v>
                  </c:pt>
                  <c:pt idx="8">
                    <c:v>2023</c:v>
                  </c:pt>
                  <c:pt idx="9">
                    <c:v>2023</c:v>
                  </c:pt>
                  <c:pt idx="10">
                    <c:v>2023</c:v>
                  </c:pt>
                  <c:pt idx="11">
                    <c:v>2023</c:v>
                  </c:pt>
                  <c:pt idx="12">
                    <c:v>2024</c:v>
                  </c:pt>
                  <c:pt idx="13">
                    <c:v>2024</c:v>
                  </c:pt>
                  <c:pt idx="14">
                    <c:v>2024</c:v>
                  </c:pt>
                  <c:pt idx="15">
                    <c:v>2024</c:v>
                  </c:pt>
                  <c:pt idx="16">
                    <c:v>2024</c:v>
                  </c:pt>
                  <c:pt idx="17">
                    <c:v>2024</c:v>
                  </c:pt>
                  <c:pt idx="18">
                    <c:v>2024</c:v>
                  </c:pt>
                  <c:pt idx="19">
                    <c:v>2024</c:v>
                  </c:pt>
                </c:lvl>
              </c:multiLvlStrCache>
            </c:multiLvlStrRef>
          </c:cat>
          <c:val>
            <c:numRef>
              <c:f>Foglio1!$D$2:$D$21</c:f>
              <c:numCache>
                <c:formatCode>_-* #,##0_-;\-* #,##0_-;_-* "-"??_-;_-@_-</c:formatCode>
                <c:ptCount val="20"/>
                <c:pt idx="0">
                  <c:v>889</c:v>
                </c:pt>
                <c:pt idx="1">
                  <c:v>840</c:v>
                </c:pt>
                <c:pt idx="2">
                  <c:v>841</c:v>
                </c:pt>
                <c:pt idx="3">
                  <c:v>698</c:v>
                </c:pt>
                <c:pt idx="4">
                  <c:v>1195</c:v>
                </c:pt>
                <c:pt idx="5">
                  <c:v>805</c:v>
                </c:pt>
                <c:pt idx="6">
                  <c:v>909</c:v>
                </c:pt>
                <c:pt idx="7">
                  <c:v>809</c:v>
                </c:pt>
                <c:pt idx="8">
                  <c:v>960</c:v>
                </c:pt>
                <c:pt idx="9">
                  <c:v>854</c:v>
                </c:pt>
                <c:pt idx="10">
                  <c:v>852</c:v>
                </c:pt>
                <c:pt idx="11">
                  <c:v>756</c:v>
                </c:pt>
                <c:pt idx="12">
                  <c:v>1039</c:v>
                </c:pt>
                <c:pt idx="13">
                  <c:v>1034</c:v>
                </c:pt>
                <c:pt idx="14">
                  <c:v>1396</c:v>
                </c:pt>
                <c:pt idx="15">
                  <c:v>1334</c:v>
                </c:pt>
                <c:pt idx="16">
                  <c:v>1459</c:v>
                </c:pt>
                <c:pt idx="17">
                  <c:v>1455</c:v>
                </c:pt>
                <c:pt idx="18">
                  <c:v>1471</c:v>
                </c:pt>
                <c:pt idx="19">
                  <c:v>1399</c:v>
                </c:pt>
              </c:numCache>
            </c:numRef>
          </c:val>
          <c:extLst>
            <c:ext xmlns:c16="http://schemas.microsoft.com/office/drawing/2014/chart" uri="{C3380CC4-5D6E-409C-BE32-E72D297353CC}">
              <c16:uniqueId val="{00000000-D8C8-4812-A01D-CF4FBA897102}"/>
            </c:ext>
          </c:extLst>
        </c:ser>
        <c:dLbls>
          <c:showLegendKey val="0"/>
          <c:showVal val="0"/>
          <c:showCatName val="0"/>
          <c:showSerName val="0"/>
          <c:showPercent val="0"/>
          <c:showBubbleSize val="0"/>
        </c:dLbls>
        <c:axId val="1188748255"/>
        <c:axId val="1188764575"/>
      </c:areaChart>
      <c:lineChart>
        <c:grouping val="standard"/>
        <c:varyColors val="0"/>
        <c:ser>
          <c:idx val="0"/>
          <c:order val="0"/>
          <c:tx>
            <c:strRef>
              <c:f>Foglio1!$C$1</c:f>
              <c:strCache>
                <c:ptCount val="1"/>
                <c:pt idx="0">
                  <c:v>Conteggio di post_date</c:v>
                </c:pt>
              </c:strCache>
            </c:strRef>
          </c:tx>
          <c:spPr>
            <a:ln w="76200" cap="rnd">
              <a:solidFill>
                <a:srgbClr val="5879B5"/>
              </a:solidFill>
              <a:prstDash val="solid"/>
              <a:round/>
              <a:headEnd type="none" w="med" len="med"/>
              <a:tailEnd type="none" w="med" len="med"/>
            </a:ln>
            <a:effectLst/>
          </c:spPr>
          <c:marker>
            <c:symbol val="circle"/>
            <c:size val="15"/>
            <c:spPr>
              <a:solidFill>
                <a:schemeClr val="bg1"/>
              </a:solidFill>
              <a:ln w="57150">
                <a:solidFill>
                  <a:srgbClr val="5879B5"/>
                </a:solidFill>
                <a:prstDash val="solid"/>
                <a:headEnd type="none" w="med" len="med"/>
                <a:tailEnd type="none" w="med" len="med"/>
              </a:ln>
              <a:effectLst/>
            </c:spPr>
          </c:marker>
          <c:cat>
            <c:multiLvlStrRef>
              <c:f>Foglio1!$A$2:$B$21</c:f>
              <c:multiLvlStrCache>
                <c:ptCount val="20"/>
                <c:lvl>
                  <c:pt idx="0">
                    <c:v>gen</c:v>
                  </c:pt>
                  <c:pt idx="1">
                    <c:v>feb</c:v>
                  </c:pt>
                  <c:pt idx="2">
                    <c:v>mar</c:v>
                  </c:pt>
                  <c:pt idx="3">
                    <c:v>apr</c:v>
                  </c:pt>
                  <c:pt idx="4">
                    <c:v>mag</c:v>
                  </c:pt>
                  <c:pt idx="5">
                    <c:v>giu</c:v>
                  </c:pt>
                  <c:pt idx="6">
                    <c:v>lug</c:v>
                  </c:pt>
                  <c:pt idx="7">
                    <c:v>ago</c:v>
                  </c:pt>
                  <c:pt idx="8">
                    <c:v>set</c:v>
                  </c:pt>
                  <c:pt idx="9">
                    <c:v>ott</c:v>
                  </c:pt>
                  <c:pt idx="10">
                    <c:v>nov</c:v>
                  </c:pt>
                  <c:pt idx="11">
                    <c:v>dic</c:v>
                  </c:pt>
                  <c:pt idx="12">
                    <c:v>gen</c:v>
                  </c:pt>
                  <c:pt idx="13">
                    <c:v>feb</c:v>
                  </c:pt>
                  <c:pt idx="14">
                    <c:v>mar</c:v>
                  </c:pt>
                  <c:pt idx="15">
                    <c:v>apr</c:v>
                  </c:pt>
                  <c:pt idx="16">
                    <c:v>mag</c:v>
                  </c:pt>
                  <c:pt idx="17">
                    <c:v>giu</c:v>
                  </c:pt>
                  <c:pt idx="18">
                    <c:v>lug</c:v>
                  </c:pt>
                  <c:pt idx="19">
                    <c:v>ago</c:v>
                  </c:pt>
                </c:lvl>
                <c:lvl>
                  <c:pt idx="0">
                    <c:v>2023</c:v>
                  </c:pt>
                  <c:pt idx="1">
                    <c:v>2023</c:v>
                  </c:pt>
                  <c:pt idx="2">
                    <c:v>2023</c:v>
                  </c:pt>
                  <c:pt idx="3">
                    <c:v>2023</c:v>
                  </c:pt>
                  <c:pt idx="4">
                    <c:v>2023</c:v>
                  </c:pt>
                  <c:pt idx="5">
                    <c:v>2023</c:v>
                  </c:pt>
                  <c:pt idx="6">
                    <c:v>2023</c:v>
                  </c:pt>
                  <c:pt idx="7">
                    <c:v>2023</c:v>
                  </c:pt>
                  <c:pt idx="8">
                    <c:v>2023</c:v>
                  </c:pt>
                  <c:pt idx="9">
                    <c:v>2023</c:v>
                  </c:pt>
                  <c:pt idx="10">
                    <c:v>2023</c:v>
                  </c:pt>
                  <c:pt idx="11">
                    <c:v>2023</c:v>
                  </c:pt>
                  <c:pt idx="12">
                    <c:v>2024</c:v>
                  </c:pt>
                  <c:pt idx="13">
                    <c:v>2024</c:v>
                  </c:pt>
                  <c:pt idx="14">
                    <c:v>2024</c:v>
                  </c:pt>
                  <c:pt idx="15">
                    <c:v>2024</c:v>
                  </c:pt>
                  <c:pt idx="16">
                    <c:v>2024</c:v>
                  </c:pt>
                  <c:pt idx="17">
                    <c:v>2024</c:v>
                  </c:pt>
                  <c:pt idx="18">
                    <c:v>2024</c:v>
                  </c:pt>
                  <c:pt idx="19">
                    <c:v>2024</c:v>
                  </c:pt>
                </c:lvl>
              </c:multiLvlStrCache>
            </c:multiLvlStrRef>
          </c:cat>
          <c:val>
            <c:numRef>
              <c:f>Foglio1!$C$2:$C$21</c:f>
              <c:numCache>
                <c:formatCode>_-* #,##0_-;\-* #,##0_-;_-* "-"??_-;_-@_-</c:formatCode>
                <c:ptCount val="20"/>
                <c:pt idx="0">
                  <c:v>889</c:v>
                </c:pt>
                <c:pt idx="1">
                  <c:v>840</c:v>
                </c:pt>
                <c:pt idx="2">
                  <c:v>841</c:v>
                </c:pt>
                <c:pt idx="3">
                  <c:v>698</c:v>
                </c:pt>
                <c:pt idx="4">
                  <c:v>1195</c:v>
                </c:pt>
                <c:pt idx="5">
                  <c:v>805</c:v>
                </c:pt>
                <c:pt idx="6">
                  <c:v>909</c:v>
                </c:pt>
                <c:pt idx="7">
                  <c:v>809</c:v>
                </c:pt>
                <c:pt idx="8">
                  <c:v>960</c:v>
                </c:pt>
                <c:pt idx="9">
                  <c:v>854</c:v>
                </c:pt>
                <c:pt idx="10">
                  <c:v>852</c:v>
                </c:pt>
                <c:pt idx="11">
                  <c:v>756</c:v>
                </c:pt>
                <c:pt idx="12">
                  <c:v>1039</c:v>
                </c:pt>
                <c:pt idx="13">
                  <c:v>1034</c:v>
                </c:pt>
                <c:pt idx="14">
                  <c:v>1396</c:v>
                </c:pt>
                <c:pt idx="15">
                  <c:v>1334</c:v>
                </c:pt>
                <c:pt idx="16">
                  <c:v>1459</c:v>
                </c:pt>
                <c:pt idx="17">
                  <c:v>1455</c:v>
                </c:pt>
                <c:pt idx="18">
                  <c:v>1471</c:v>
                </c:pt>
                <c:pt idx="19">
                  <c:v>1399</c:v>
                </c:pt>
              </c:numCache>
            </c:numRef>
          </c:val>
          <c:smooth val="0"/>
          <c:extLst>
            <c:ext xmlns:c16="http://schemas.microsoft.com/office/drawing/2014/chart" uri="{C3380CC4-5D6E-409C-BE32-E72D297353CC}">
              <c16:uniqueId val="{00000001-D8C8-4812-A01D-CF4FBA897102}"/>
            </c:ext>
          </c:extLst>
        </c:ser>
        <c:dLbls>
          <c:showLegendKey val="0"/>
          <c:showVal val="0"/>
          <c:showCatName val="0"/>
          <c:showSerName val="0"/>
          <c:showPercent val="0"/>
          <c:showBubbleSize val="0"/>
        </c:dLbls>
        <c:marker val="1"/>
        <c:smooth val="0"/>
        <c:axId val="1188748255"/>
        <c:axId val="1188764575"/>
      </c:lineChart>
      <c:catAx>
        <c:axId val="1188748255"/>
        <c:scaling>
          <c:orientation val="minMax"/>
        </c:scaling>
        <c:delete val="0"/>
        <c:axPos val="b"/>
        <c:numFmt formatCode="General" sourceLinked="1"/>
        <c:majorTickMark val="none"/>
        <c:minorTickMark val="none"/>
        <c:tickLblPos val="nextTo"/>
        <c:spPr>
          <a:noFill/>
          <a:ln w="9525" cap="flat" cmpd="sng" algn="ctr">
            <a:solidFill>
              <a:schemeClr val="bg1">
                <a:lumMod val="9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75000"/>
                    <a:lumOff val="25000"/>
                  </a:schemeClr>
                </a:solidFill>
                <a:latin typeface="Avenir Next LT Pro" panose="020B0504020202020204" pitchFamily="34" charset="0"/>
                <a:ea typeface="+mn-ea"/>
                <a:cs typeface="+mn-cs"/>
              </a:defRPr>
            </a:pPr>
            <a:endParaRPr lang="it-IT"/>
          </a:p>
        </c:txPr>
        <c:crossAx val="1188764575"/>
        <c:crosses val="autoZero"/>
        <c:auto val="1"/>
        <c:lblAlgn val="ctr"/>
        <c:lblOffset val="100"/>
        <c:noMultiLvlLbl val="0"/>
      </c:catAx>
      <c:valAx>
        <c:axId val="1188764575"/>
        <c:scaling>
          <c:orientation val="minMax"/>
          <c:min val="0"/>
        </c:scaling>
        <c:delete val="0"/>
        <c:axPos val="l"/>
        <c:majorGridlines>
          <c:spPr>
            <a:ln w="9525" cap="flat" cmpd="sng" algn="ctr">
              <a:solidFill>
                <a:schemeClr val="bg1">
                  <a:lumMod val="95000"/>
                </a:schemeClr>
              </a:solidFill>
              <a:round/>
            </a:ln>
            <a:effectLst/>
          </c:spPr>
        </c:majorGridlines>
        <c:numFmt formatCode="_-* #,##0_-;\-*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75000"/>
                    <a:lumOff val="25000"/>
                  </a:schemeClr>
                </a:solidFill>
                <a:latin typeface="Avenir Next LT Pro" panose="020B0504020202020204" pitchFamily="34" charset="0"/>
                <a:ea typeface="+mn-ea"/>
                <a:cs typeface="+mn-cs"/>
              </a:defRPr>
            </a:pPr>
            <a:endParaRPr lang="it-IT"/>
          </a:p>
        </c:txPr>
        <c:crossAx val="118874825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lumMod val="75000"/>
              <a:lumOff val="25000"/>
            </a:schemeClr>
          </a:solidFill>
          <a:latin typeface="Avenir Next LT Pro" panose="020B0504020202020204" pitchFamily="34" charset="0"/>
        </a:defRPr>
      </a:pPr>
      <a:endParaRPr lang="it-IT"/>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1"/>
          <c:order val="1"/>
          <c:tx>
            <c:strRef>
              <c:f>Foglio1!$D$1</c:f>
              <c:strCache>
                <c:ptCount val="1"/>
                <c:pt idx="0">
                  <c:v>area sotto</c:v>
                </c:pt>
              </c:strCache>
            </c:strRef>
          </c:tx>
          <c:spPr>
            <a:solidFill>
              <a:srgbClr val="5879B5">
                <a:alpha val="25000"/>
              </a:srgbClr>
            </a:solidFill>
            <a:ln>
              <a:noFill/>
            </a:ln>
            <a:effectLst/>
          </c:spPr>
          <c:cat>
            <c:multiLvlStrRef>
              <c:f>Foglio1!$A$2:$B$21</c:f>
              <c:multiLvlStrCache>
                <c:ptCount val="20"/>
                <c:lvl>
                  <c:pt idx="0">
                    <c:v>gen</c:v>
                  </c:pt>
                  <c:pt idx="1">
                    <c:v>feb</c:v>
                  </c:pt>
                  <c:pt idx="2">
                    <c:v>mar</c:v>
                  </c:pt>
                  <c:pt idx="3">
                    <c:v>apr</c:v>
                  </c:pt>
                  <c:pt idx="4">
                    <c:v>mag</c:v>
                  </c:pt>
                  <c:pt idx="5">
                    <c:v>giu</c:v>
                  </c:pt>
                  <c:pt idx="6">
                    <c:v>lug</c:v>
                  </c:pt>
                  <c:pt idx="7">
                    <c:v>ago</c:v>
                  </c:pt>
                  <c:pt idx="8">
                    <c:v>set</c:v>
                  </c:pt>
                  <c:pt idx="9">
                    <c:v>ott</c:v>
                  </c:pt>
                  <c:pt idx="10">
                    <c:v>nov</c:v>
                  </c:pt>
                  <c:pt idx="11">
                    <c:v>dic</c:v>
                  </c:pt>
                  <c:pt idx="12">
                    <c:v>gen</c:v>
                  </c:pt>
                  <c:pt idx="13">
                    <c:v>feb</c:v>
                  </c:pt>
                  <c:pt idx="14">
                    <c:v>mar</c:v>
                  </c:pt>
                  <c:pt idx="15">
                    <c:v>apr</c:v>
                  </c:pt>
                  <c:pt idx="16">
                    <c:v>mag</c:v>
                  </c:pt>
                  <c:pt idx="17">
                    <c:v>giu</c:v>
                  </c:pt>
                  <c:pt idx="18">
                    <c:v>lug</c:v>
                  </c:pt>
                  <c:pt idx="19">
                    <c:v>ago</c:v>
                  </c:pt>
                </c:lvl>
                <c:lvl>
                  <c:pt idx="0">
                    <c:v>2023</c:v>
                  </c:pt>
                  <c:pt idx="1">
                    <c:v>2023</c:v>
                  </c:pt>
                  <c:pt idx="2">
                    <c:v>2023</c:v>
                  </c:pt>
                  <c:pt idx="3">
                    <c:v>2023</c:v>
                  </c:pt>
                  <c:pt idx="4">
                    <c:v>2023</c:v>
                  </c:pt>
                  <c:pt idx="5">
                    <c:v>2023</c:v>
                  </c:pt>
                  <c:pt idx="6">
                    <c:v>2023</c:v>
                  </c:pt>
                  <c:pt idx="7">
                    <c:v>2023</c:v>
                  </c:pt>
                  <c:pt idx="8">
                    <c:v>2023</c:v>
                  </c:pt>
                  <c:pt idx="9">
                    <c:v>2023</c:v>
                  </c:pt>
                  <c:pt idx="10">
                    <c:v>2023</c:v>
                  </c:pt>
                  <c:pt idx="11">
                    <c:v>2023</c:v>
                  </c:pt>
                  <c:pt idx="12">
                    <c:v>2024</c:v>
                  </c:pt>
                  <c:pt idx="13">
                    <c:v>2024</c:v>
                  </c:pt>
                  <c:pt idx="14">
                    <c:v>2024</c:v>
                  </c:pt>
                  <c:pt idx="15">
                    <c:v>2024</c:v>
                  </c:pt>
                  <c:pt idx="16">
                    <c:v>2024</c:v>
                  </c:pt>
                  <c:pt idx="17">
                    <c:v>2024</c:v>
                  </c:pt>
                  <c:pt idx="18">
                    <c:v>2024</c:v>
                  </c:pt>
                  <c:pt idx="19">
                    <c:v>2024</c:v>
                  </c:pt>
                </c:lvl>
              </c:multiLvlStrCache>
            </c:multiLvlStrRef>
          </c:cat>
          <c:val>
            <c:numRef>
              <c:f>Foglio1!$D$2:$D$21</c:f>
              <c:numCache>
                <c:formatCode>_-* #,##0_-;\-* #,##0_-;_-* "-"??_-;_-@_-</c:formatCode>
                <c:ptCount val="20"/>
                <c:pt idx="0">
                  <c:v>72</c:v>
                </c:pt>
                <c:pt idx="1">
                  <c:v>61</c:v>
                </c:pt>
                <c:pt idx="2">
                  <c:v>68</c:v>
                </c:pt>
                <c:pt idx="3">
                  <c:v>84</c:v>
                </c:pt>
                <c:pt idx="4">
                  <c:v>111</c:v>
                </c:pt>
                <c:pt idx="5">
                  <c:v>96</c:v>
                </c:pt>
                <c:pt idx="6">
                  <c:v>97</c:v>
                </c:pt>
                <c:pt idx="7">
                  <c:v>61</c:v>
                </c:pt>
                <c:pt idx="8">
                  <c:v>70</c:v>
                </c:pt>
                <c:pt idx="9">
                  <c:v>92</c:v>
                </c:pt>
                <c:pt idx="10">
                  <c:v>84</c:v>
                </c:pt>
                <c:pt idx="11">
                  <c:v>99</c:v>
                </c:pt>
                <c:pt idx="12">
                  <c:v>113</c:v>
                </c:pt>
                <c:pt idx="13">
                  <c:v>122</c:v>
                </c:pt>
                <c:pt idx="14">
                  <c:v>200</c:v>
                </c:pt>
                <c:pt idx="15">
                  <c:v>187</c:v>
                </c:pt>
                <c:pt idx="16">
                  <c:v>181</c:v>
                </c:pt>
                <c:pt idx="17">
                  <c:v>189</c:v>
                </c:pt>
                <c:pt idx="18">
                  <c:v>254</c:v>
                </c:pt>
                <c:pt idx="19">
                  <c:v>232</c:v>
                </c:pt>
              </c:numCache>
            </c:numRef>
          </c:val>
          <c:extLst>
            <c:ext xmlns:c16="http://schemas.microsoft.com/office/drawing/2014/chart" uri="{C3380CC4-5D6E-409C-BE32-E72D297353CC}">
              <c16:uniqueId val="{00000000-CCCF-49F3-945C-6F442728C632}"/>
            </c:ext>
          </c:extLst>
        </c:ser>
        <c:dLbls>
          <c:showLegendKey val="0"/>
          <c:showVal val="0"/>
          <c:showCatName val="0"/>
          <c:showSerName val="0"/>
          <c:showPercent val="0"/>
          <c:showBubbleSize val="0"/>
        </c:dLbls>
        <c:axId val="1188748255"/>
        <c:axId val="1188764575"/>
      </c:areaChart>
      <c:lineChart>
        <c:grouping val="standard"/>
        <c:varyColors val="0"/>
        <c:ser>
          <c:idx val="0"/>
          <c:order val="0"/>
          <c:tx>
            <c:strRef>
              <c:f>Foglio1!$C$1</c:f>
              <c:strCache>
                <c:ptCount val="1"/>
                <c:pt idx="0">
                  <c:v>Conteggio di post_date</c:v>
                </c:pt>
              </c:strCache>
            </c:strRef>
          </c:tx>
          <c:spPr>
            <a:ln w="76200" cap="rnd">
              <a:solidFill>
                <a:srgbClr val="5879B5"/>
              </a:solidFill>
              <a:round/>
            </a:ln>
            <a:effectLst/>
          </c:spPr>
          <c:marker>
            <c:symbol val="circle"/>
            <c:size val="15"/>
            <c:spPr>
              <a:solidFill>
                <a:schemeClr val="bg1"/>
              </a:solidFill>
              <a:ln w="57150">
                <a:solidFill>
                  <a:srgbClr val="5879B5"/>
                </a:solidFill>
              </a:ln>
              <a:effectLst/>
            </c:spPr>
          </c:marker>
          <c:cat>
            <c:multiLvlStrRef>
              <c:f>Foglio1!$A$2:$B$21</c:f>
              <c:multiLvlStrCache>
                <c:ptCount val="20"/>
                <c:lvl>
                  <c:pt idx="0">
                    <c:v>gen</c:v>
                  </c:pt>
                  <c:pt idx="1">
                    <c:v>feb</c:v>
                  </c:pt>
                  <c:pt idx="2">
                    <c:v>mar</c:v>
                  </c:pt>
                  <c:pt idx="3">
                    <c:v>apr</c:v>
                  </c:pt>
                  <c:pt idx="4">
                    <c:v>mag</c:v>
                  </c:pt>
                  <c:pt idx="5">
                    <c:v>giu</c:v>
                  </c:pt>
                  <c:pt idx="6">
                    <c:v>lug</c:v>
                  </c:pt>
                  <c:pt idx="7">
                    <c:v>ago</c:v>
                  </c:pt>
                  <c:pt idx="8">
                    <c:v>set</c:v>
                  </c:pt>
                  <c:pt idx="9">
                    <c:v>ott</c:v>
                  </c:pt>
                  <c:pt idx="10">
                    <c:v>nov</c:v>
                  </c:pt>
                  <c:pt idx="11">
                    <c:v>dic</c:v>
                  </c:pt>
                  <c:pt idx="12">
                    <c:v>gen</c:v>
                  </c:pt>
                  <c:pt idx="13">
                    <c:v>feb</c:v>
                  </c:pt>
                  <c:pt idx="14">
                    <c:v>mar</c:v>
                  </c:pt>
                  <c:pt idx="15">
                    <c:v>apr</c:v>
                  </c:pt>
                  <c:pt idx="16">
                    <c:v>mag</c:v>
                  </c:pt>
                  <c:pt idx="17">
                    <c:v>giu</c:v>
                  </c:pt>
                  <c:pt idx="18">
                    <c:v>lug</c:v>
                  </c:pt>
                  <c:pt idx="19">
                    <c:v>ago</c:v>
                  </c:pt>
                </c:lvl>
                <c:lvl>
                  <c:pt idx="0">
                    <c:v>2023</c:v>
                  </c:pt>
                  <c:pt idx="1">
                    <c:v>2023</c:v>
                  </c:pt>
                  <c:pt idx="2">
                    <c:v>2023</c:v>
                  </c:pt>
                  <c:pt idx="3">
                    <c:v>2023</c:v>
                  </c:pt>
                  <c:pt idx="4">
                    <c:v>2023</c:v>
                  </c:pt>
                  <c:pt idx="5">
                    <c:v>2023</c:v>
                  </c:pt>
                  <c:pt idx="6">
                    <c:v>2023</c:v>
                  </c:pt>
                  <c:pt idx="7">
                    <c:v>2023</c:v>
                  </c:pt>
                  <c:pt idx="8">
                    <c:v>2023</c:v>
                  </c:pt>
                  <c:pt idx="9">
                    <c:v>2023</c:v>
                  </c:pt>
                  <c:pt idx="10">
                    <c:v>2023</c:v>
                  </c:pt>
                  <c:pt idx="11">
                    <c:v>2023</c:v>
                  </c:pt>
                  <c:pt idx="12">
                    <c:v>2024</c:v>
                  </c:pt>
                  <c:pt idx="13">
                    <c:v>2024</c:v>
                  </c:pt>
                  <c:pt idx="14">
                    <c:v>2024</c:v>
                  </c:pt>
                  <c:pt idx="15">
                    <c:v>2024</c:v>
                  </c:pt>
                  <c:pt idx="16">
                    <c:v>2024</c:v>
                  </c:pt>
                  <c:pt idx="17">
                    <c:v>2024</c:v>
                  </c:pt>
                  <c:pt idx="18">
                    <c:v>2024</c:v>
                  </c:pt>
                  <c:pt idx="19">
                    <c:v>2024</c:v>
                  </c:pt>
                </c:lvl>
              </c:multiLvlStrCache>
            </c:multiLvlStrRef>
          </c:cat>
          <c:val>
            <c:numRef>
              <c:f>Foglio1!$C$2:$C$21</c:f>
              <c:numCache>
                <c:formatCode>General</c:formatCode>
                <c:ptCount val="20"/>
                <c:pt idx="0">
                  <c:v>72</c:v>
                </c:pt>
                <c:pt idx="1">
                  <c:v>61</c:v>
                </c:pt>
                <c:pt idx="2">
                  <c:v>68</c:v>
                </c:pt>
                <c:pt idx="3">
                  <c:v>84</c:v>
                </c:pt>
                <c:pt idx="4">
                  <c:v>111</c:v>
                </c:pt>
                <c:pt idx="5">
                  <c:v>96</c:v>
                </c:pt>
                <c:pt idx="6">
                  <c:v>97</c:v>
                </c:pt>
                <c:pt idx="7">
                  <c:v>61</c:v>
                </c:pt>
                <c:pt idx="8">
                  <c:v>70</c:v>
                </c:pt>
                <c:pt idx="9">
                  <c:v>92</c:v>
                </c:pt>
                <c:pt idx="10">
                  <c:v>84</c:v>
                </c:pt>
                <c:pt idx="11">
                  <c:v>99</c:v>
                </c:pt>
                <c:pt idx="12">
                  <c:v>113</c:v>
                </c:pt>
                <c:pt idx="13">
                  <c:v>122</c:v>
                </c:pt>
                <c:pt idx="14">
                  <c:v>200</c:v>
                </c:pt>
                <c:pt idx="15">
                  <c:v>187</c:v>
                </c:pt>
                <c:pt idx="16">
                  <c:v>181</c:v>
                </c:pt>
                <c:pt idx="17">
                  <c:v>189</c:v>
                </c:pt>
                <c:pt idx="18">
                  <c:v>254</c:v>
                </c:pt>
                <c:pt idx="19">
                  <c:v>232</c:v>
                </c:pt>
              </c:numCache>
            </c:numRef>
          </c:val>
          <c:smooth val="0"/>
          <c:extLst>
            <c:ext xmlns:c16="http://schemas.microsoft.com/office/drawing/2014/chart" uri="{C3380CC4-5D6E-409C-BE32-E72D297353CC}">
              <c16:uniqueId val="{00000001-CCCF-49F3-945C-6F442728C632}"/>
            </c:ext>
          </c:extLst>
        </c:ser>
        <c:dLbls>
          <c:showLegendKey val="0"/>
          <c:showVal val="0"/>
          <c:showCatName val="0"/>
          <c:showSerName val="0"/>
          <c:showPercent val="0"/>
          <c:showBubbleSize val="0"/>
        </c:dLbls>
        <c:marker val="1"/>
        <c:smooth val="0"/>
        <c:axId val="1188748255"/>
        <c:axId val="1188764575"/>
      </c:lineChart>
      <c:catAx>
        <c:axId val="1188748255"/>
        <c:scaling>
          <c:orientation val="minMax"/>
        </c:scaling>
        <c:delete val="0"/>
        <c:axPos val="b"/>
        <c:numFmt formatCode="General" sourceLinked="1"/>
        <c:majorTickMark val="none"/>
        <c:minorTickMark val="none"/>
        <c:tickLblPos val="nextTo"/>
        <c:spPr>
          <a:noFill/>
          <a:ln w="9525" cap="flat" cmpd="sng" algn="ctr">
            <a:solidFill>
              <a:schemeClr val="bg1">
                <a:lumMod val="9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75000"/>
                    <a:lumOff val="25000"/>
                  </a:schemeClr>
                </a:solidFill>
                <a:latin typeface="Avenir Next LT Pro" panose="020B0504020202020204" pitchFamily="34" charset="0"/>
                <a:ea typeface="+mn-ea"/>
                <a:cs typeface="+mn-cs"/>
              </a:defRPr>
            </a:pPr>
            <a:endParaRPr lang="it-IT"/>
          </a:p>
        </c:txPr>
        <c:crossAx val="1188764575"/>
        <c:crosses val="autoZero"/>
        <c:auto val="1"/>
        <c:lblAlgn val="ctr"/>
        <c:lblOffset val="100"/>
        <c:noMultiLvlLbl val="0"/>
      </c:catAx>
      <c:valAx>
        <c:axId val="1188764575"/>
        <c:scaling>
          <c:orientation val="minMax"/>
          <c:min val="0"/>
        </c:scaling>
        <c:delete val="0"/>
        <c:axPos val="l"/>
        <c:majorGridlines>
          <c:spPr>
            <a:ln w="9525" cap="flat" cmpd="sng" algn="ctr">
              <a:solidFill>
                <a:schemeClr val="bg1">
                  <a:lumMod val="95000"/>
                </a:schemeClr>
              </a:solidFill>
              <a:round/>
            </a:ln>
            <a:effectLst/>
          </c:spPr>
        </c:majorGridlines>
        <c:numFmt formatCode="_-* #,##0_-;\-*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75000"/>
                    <a:lumOff val="25000"/>
                  </a:schemeClr>
                </a:solidFill>
                <a:latin typeface="Avenir Next LT Pro" panose="020B0504020202020204" pitchFamily="34" charset="0"/>
                <a:ea typeface="+mn-ea"/>
                <a:cs typeface="+mn-cs"/>
              </a:defRPr>
            </a:pPr>
            <a:endParaRPr lang="it-IT"/>
          </a:p>
        </c:txPr>
        <c:crossAx val="118874825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76200">
      <a:noFill/>
    </a:ln>
    <a:effectLst/>
  </c:spPr>
  <c:txPr>
    <a:bodyPr/>
    <a:lstStyle/>
    <a:p>
      <a:pPr>
        <a:defRPr>
          <a:solidFill>
            <a:schemeClr val="tx1">
              <a:lumMod val="75000"/>
              <a:lumOff val="25000"/>
            </a:schemeClr>
          </a:solidFill>
          <a:latin typeface="Avenir Next LT Pro" panose="020B0504020202020204" pitchFamily="34" charset="0"/>
        </a:defRPr>
      </a:pPr>
      <a:endParaRPr lang="it-IT"/>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403575037912129"/>
          <c:y val="4.4384291074531929E-2"/>
          <c:w val="0.66996549968130203"/>
          <c:h val="0.81435833404818414"/>
        </c:manualLayout>
      </c:layout>
      <c:barChart>
        <c:barDir val="bar"/>
        <c:grouping val="percentStacked"/>
        <c:varyColors val="0"/>
        <c:ser>
          <c:idx val="0"/>
          <c:order val="0"/>
          <c:tx>
            <c:strRef>
              <c:f>Foglio1!$C$1</c:f>
              <c:strCache>
                <c:ptCount val="1"/>
                <c:pt idx="0">
                  <c:v>meno di 50</c:v>
                </c:pt>
              </c:strCache>
            </c:strRef>
          </c:tx>
          <c:spPr>
            <a:solidFill>
              <a:srgbClr val="C00000"/>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bg1"/>
                    </a:solidFill>
                    <a:latin typeface="Avenir Next LT Pro" panose="020B0504020202020204" pitchFamily="34" charset="0"/>
                    <a:ea typeface="+mn-ea"/>
                    <a:cs typeface="+mn-cs"/>
                  </a:defRPr>
                </a:pPr>
                <a:endParaRPr lang="it-IT"/>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Foglio1!$A$2:$A$7</c:f>
              <c:numCache>
                <c:formatCode>General</c:formatCode>
                <c:ptCount val="6"/>
              </c:numCache>
            </c:numRef>
          </c:cat>
          <c:val>
            <c:numRef>
              <c:f>Foglio1!$C$2:$C$7</c:f>
              <c:numCache>
                <c:formatCode>General</c:formatCode>
                <c:ptCount val="6"/>
              </c:numCache>
            </c:numRef>
          </c:val>
          <c:extLst>
            <c:ext xmlns:c16="http://schemas.microsoft.com/office/drawing/2014/chart" uri="{C3380CC4-5D6E-409C-BE32-E72D297353CC}">
              <c16:uniqueId val="{00000000-0999-4C3A-B248-5297B495E5C0}"/>
            </c:ext>
          </c:extLst>
        </c:ser>
        <c:ser>
          <c:idx val="1"/>
          <c:order val="1"/>
          <c:tx>
            <c:strRef>
              <c:f>Foglio1!$D$1</c:f>
              <c:strCache>
                <c:ptCount val="1"/>
                <c:pt idx="0">
                  <c:v>tra 50 e 60</c:v>
                </c:pt>
              </c:strCache>
            </c:strRef>
          </c:tx>
          <c:spPr>
            <a:solidFill>
              <a:srgbClr val="FF0000"/>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bg1"/>
                    </a:solidFill>
                    <a:latin typeface="Avenir Next LT Pro" panose="020B0504020202020204" pitchFamily="34" charset="0"/>
                    <a:ea typeface="+mn-ea"/>
                    <a:cs typeface="+mn-cs"/>
                  </a:defRPr>
                </a:pPr>
                <a:endParaRPr lang="it-IT"/>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Foglio1!$A$2:$A$7</c:f>
              <c:numCache>
                <c:formatCode>General</c:formatCode>
                <c:ptCount val="6"/>
              </c:numCache>
            </c:numRef>
          </c:cat>
          <c:val>
            <c:numRef>
              <c:f>Foglio1!$D$2:$D$7</c:f>
              <c:numCache>
                <c:formatCode>General</c:formatCode>
                <c:ptCount val="6"/>
              </c:numCache>
            </c:numRef>
          </c:val>
          <c:extLst>
            <c:ext xmlns:c16="http://schemas.microsoft.com/office/drawing/2014/chart" uri="{C3380CC4-5D6E-409C-BE32-E72D297353CC}">
              <c16:uniqueId val="{00000001-0999-4C3A-B248-5297B495E5C0}"/>
            </c:ext>
          </c:extLst>
        </c:ser>
        <c:ser>
          <c:idx val="2"/>
          <c:order val="2"/>
          <c:tx>
            <c:strRef>
              <c:f>Foglio1!$E$1</c:f>
              <c:strCache>
                <c:ptCount val="1"/>
                <c:pt idx="0">
                  <c:v>tra 60 e 75</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bg1"/>
                    </a:solidFill>
                    <a:latin typeface="Avenir Next LT Pro" panose="020B0504020202020204" pitchFamily="34" charset="0"/>
                    <a:ea typeface="+mn-ea"/>
                    <a:cs typeface="+mn-cs"/>
                  </a:defRPr>
                </a:pPr>
                <a:endParaRPr lang="it-IT"/>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Foglio1!$A$2:$A$7</c:f>
              <c:numCache>
                <c:formatCode>General</c:formatCode>
                <c:ptCount val="6"/>
              </c:numCache>
            </c:numRef>
          </c:cat>
          <c:val>
            <c:numRef>
              <c:f>Foglio1!$E$2:$E$7</c:f>
              <c:numCache>
                <c:formatCode>General</c:formatCode>
                <c:ptCount val="6"/>
              </c:numCache>
            </c:numRef>
          </c:val>
          <c:extLst>
            <c:ext xmlns:c16="http://schemas.microsoft.com/office/drawing/2014/chart" uri="{C3380CC4-5D6E-409C-BE32-E72D297353CC}">
              <c16:uniqueId val="{00000002-0999-4C3A-B248-5297B495E5C0}"/>
            </c:ext>
          </c:extLst>
        </c:ser>
        <c:ser>
          <c:idx val="3"/>
          <c:order val="3"/>
          <c:tx>
            <c:strRef>
              <c:f>Foglio1!$F$1</c:f>
              <c:strCache>
                <c:ptCount val="1"/>
                <c:pt idx="0">
                  <c:v>tra 75 e 85</c:v>
                </c:pt>
              </c:strCache>
            </c:strRef>
          </c:tx>
          <c:spPr>
            <a:solidFill>
              <a:srgbClr val="5879B5"/>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bg1"/>
                    </a:solidFill>
                    <a:latin typeface="Avenir Next LT Pro" panose="020B0504020202020204" pitchFamily="34" charset="0"/>
                    <a:ea typeface="+mn-ea"/>
                    <a:cs typeface="+mn-cs"/>
                  </a:defRPr>
                </a:pPr>
                <a:endParaRPr lang="it-IT"/>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Foglio1!$A$2:$A$7</c:f>
              <c:numCache>
                <c:formatCode>General</c:formatCode>
                <c:ptCount val="6"/>
              </c:numCache>
            </c:numRef>
          </c:cat>
          <c:val>
            <c:numRef>
              <c:f>Foglio1!$F$2:$F$7</c:f>
              <c:numCache>
                <c:formatCode>General</c:formatCode>
                <c:ptCount val="6"/>
              </c:numCache>
            </c:numRef>
          </c:val>
          <c:extLst>
            <c:ext xmlns:c16="http://schemas.microsoft.com/office/drawing/2014/chart" uri="{C3380CC4-5D6E-409C-BE32-E72D297353CC}">
              <c16:uniqueId val="{00000003-0999-4C3A-B248-5297B495E5C0}"/>
            </c:ext>
          </c:extLst>
        </c:ser>
        <c:ser>
          <c:idx val="4"/>
          <c:order val="4"/>
          <c:tx>
            <c:strRef>
              <c:f>Foglio1!$G$1</c:f>
              <c:strCache>
                <c:ptCount val="1"/>
                <c:pt idx="0">
                  <c:v>oltre 85</c:v>
                </c:pt>
              </c:strCache>
            </c:strRef>
          </c:tx>
          <c:spPr>
            <a:solidFill>
              <a:srgbClr val="2B3E61"/>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bg1"/>
                    </a:solidFill>
                    <a:latin typeface="Avenir Next LT Pro" panose="020B0504020202020204" pitchFamily="34" charset="0"/>
                    <a:ea typeface="+mn-ea"/>
                    <a:cs typeface="+mn-cs"/>
                  </a:defRPr>
                </a:pPr>
                <a:endParaRPr lang="it-IT"/>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Foglio1!$A$2:$A$7</c:f>
              <c:numCache>
                <c:formatCode>General</c:formatCode>
                <c:ptCount val="6"/>
              </c:numCache>
            </c:numRef>
          </c:cat>
          <c:val>
            <c:numRef>
              <c:f>Foglio1!$G$2:$G$7</c:f>
              <c:numCache>
                <c:formatCode>General</c:formatCode>
                <c:ptCount val="6"/>
              </c:numCache>
            </c:numRef>
          </c:val>
          <c:extLst>
            <c:ext xmlns:c16="http://schemas.microsoft.com/office/drawing/2014/chart" uri="{C3380CC4-5D6E-409C-BE32-E72D297353CC}">
              <c16:uniqueId val="{00000004-0999-4C3A-B248-5297B495E5C0}"/>
            </c:ext>
          </c:extLst>
        </c:ser>
        <c:dLbls>
          <c:dLblPos val="ctr"/>
          <c:showLegendKey val="0"/>
          <c:showVal val="1"/>
          <c:showCatName val="0"/>
          <c:showSerName val="0"/>
          <c:showPercent val="0"/>
          <c:showBubbleSize val="0"/>
        </c:dLbls>
        <c:gapWidth val="150"/>
        <c:overlap val="100"/>
        <c:axId val="633207072"/>
        <c:axId val="633188832"/>
      </c:barChart>
      <c:catAx>
        <c:axId val="633207072"/>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chemeClr val="tx1">
                    <a:lumMod val="75000"/>
                    <a:lumOff val="25000"/>
                  </a:schemeClr>
                </a:solidFill>
                <a:latin typeface="Avenir Next LT Pro" panose="020B0504020202020204" pitchFamily="34" charset="0"/>
                <a:ea typeface="+mn-ea"/>
                <a:cs typeface="+mn-cs"/>
              </a:defRPr>
            </a:pPr>
            <a:endParaRPr lang="it-IT"/>
          </a:p>
        </c:txPr>
        <c:crossAx val="633188832"/>
        <c:crosses val="autoZero"/>
        <c:auto val="1"/>
        <c:lblAlgn val="ctr"/>
        <c:lblOffset val="100"/>
        <c:noMultiLvlLbl val="0"/>
      </c:catAx>
      <c:valAx>
        <c:axId val="633188832"/>
        <c:scaling>
          <c:orientation val="minMax"/>
        </c:scaling>
        <c:delete val="1"/>
        <c:axPos val="t"/>
        <c:numFmt formatCode="0%" sourceLinked="1"/>
        <c:majorTickMark val="none"/>
        <c:minorTickMark val="none"/>
        <c:tickLblPos val="nextTo"/>
        <c:crossAx val="633207072"/>
        <c:crosses val="autoZero"/>
        <c:crossBetween val="between"/>
      </c:valAx>
      <c:spPr>
        <a:noFill/>
        <a:ln>
          <a:noFill/>
        </a:ln>
        <a:effectLst/>
      </c:spPr>
    </c:plotArea>
    <c:legend>
      <c:legendPos val="b"/>
      <c:layout>
        <c:manualLayout>
          <c:xMode val="edge"/>
          <c:yMode val="edge"/>
          <c:x val="0.21276784399425783"/>
          <c:y val="0.88295223843609716"/>
          <c:w val="0.74357019263028812"/>
          <c:h val="7.2663470489370968E-2"/>
        </c:manualLayout>
      </c:layout>
      <c:overlay val="0"/>
      <c:spPr>
        <a:noFill/>
        <a:ln>
          <a:noFill/>
        </a:ln>
        <a:effectLst/>
      </c:spPr>
      <c:txPr>
        <a:bodyPr rot="0" spcFirstLastPara="1" vertOverflow="ellipsis" vert="horz" wrap="square" anchor="ctr" anchorCtr="1"/>
        <a:lstStyle/>
        <a:p>
          <a:pPr marL="72000">
            <a:defRPr sz="2400" b="0" i="0" u="none" strike="noStrike" kern="1200" baseline="0">
              <a:solidFill>
                <a:schemeClr val="tx1">
                  <a:lumMod val="65000"/>
                  <a:lumOff val="35000"/>
                </a:schemeClr>
              </a:solidFill>
              <a:latin typeface="Avenir Next LT Pro" panose="020B0504020202020204" pitchFamily="34" charset="0"/>
              <a:ea typeface="+mn-ea"/>
              <a:cs typeface="+mn-cs"/>
            </a:defRPr>
          </a:pPr>
          <a:endParaRPr lang="it-I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Avenir Next LT Pro" panose="020B0504020202020204" pitchFamily="34" charset="0"/>
        </a:defRPr>
      </a:pPr>
      <a:endParaRPr lang="it-IT"/>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spPr>
            <a:solidFill>
              <a:schemeClr val="accent1"/>
            </a:solidFill>
            <a:ln>
              <a:noFill/>
            </a:ln>
            <a:effectLst/>
          </c:spPr>
          <c:invertIfNegative val="0"/>
          <c:dPt>
            <c:idx val="0"/>
            <c:invertIfNegative val="0"/>
            <c:bubble3D val="0"/>
            <c:spPr>
              <a:solidFill>
                <a:srgbClr val="C00000"/>
              </a:solidFill>
              <a:ln>
                <a:noFill/>
              </a:ln>
              <a:effectLst/>
            </c:spPr>
            <c:extLst>
              <c:ext xmlns:c16="http://schemas.microsoft.com/office/drawing/2014/chart" uri="{C3380CC4-5D6E-409C-BE32-E72D297353CC}">
                <c16:uniqueId val="{00000001-4F70-406B-B3EE-CCBBB8EB791F}"/>
              </c:ext>
            </c:extLst>
          </c:dPt>
          <c:dPt>
            <c:idx val="1"/>
            <c:invertIfNegative val="0"/>
            <c:bubble3D val="0"/>
            <c:spPr>
              <a:solidFill>
                <a:srgbClr val="5879B5"/>
              </a:solidFill>
              <a:ln>
                <a:noFill/>
              </a:ln>
              <a:effectLst/>
            </c:spPr>
            <c:extLst>
              <c:ext xmlns:c16="http://schemas.microsoft.com/office/drawing/2014/chart" uri="{C3380CC4-5D6E-409C-BE32-E72D297353CC}">
                <c16:uniqueId val="{00000003-4F70-406B-B3EE-CCBBB8EB791F}"/>
              </c:ext>
            </c:extLst>
          </c:dPt>
          <c:dLbls>
            <c:numFmt formatCode="#,##0%" sourceLinked="0"/>
            <c:spPr>
              <a:noFill/>
              <a:ln>
                <a:noFill/>
              </a:ln>
              <a:effectLst/>
            </c:spPr>
            <c:txPr>
              <a:bodyPr rot="0" spcFirstLastPara="1" vertOverflow="ellipsis" vert="horz" wrap="square" anchor="ctr" anchorCtr="1"/>
              <a:lstStyle/>
              <a:p>
                <a:pPr>
                  <a:defRPr sz="2800" b="1" i="0" u="none" strike="noStrike" kern="1200" baseline="0">
                    <a:solidFill>
                      <a:schemeClr val="bg1"/>
                    </a:solidFill>
                    <a:latin typeface="Avenir Next LT Pro" panose="020B0504020202020204" pitchFamily="34" charset="0"/>
                    <a:ea typeface="+mn-ea"/>
                    <a:cs typeface="+mn-cs"/>
                  </a:defRPr>
                </a:pPr>
                <a:endParaRPr lang="it-IT"/>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Foglio1!$A$2:$A$3</c:f>
              <c:strCache>
                <c:ptCount val="2"/>
                <c:pt idx="0">
                  <c:v>Italia</c:v>
                </c:pt>
                <c:pt idx="1">
                  <c:v>Media UE</c:v>
                </c:pt>
              </c:strCache>
            </c:strRef>
          </c:cat>
          <c:val>
            <c:numRef>
              <c:f>Foglio1!$B$2:$B$3</c:f>
              <c:numCache>
                <c:formatCode>0%</c:formatCode>
                <c:ptCount val="2"/>
                <c:pt idx="0">
                  <c:v>0.68</c:v>
                </c:pt>
                <c:pt idx="1">
                  <c:v>0.79</c:v>
                </c:pt>
              </c:numCache>
            </c:numRef>
          </c:val>
          <c:extLst>
            <c:ext xmlns:c16="http://schemas.microsoft.com/office/drawing/2014/chart" uri="{C3380CC4-5D6E-409C-BE32-E72D297353CC}">
              <c16:uniqueId val="{00000004-4F70-406B-B3EE-CCBBB8EB791F}"/>
            </c:ext>
          </c:extLst>
        </c:ser>
        <c:ser>
          <c:idx val="1"/>
          <c:order val="1"/>
          <c:spPr>
            <a:solidFill>
              <a:schemeClr val="bg1">
                <a:lumMod val="95000"/>
              </a:schemeClr>
            </a:solidFill>
            <a:ln>
              <a:noFill/>
            </a:ln>
            <a:effectLst/>
          </c:spPr>
          <c:invertIfNegative val="0"/>
          <c:dLbls>
            <c:delete val="1"/>
          </c:dLbls>
          <c:cat>
            <c:strRef>
              <c:f>Foglio1!$A$2:$A$3</c:f>
              <c:strCache>
                <c:ptCount val="2"/>
                <c:pt idx="0">
                  <c:v>Italia</c:v>
                </c:pt>
                <c:pt idx="1">
                  <c:v>Media UE</c:v>
                </c:pt>
              </c:strCache>
            </c:strRef>
          </c:cat>
          <c:val>
            <c:numRef>
              <c:f>Foglio1!$C$2:$C$3</c:f>
              <c:numCache>
                <c:formatCode>0%</c:formatCode>
                <c:ptCount val="2"/>
                <c:pt idx="0">
                  <c:v>0.31999999999999995</c:v>
                </c:pt>
                <c:pt idx="1">
                  <c:v>0.20999999999999996</c:v>
                </c:pt>
              </c:numCache>
            </c:numRef>
          </c:val>
          <c:extLst>
            <c:ext xmlns:c16="http://schemas.microsoft.com/office/drawing/2014/chart" uri="{C3380CC4-5D6E-409C-BE32-E72D297353CC}">
              <c16:uniqueId val="{00000005-4F70-406B-B3EE-CCBBB8EB791F}"/>
            </c:ext>
          </c:extLst>
        </c:ser>
        <c:dLbls>
          <c:dLblPos val="ctr"/>
          <c:showLegendKey val="0"/>
          <c:showVal val="1"/>
          <c:showCatName val="0"/>
          <c:showSerName val="0"/>
          <c:showPercent val="0"/>
          <c:showBubbleSize val="0"/>
        </c:dLbls>
        <c:gapWidth val="150"/>
        <c:overlap val="100"/>
        <c:axId val="1206777712"/>
        <c:axId val="1206776272"/>
      </c:barChart>
      <c:catAx>
        <c:axId val="1206777712"/>
        <c:scaling>
          <c:orientation val="minMax"/>
        </c:scaling>
        <c:delete val="1"/>
        <c:axPos val="l"/>
        <c:numFmt formatCode="General" sourceLinked="1"/>
        <c:majorTickMark val="out"/>
        <c:minorTickMark val="none"/>
        <c:tickLblPos val="nextTo"/>
        <c:crossAx val="1206776272"/>
        <c:crosses val="autoZero"/>
        <c:auto val="1"/>
        <c:lblAlgn val="ctr"/>
        <c:lblOffset val="100"/>
        <c:noMultiLvlLbl val="0"/>
      </c:catAx>
      <c:valAx>
        <c:axId val="1206776272"/>
        <c:scaling>
          <c:orientation val="minMax"/>
          <c:max val="1"/>
        </c:scaling>
        <c:delete val="1"/>
        <c:axPos val="b"/>
        <c:numFmt formatCode="0%" sourceLinked="1"/>
        <c:majorTickMark val="out"/>
        <c:minorTickMark val="none"/>
        <c:tickLblPos val="nextTo"/>
        <c:crossAx val="120677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100" b="1">
          <a:solidFill>
            <a:schemeClr val="bg1"/>
          </a:solidFill>
          <a:latin typeface="Avenir Next LT Pro" panose="020B0504020202020204" pitchFamily="34" charset="0"/>
        </a:defRPr>
      </a:pPr>
      <a:endParaRPr lang="it-IT"/>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spPr>
            <a:solidFill>
              <a:schemeClr val="accent1"/>
            </a:solidFill>
            <a:ln>
              <a:noFill/>
            </a:ln>
            <a:effectLst/>
          </c:spPr>
          <c:invertIfNegative val="0"/>
          <c:dPt>
            <c:idx val="0"/>
            <c:invertIfNegative val="0"/>
            <c:bubble3D val="0"/>
            <c:spPr>
              <a:solidFill>
                <a:srgbClr val="C00000"/>
              </a:solidFill>
              <a:ln>
                <a:noFill/>
              </a:ln>
              <a:effectLst/>
            </c:spPr>
            <c:extLst>
              <c:ext xmlns:c16="http://schemas.microsoft.com/office/drawing/2014/chart" uri="{C3380CC4-5D6E-409C-BE32-E72D297353CC}">
                <c16:uniqueId val="{00000001-005D-4ADD-B4CC-44D2D55960E1}"/>
              </c:ext>
            </c:extLst>
          </c:dPt>
          <c:dPt>
            <c:idx val="1"/>
            <c:invertIfNegative val="0"/>
            <c:bubble3D val="0"/>
            <c:spPr>
              <a:solidFill>
                <a:srgbClr val="5879B5"/>
              </a:solidFill>
              <a:ln>
                <a:noFill/>
              </a:ln>
              <a:effectLst/>
            </c:spPr>
            <c:extLst>
              <c:ext xmlns:c16="http://schemas.microsoft.com/office/drawing/2014/chart" uri="{C3380CC4-5D6E-409C-BE32-E72D297353CC}">
                <c16:uniqueId val="{00000003-005D-4ADD-B4CC-44D2D55960E1}"/>
              </c:ext>
            </c:extLst>
          </c:dPt>
          <c:dLbls>
            <c:numFmt formatCode="#,##0%" sourceLinked="0"/>
            <c:spPr>
              <a:noFill/>
              <a:ln>
                <a:noFill/>
              </a:ln>
              <a:effectLst/>
            </c:spPr>
            <c:txPr>
              <a:bodyPr rot="0" spcFirstLastPara="1" vertOverflow="ellipsis" vert="horz" wrap="square" anchor="ctr" anchorCtr="1"/>
              <a:lstStyle/>
              <a:p>
                <a:pPr>
                  <a:defRPr sz="2800" b="1" i="0" u="none" strike="noStrike" kern="1200" baseline="0">
                    <a:solidFill>
                      <a:schemeClr val="bg1"/>
                    </a:solidFill>
                    <a:latin typeface="Avenir Next LT Pro" panose="020B0504020202020204" pitchFamily="34" charset="0"/>
                    <a:ea typeface="+mn-ea"/>
                    <a:cs typeface="+mn-cs"/>
                  </a:defRPr>
                </a:pPr>
                <a:endParaRPr lang="it-IT"/>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Foglio1!$A$2:$A$3</c:f>
              <c:strCache>
                <c:ptCount val="2"/>
                <c:pt idx="0">
                  <c:v>Italia</c:v>
                </c:pt>
                <c:pt idx="1">
                  <c:v>Media UE</c:v>
                </c:pt>
              </c:strCache>
            </c:strRef>
          </c:cat>
          <c:val>
            <c:numRef>
              <c:f>Foglio1!$B$2:$B$3</c:f>
              <c:numCache>
                <c:formatCode>0%</c:formatCode>
                <c:ptCount val="2"/>
                <c:pt idx="0">
                  <c:v>0.76</c:v>
                </c:pt>
                <c:pt idx="1">
                  <c:v>0.85</c:v>
                </c:pt>
              </c:numCache>
            </c:numRef>
          </c:val>
          <c:extLst>
            <c:ext xmlns:c16="http://schemas.microsoft.com/office/drawing/2014/chart" uri="{C3380CC4-5D6E-409C-BE32-E72D297353CC}">
              <c16:uniqueId val="{00000004-005D-4ADD-B4CC-44D2D55960E1}"/>
            </c:ext>
          </c:extLst>
        </c:ser>
        <c:ser>
          <c:idx val="1"/>
          <c:order val="1"/>
          <c:spPr>
            <a:solidFill>
              <a:schemeClr val="bg1">
                <a:lumMod val="95000"/>
              </a:schemeClr>
            </a:solidFill>
            <a:ln>
              <a:noFill/>
            </a:ln>
            <a:effectLst/>
          </c:spPr>
          <c:invertIfNegative val="0"/>
          <c:dLbls>
            <c:delete val="1"/>
          </c:dLbls>
          <c:cat>
            <c:strRef>
              <c:f>Foglio1!$A$2:$A$3</c:f>
              <c:strCache>
                <c:ptCount val="2"/>
                <c:pt idx="0">
                  <c:v>Italia</c:v>
                </c:pt>
                <c:pt idx="1">
                  <c:v>Media UE</c:v>
                </c:pt>
              </c:strCache>
            </c:strRef>
          </c:cat>
          <c:val>
            <c:numRef>
              <c:f>Foglio1!$C$2:$C$3</c:f>
              <c:numCache>
                <c:formatCode>0%</c:formatCode>
                <c:ptCount val="2"/>
                <c:pt idx="0">
                  <c:v>0.24</c:v>
                </c:pt>
                <c:pt idx="1">
                  <c:v>0.25</c:v>
                </c:pt>
              </c:numCache>
            </c:numRef>
          </c:val>
          <c:extLst>
            <c:ext xmlns:c16="http://schemas.microsoft.com/office/drawing/2014/chart" uri="{C3380CC4-5D6E-409C-BE32-E72D297353CC}">
              <c16:uniqueId val="{00000005-005D-4ADD-B4CC-44D2D55960E1}"/>
            </c:ext>
          </c:extLst>
        </c:ser>
        <c:dLbls>
          <c:dLblPos val="ctr"/>
          <c:showLegendKey val="0"/>
          <c:showVal val="1"/>
          <c:showCatName val="0"/>
          <c:showSerName val="0"/>
          <c:showPercent val="0"/>
          <c:showBubbleSize val="0"/>
        </c:dLbls>
        <c:gapWidth val="150"/>
        <c:overlap val="100"/>
        <c:axId val="1206777712"/>
        <c:axId val="1206776272"/>
      </c:barChart>
      <c:catAx>
        <c:axId val="1206777712"/>
        <c:scaling>
          <c:orientation val="minMax"/>
        </c:scaling>
        <c:delete val="1"/>
        <c:axPos val="l"/>
        <c:numFmt formatCode="General" sourceLinked="1"/>
        <c:majorTickMark val="out"/>
        <c:minorTickMark val="none"/>
        <c:tickLblPos val="nextTo"/>
        <c:crossAx val="1206776272"/>
        <c:crosses val="autoZero"/>
        <c:auto val="1"/>
        <c:lblAlgn val="ctr"/>
        <c:lblOffset val="100"/>
        <c:noMultiLvlLbl val="0"/>
      </c:catAx>
      <c:valAx>
        <c:axId val="1206776272"/>
        <c:scaling>
          <c:orientation val="minMax"/>
          <c:max val="1"/>
        </c:scaling>
        <c:delete val="1"/>
        <c:axPos val="b"/>
        <c:numFmt formatCode="0%" sourceLinked="1"/>
        <c:majorTickMark val="out"/>
        <c:minorTickMark val="none"/>
        <c:tickLblPos val="nextTo"/>
        <c:crossAx val="120677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100" b="1">
          <a:solidFill>
            <a:schemeClr val="bg1"/>
          </a:solidFill>
          <a:latin typeface="Avenir Next LT Pro" panose="020B0504020202020204" pitchFamily="34" charset="0"/>
        </a:defRPr>
      </a:pPr>
      <a:endParaRPr lang="it-IT"/>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2"/>
          <c:order val="0"/>
          <c:tx>
            <c:strRef>
              <c:f>Foglio1!$J$1</c:f>
              <c:strCache>
                <c:ptCount val="1"/>
                <c:pt idx="0">
                  <c:v>label</c:v>
                </c:pt>
              </c:strCache>
            </c:strRef>
          </c:tx>
          <c:spPr>
            <a:solidFill>
              <a:schemeClr val="accent3"/>
            </a:solidFill>
            <a:ln>
              <a:noFill/>
            </a:ln>
            <a:effectLst/>
          </c:spPr>
          <c:invertIfNegative val="0"/>
          <c:cat>
            <c:strRef>
              <c:f>Foglio1!$G$2:$G$3</c:f>
              <c:strCache>
                <c:ptCount val="2"/>
                <c:pt idx="0">
                  <c:v>ICT</c:v>
                </c:pt>
                <c:pt idx="1">
                  <c:v>Non ICT</c:v>
                </c:pt>
              </c:strCache>
            </c:strRef>
          </c:cat>
          <c:val>
            <c:numRef>
              <c:f>Foglio1!$J$2:$J$3</c:f>
              <c:numCache>
                <c:formatCode>General</c:formatCode>
                <c:ptCount val="2"/>
                <c:pt idx="0">
                  <c:v>0</c:v>
                </c:pt>
                <c:pt idx="1">
                  <c:v>0</c:v>
                </c:pt>
              </c:numCache>
            </c:numRef>
          </c:val>
          <c:extLst>
            <c:ext xmlns:c16="http://schemas.microsoft.com/office/drawing/2014/chart" uri="{C3380CC4-5D6E-409C-BE32-E72D297353CC}">
              <c16:uniqueId val="{00000005-6071-4961-A585-AF8ED2A28E04}"/>
            </c:ext>
          </c:extLst>
        </c:ser>
        <c:dLbls>
          <c:showLegendKey val="0"/>
          <c:showVal val="0"/>
          <c:showCatName val="0"/>
          <c:showSerName val="0"/>
          <c:showPercent val="0"/>
          <c:showBubbleSize val="0"/>
        </c:dLbls>
        <c:gapWidth val="150"/>
        <c:overlap val="100"/>
        <c:axId val="833223151"/>
        <c:axId val="833220751"/>
      </c:barChart>
      <c:catAx>
        <c:axId val="833223151"/>
        <c:scaling>
          <c:orientation val="maxMin"/>
        </c:scaling>
        <c:delete val="1"/>
        <c:axPos val="l"/>
        <c:numFmt formatCode="General" sourceLinked="1"/>
        <c:majorTickMark val="none"/>
        <c:minorTickMark val="none"/>
        <c:tickLblPos val="nextTo"/>
        <c:crossAx val="833220751"/>
        <c:crosses val="autoZero"/>
        <c:auto val="1"/>
        <c:lblAlgn val="ctr"/>
        <c:lblOffset val="100"/>
        <c:noMultiLvlLbl val="0"/>
      </c:catAx>
      <c:valAx>
        <c:axId val="833220751"/>
        <c:scaling>
          <c:orientation val="minMax"/>
          <c:max val="175000"/>
          <c:min val="0"/>
        </c:scaling>
        <c:delete val="1"/>
        <c:axPos val="t"/>
        <c:numFmt formatCode="General" sourceLinked="1"/>
        <c:majorTickMark val="out"/>
        <c:minorTickMark val="none"/>
        <c:tickLblPos val="nextTo"/>
        <c:crossAx val="833223151"/>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Avenir Next LT Pro" panose="020B0504020202020204" pitchFamily="34" charset="0"/>
        </a:defRPr>
      </a:pPr>
      <a:endParaRPr lang="it-IT"/>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316300307457598E-3"/>
          <c:y val="2.8164029079470907E-3"/>
          <c:w val="0.94108996220606922"/>
          <c:h val="0.90716155252200592"/>
        </c:manualLayout>
      </c:layout>
      <c:barChart>
        <c:barDir val="bar"/>
        <c:grouping val="stacked"/>
        <c:varyColors val="0"/>
        <c:ser>
          <c:idx val="0"/>
          <c:order val="0"/>
          <c:tx>
            <c:strRef>
              <c:f>Foglio1!$H$1</c:f>
              <c:strCache>
                <c:ptCount val="1"/>
                <c:pt idx="0">
                  <c:v>Stretto</c:v>
                </c:pt>
              </c:strCache>
            </c:strRef>
          </c:tx>
          <c:spPr>
            <a:solidFill>
              <a:schemeClr val="accent1"/>
            </a:solidFill>
            <a:ln>
              <a:noFill/>
            </a:ln>
            <a:effectLst/>
          </c:spPr>
          <c:invertIfNegative val="0"/>
          <c:dPt>
            <c:idx val="0"/>
            <c:invertIfNegative val="0"/>
            <c:bubble3D val="0"/>
            <c:spPr>
              <a:solidFill>
                <a:srgbClr val="2B3E61"/>
              </a:solidFill>
              <a:ln>
                <a:noFill/>
              </a:ln>
              <a:effectLst/>
            </c:spPr>
            <c:extLst>
              <c:ext xmlns:c16="http://schemas.microsoft.com/office/drawing/2014/chart" uri="{C3380CC4-5D6E-409C-BE32-E72D297353CC}">
                <c16:uniqueId val="{00000001-2984-4529-9CD5-14A68B0245B0}"/>
              </c:ext>
            </c:extLst>
          </c:dPt>
          <c:dPt>
            <c:idx val="1"/>
            <c:invertIfNegative val="0"/>
            <c:bubble3D val="0"/>
            <c:spPr>
              <a:solidFill>
                <a:schemeClr val="bg1">
                  <a:lumMod val="75000"/>
                </a:schemeClr>
              </a:solidFill>
              <a:ln>
                <a:noFill/>
              </a:ln>
              <a:effectLst/>
            </c:spPr>
            <c:extLst>
              <c:ext xmlns:c16="http://schemas.microsoft.com/office/drawing/2014/chart" uri="{C3380CC4-5D6E-409C-BE32-E72D297353CC}">
                <c16:uniqueId val="{00000003-2984-4529-9CD5-14A68B0245B0}"/>
              </c:ext>
            </c:extLst>
          </c:dPt>
          <c:cat>
            <c:strRef>
              <c:f>Foglio1!$G$2:$G$3</c:f>
              <c:strCache>
                <c:ptCount val="2"/>
                <c:pt idx="0">
                  <c:v>ICT</c:v>
                </c:pt>
                <c:pt idx="1">
                  <c:v>Non ICT</c:v>
                </c:pt>
              </c:strCache>
            </c:strRef>
          </c:cat>
          <c:val>
            <c:numRef>
              <c:f>Foglio1!$H$2:$H$3</c:f>
              <c:numCache>
                <c:formatCode>General</c:formatCode>
                <c:ptCount val="2"/>
                <c:pt idx="0">
                  <c:v>22545</c:v>
                </c:pt>
                <c:pt idx="1">
                  <c:v>150000</c:v>
                </c:pt>
              </c:numCache>
            </c:numRef>
          </c:val>
          <c:extLst>
            <c:ext xmlns:c16="http://schemas.microsoft.com/office/drawing/2014/chart" uri="{C3380CC4-5D6E-409C-BE32-E72D297353CC}">
              <c16:uniqueId val="{00000004-2984-4529-9CD5-14A68B0245B0}"/>
            </c:ext>
          </c:extLst>
        </c:ser>
        <c:ser>
          <c:idx val="1"/>
          <c:order val="1"/>
          <c:tx>
            <c:strRef>
              <c:f>Foglio1!$I$1</c:f>
              <c:strCache>
                <c:ptCount val="1"/>
                <c:pt idx="0">
                  <c:v>Affini</c:v>
                </c:pt>
              </c:strCache>
            </c:strRef>
          </c:tx>
          <c:spPr>
            <a:solidFill>
              <a:srgbClr val="5879B5"/>
            </a:solidFill>
            <a:ln>
              <a:noFill/>
            </a:ln>
            <a:effectLst/>
          </c:spPr>
          <c:invertIfNegative val="0"/>
          <c:cat>
            <c:strRef>
              <c:f>Foglio1!$G$2:$G$3</c:f>
              <c:strCache>
                <c:ptCount val="2"/>
                <c:pt idx="0">
                  <c:v>ICT</c:v>
                </c:pt>
                <c:pt idx="1">
                  <c:v>Non ICT</c:v>
                </c:pt>
              </c:strCache>
            </c:strRef>
          </c:cat>
          <c:val>
            <c:numRef>
              <c:f>Foglio1!$I$2:$I$3</c:f>
              <c:numCache>
                <c:formatCode>0</c:formatCode>
                <c:ptCount val="2"/>
                <c:pt idx="0" formatCode="General">
                  <c:v>39177</c:v>
                </c:pt>
                <c:pt idx="1">
                  <c:v>0</c:v>
                </c:pt>
              </c:numCache>
            </c:numRef>
          </c:val>
          <c:extLst>
            <c:ext xmlns:c16="http://schemas.microsoft.com/office/drawing/2014/chart" uri="{C3380CC4-5D6E-409C-BE32-E72D297353CC}">
              <c16:uniqueId val="{00000005-2984-4529-9CD5-14A68B0245B0}"/>
            </c:ext>
          </c:extLst>
        </c:ser>
        <c:ser>
          <c:idx val="2"/>
          <c:order val="2"/>
          <c:tx>
            <c:strRef>
              <c:f>Foglio1!$J$1</c:f>
              <c:strCache>
                <c:ptCount val="1"/>
                <c:pt idx="0">
                  <c:v>label</c:v>
                </c:pt>
              </c:strCache>
            </c:strRef>
          </c:tx>
          <c:spPr>
            <a:solidFill>
              <a:schemeClr val="accent3"/>
            </a:solidFill>
            <a:ln>
              <a:noFill/>
            </a:ln>
            <a:effectLst/>
          </c:spPr>
          <c:invertIfNegative val="0"/>
          <c:dLbls>
            <c:dLbl>
              <c:idx val="0"/>
              <c:tx>
                <c:rich>
                  <a:bodyPr/>
                  <a:lstStyle/>
                  <a:p>
                    <a:fld id="{F6446113-3A67-497C-9C9B-CA7A0BB38158}" type="CELLRANGE">
                      <a:rPr lang="en-US"/>
                      <a:pPr/>
                      <a:t>[INTERVALLOCELLE]</a:t>
                    </a:fld>
                    <a:endParaRPr lang="it-IT"/>
                  </a:p>
                </c:rich>
              </c:tx>
              <c:dLblPos val="inBase"/>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2984-4529-9CD5-14A68B0245B0}"/>
                </c:ext>
              </c:extLst>
            </c:dLbl>
            <c:dLbl>
              <c:idx val="1"/>
              <c:tx>
                <c:rich>
                  <a:bodyPr/>
                  <a:lstStyle/>
                  <a:p>
                    <a:fld id="{9B9882F1-AD37-47FE-A023-A003C181D99A}" type="CELLRANGE">
                      <a:rPr lang="it-IT"/>
                      <a:pPr/>
                      <a:t>[INTERVALLOCELLE]</a:t>
                    </a:fld>
                    <a:endParaRPr lang="it-IT"/>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2984-4529-9CD5-14A68B0245B0}"/>
                </c:ext>
              </c:extLst>
            </c:dLbl>
            <c:spPr>
              <a:noFill/>
              <a:ln>
                <a:noFill/>
              </a:ln>
              <a:effectLst/>
            </c:spPr>
            <c:txPr>
              <a:bodyPr rot="0" spcFirstLastPara="1" vertOverflow="ellipsis" vert="horz" wrap="square" anchor="ctr" anchorCtr="1"/>
              <a:lstStyle/>
              <a:p>
                <a:pPr>
                  <a:defRPr sz="2800" b="0" i="0" u="none" strike="noStrike" kern="1200" baseline="0">
                    <a:solidFill>
                      <a:schemeClr val="tx1">
                        <a:lumMod val="75000"/>
                        <a:lumOff val="25000"/>
                      </a:schemeClr>
                    </a:solidFill>
                    <a:latin typeface="Avenir Next LT Pro" panose="020B0504020202020204" pitchFamily="34" charset="0"/>
                    <a:ea typeface="+mn-ea"/>
                    <a:cs typeface="+mn-cs"/>
                  </a:defRPr>
                </a:pPr>
                <a:endParaRPr lang="it-IT"/>
              </a:p>
            </c:txPr>
            <c:dLblPos val="inBase"/>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Foglio1!$G$2:$G$3</c:f>
              <c:strCache>
                <c:ptCount val="2"/>
                <c:pt idx="0">
                  <c:v>ICT</c:v>
                </c:pt>
                <c:pt idx="1">
                  <c:v>Non ICT</c:v>
                </c:pt>
              </c:strCache>
            </c:strRef>
          </c:cat>
          <c:val>
            <c:numRef>
              <c:f>Foglio1!$J$2:$J$3</c:f>
              <c:numCache>
                <c:formatCode>General</c:formatCode>
                <c:ptCount val="2"/>
                <c:pt idx="0">
                  <c:v>0</c:v>
                </c:pt>
                <c:pt idx="1">
                  <c:v>0</c:v>
                </c:pt>
              </c:numCache>
            </c:numRef>
          </c:val>
          <c:extLst>
            <c:ext xmlns:c15="http://schemas.microsoft.com/office/drawing/2012/chart" uri="{02D57815-91ED-43cb-92C2-25804820EDAC}">
              <c15:datalabelsRange>
                <c15:f>Foglio1!$K$2:$K$3</c15:f>
                <c15:dlblRangeCache>
                  <c:ptCount val="2"/>
                  <c:pt idx="0">
                    <c:v> 61.722 </c:v>
                  </c:pt>
                  <c:pt idx="1">
                    <c:v> 314.755 </c:v>
                  </c:pt>
                </c15:dlblRangeCache>
              </c15:datalabelsRange>
            </c:ext>
            <c:ext xmlns:c16="http://schemas.microsoft.com/office/drawing/2014/chart" uri="{C3380CC4-5D6E-409C-BE32-E72D297353CC}">
              <c16:uniqueId val="{00000008-2984-4529-9CD5-14A68B0245B0}"/>
            </c:ext>
          </c:extLst>
        </c:ser>
        <c:dLbls>
          <c:showLegendKey val="0"/>
          <c:showVal val="0"/>
          <c:showCatName val="0"/>
          <c:showSerName val="0"/>
          <c:showPercent val="0"/>
          <c:showBubbleSize val="0"/>
        </c:dLbls>
        <c:gapWidth val="150"/>
        <c:overlap val="100"/>
        <c:axId val="833223151"/>
        <c:axId val="833220751"/>
      </c:barChart>
      <c:catAx>
        <c:axId val="833223151"/>
        <c:scaling>
          <c:orientation val="maxMin"/>
        </c:scaling>
        <c:delete val="1"/>
        <c:axPos val="l"/>
        <c:numFmt formatCode="General" sourceLinked="1"/>
        <c:majorTickMark val="none"/>
        <c:minorTickMark val="none"/>
        <c:tickLblPos val="nextTo"/>
        <c:crossAx val="833220751"/>
        <c:crosses val="autoZero"/>
        <c:auto val="1"/>
        <c:lblAlgn val="ctr"/>
        <c:lblOffset val="100"/>
        <c:noMultiLvlLbl val="0"/>
      </c:catAx>
      <c:valAx>
        <c:axId val="833220751"/>
        <c:scaling>
          <c:orientation val="minMax"/>
          <c:max val="175000"/>
          <c:min val="0"/>
        </c:scaling>
        <c:delete val="1"/>
        <c:axPos val="t"/>
        <c:numFmt formatCode="General" sourceLinked="1"/>
        <c:majorTickMark val="out"/>
        <c:minorTickMark val="none"/>
        <c:tickLblPos val="nextTo"/>
        <c:crossAx val="83322315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Avenir Next LT Pro" panose="020B0504020202020204" pitchFamily="34" charset="0"/>
        </a:defRPr>
      </a:pPr>
      <a:endParaRPr lang="it-IT"/>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bg1">
                <a:lumMod val="8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3200" b="0" i="0" u="none" strike="noStrike" kern="1200" baseline="0">
                    <a:solidFill>
                      <a:schemeClr val="tx1">
                        <a:lumMod val="75000"/>
                        <a:lumOff val="25000"/>
                      </a:schemeClr>
                    </a:solidFill>
                    <a:latin typeface="Avenir Next LT Pro" panose="020B0504020202020204" pitchFamily="34" charset="0"/>
                    <a:ea typeface="+mn-ea"/>
                    <a:cs typeface="+mn-cs"/>
                  </a:defRPr>
                </a:pPr>
                <a:endParaRPr lang="it-I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Foglio1!$B$2:$B$3</c:f>
              <c:strCache>
                <c:ptCount val="2"/>
                <c:pt idx="0">
                  <c:v>Iscritti</c:v>
                </c:pt>
                <c:pt idx="1">
                  <c:v>Iscritti</c:v>
                </c:pt>
              </c:strCache>
            </c:strRef>
          </c:cat>
          <c:val>
            <c:numRef>
              <c:f>Foglio1!$C$2:$C$3</c:f>
              <c:numCache>
                <c:formatCode>#,##0</c:formatCode>
                <c:ptCount val="2"/>
                <c:pt idx="0">
                  <c:v>1146</c:v>
                </c:pt>
                <c:pt idx="1">
                  <c:v>8274</c:v>
                </c:pt>
              </c:numCache>
            </c:numRef>
          </c:val>
          <c:extLst>
            <c:ext xmlns:c16="http://schemas.microsoft.com/office/drawing/2014/chart" uri="{C3380CC4-5D6E-409C-BE32-E72D297353CC}">
              <c16:uniqueId val="{00000000-9B8C-423E-839C-112D59E07D0B}"/>
            </c:ext>
          </c:extLst>
        </c:ser>
        <c:ser>
          <c:idx val="1"/>
          <c:order val="1"/>
          <c:spPr>
            <a:solidFill>
              <a:srgbClr val="5879B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3200" b="0" i="0" u="none" strike="noStrike" kern="1200" baseline="0">
                    <a:solidFill>
                      <a:schemeClr val="tx1">
                        <a:lumMod val="75000"/>
                        <a:lumOff val="25000"/>
                      </a:schemeClr>
                    </a:solidFill>
                    <a:latin typeface="Avenir Next LT Pro" panose="020B0504020202020204" pitchFamily="34" charset="0"/>
                    <a:ea typeface="+mn-ea"/>
                    <a:cs typeface="+mn-cs"/>
                  </a:defRPr>
                </a:pPr>
                <a:endParaRPr lang="it-I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Foglio1!$B$2:$B$3</c:f>
              <c:strCache>
                <c:ptCount val="2"/>
                <c:pt idx="0">
                  <c:v>Iscritti</c:v>
                </c:pt>
                <c:pt idx="1">
                  <c:v>Iscritti</c:v>
                </c:pt>
              </c:strCache>
            </c:strRef>
          </c:cat>
          <c:val>
            <c:numRef>
              <c:f>Foglio1!$D$2:$D$3</c:f>
              <c:numCache>
                <c:formatCode>#,##0</c:formatCode>
                <c:ptCount val="2"/>
                <c:pt idx="0">
                  <c:v>1350</c:v>
                </c:pt>
                <c:pt idx="1">
                  <c:v>9246</c:v>
                </c:pt>
              </c:numCache>
            </c:numRef>
          </c:val>
          <c:extLst>
            <c:ext xmlns:c16="http://schemas.microsoft.com/office/drawing/2014/chart" uri="{C3380CC4-5D6E-409C-BE32-E72D297353CC}">
              <c16:uniqueId val="{00000001-9B8C-423E-839C-112D59E07D0B}"/>
            </c:ext>
          </c:extLst>
        </c:ser>
        <c:dLbls>
          <c:dLblPos val="outEnd"/>
          <c:showLegendKey val="0"/>
          <c:showVal val="1"/>
          <c:showCatName val="0"/>
          <c:showSerName val="0"/>
          <c:showPercent val="0"/>
          <c:showBubbleSize val="0"/>
        </c:dLbls>
        <c:gapWidth val="219"/>
        <c:overlap val="-27"/>
        <c:axId val="1174603952"/>
        <c:axId val="1174601072"/>
      </c:barChart>
      <c:catAx>
        <c:axId val="1174603952"/>
        <c:scaling>
          <c:orientation val="minMax"/>
        </c:scaling>
        <c:delete val="1"/>
        <c:axPos val="b"/>
        <c:numFmt formatCode="General" sourceLinked="1"/>
        <c:majorTickMark val="none"/>
        <c:minorTickMark val="none"/>
        <c:tickLblPos val="nextTo"/>
        <c:crossAx val="1174601072"/>
        <c:crosses val="autoZero"/>
        <c:auto val="1"/>
        <c:lblAlgn val="ctr"/>
        <c:lblOffset val="100"/>
        <c:noMultiLvlLbl val="0"/>
      </c:catAx>
      <c:valAx>
        <c:axId val="1174601072"/>
        <c:scaling>
          <c:orientation val="minMax"/>
          <c:max val="35000"/>
        </c:scaling>
        <c:delete val="1"/>
        <c:axPos val="l"/>
        <c:numFmt formatCode="#,##0" sourceLinked="1"/>
        <c:majorTickMark val="none"/>
        <c:minorTickMark val="none"/>
        <c:tickLblPos val="nextTo"/>
        <c:crossAx val="11746039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Avenir Next LT Pro" panose="020B0504020202020204" pitchFamily="34" charset="0"/>
        </a:defRPr>
      </a:pPr>
      <a:endParaRPr lang="it-IT"/>
    </a:p>
  </c:txPr>
  <c:externalData r:id="rId3">
    <c:autoUpdate val="0"/>
  </c:externalData>
  <c:userShapes r:id="rId4"/>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7718569467723815"/>
          <c:y val="4.1814266237449361E-2"/>
          <c:w val="0.50318374764067952"/>
          <c:h val="0.91637146752510124"/>
        </c:manualLayout>
      </c:layout>
      <c:barChart>
        <c:barDir val="bar"/>
        <c:grouping val="clustered"/>
        <c:varyColors val="0"/>
        <c:dLbls>
          <c:dLblPos val="outEnd"/>
          <c:showLegendKey val="0"/>
          <c:showVal val="1"/>
          <c:showCatName val="0"/>
          <c:showSerName val="0"/>
          <c:showPercent val="0"/>
          <c:showBubbleSize val="0"/>
        </c:dLbls>
        <c:gapWidth val="100"/>
        <c:axId val="2062685344"/>
        <c:axId val="2062685824"/>
      </c:barChart>
      <c:catAx>
        <c:axId val="2062685344"/>
        <c:scaling>
          <c:orientation val="maxMin"/>
        </c:scaling>
        <c:delete val="1"/>
        <c:axPos val="l"/>
        <c:numFmt formatCode="General" sourceLinked="1"/>
        <c:majorTickMark val="none"/>
        <c:minorTickMark val="none"/>
        <c:tickLblPos val="nextTo"/>
        <c:crossAx val="2062685824"/>
        <c:crosses val="autoZero"/>
        <c:auto val="1"/>
        <c:lblAlgn val="ctr"/>
        <c:lblOffset val="100"/>
        <c:noMultiLvlLbl val="0"/>
      </c:catAx>
      <c:valAx>
        <c:axId val="2062685824"/>
        <c:scaling>
          <c:orientation val="minMax"/>
        </c:scaling>
        <c:delete val="1"/>
        <c:axPos val="t"/>
        <c:numFmt formatCode="General" sourceLinked="1"/>
        <c:majorTickMark val="none"/>
        <c:minorTickMark val="none"/>
        <c:tickLblPos val="nextTo"/>
        <c:crossAx val="2062685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Avenir Next LT Pro" panose="020B0504020202020204" pitchFamily="34" charset="0"/>
        </a:defRPr>
      </a:pPr>
      <a:endParaRPr lang="it-IT"/>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6246333204849113"/>
          <c:y val="4.1814266237449361E-2"/>
          <c:w val="0.61790613902381475"/>
          <c:h val="0.93098392315903311"/>
        </c:manualLayout>
      </c:layout>
      <c:barChart>
        <c:barDir val="bar"/>
        <c:grouping val="clustered"/>
        <c:varyColors val="0"/>
        <c:ser>
          <c:idx val="0"/>
          <c:order val="0"/>
          <c:tx>
            <c:strRef>
              <c:f>Foglio1!$B$1</c:f>
              <c:strCache>
                <c:ptCount val="1"/>
                <c:pt idx="0">
                  <c:v>Conteggio di 1. Qual è la tua posizione all’interno dell’azienda?</c:v>
                </c:pt>
              </c:strCache>
            </c:strRef>
          </c:tx>
          <c:spPr>
            <a:solidFill>
              <a:srgbClr val="5879B5"/>
            </a:solidFill>
            <a:ln>
              <a:noFill/>
            </a:ln>
            <a:effectLst/>
          </c:spPr>
          <c:invertIfNegative val="0"/>
          <c:dPt>
            <c:idx val="0"/>
            <c:invertIfNegative val="0"/>
            <c:bubble3D val="0"/>
            <c:spPr>
              <a:solidFill>
                <a:srgbClr val="C00000"/>
              </a:solidFill>
              <a:ln>
                <a:noFill/>
              </a:ln>
              <a:effectLst/>
            </c:spPr>
            <c:extLst>
              <c:ext xmlns:c16="http://schemas.microsoft.com/office/drawing/2014/chart" uri="{C3380CC4-5D6E-409C-BE32-E72D297353CC}">
                <c16:uniqueId val="{00000001-2BC3-4458-A830-B048E95F2A68}"/>
              </c:ext>
            </c:extLst>
          </c:dPt>
          <c:dLbls>
            <c:dLbl>
              <c:idx val="0"/>
              <c:spPr>
                <a:noFill/>
                <a:ln>
                  <a:noFill/>
                </a:ln>
                <a:effectLst/>
              </c:spPr>
              <c:txPr>
                <a:bodyPr rot="0" spcFirstLastPara="1" vertOverflow="ellipsis" vert="horz" wrap="square" anchor="ctr" anchorCtr="1"/>
                <a:lstStyle/>
                <a:p>
                  <a:pPr marL="108000">
                    <a:defRPr sz="2800" b="1" i="0" u="none" strike="noStrike" kern="1200" baseline="0">
                      <a:solidFill>
                        <a:schemeClr val="tx1">
                          <a:lumMod val="75000"/>
                          <a:lumOff val="25000"/>
                        </a:schemeClr>
                      </a:solidFill>
                      <a:latin typeface="Avenir Next LT Pro" panose="020B0504020202020204" pitchFamily="34" charset="0"/>
                      <a:ea typeface="+mn-ea"/>
                      <a:cs typeface="+mn-cs"/>
                    </a:defRPr>
                  </a:pPr>
                  <a:endParaRPr lang="it-IT"/>
                </a:p>
              </c:txPr>
              <c:dLblPos val="outEnd"/>
              <c:showLegendKey val="0"/>
              <c:showVal val="1"/>
              <c:showCatName val="0"/>
              <c:showSerName val="0"/>
              <c:showPercent val="0"/>
              <c:showBubbleSize val="0"/>
              <c:extLst>
                <c:ext xmlns:c16="http://schemas.microsoft.com/office/drawing/2014/chart" uri="{C3380CC4-5D6E-409C-BE32-E72D297353CC}">
                  <c16:uniqueId val="{00000001-2BC3-4458-A830-B048E95F2A68}"/>
                </c:ext>
              </c:extLst>
            </c:dLbl>
            <c:spPr>
              <a:noFill/>
              <a:ln>
                <a:noFill/>
              </a:ln>
              <a:effectLst/>
            </c:spPr>
            <c:txPr>
              <a:bodyPr rot="0" spcFirstLastPara="1" vertOverflow="ellipsis" vert="horz" wrap="square" anchor="ctr" anchorCtr="1"/>
              <a:lstStyle/>
              <a:p>
                <a:pPr marL="108000">
                  <a:defRPr sz="2400" b="0" i="0" u="none" strike="noStrike" kern="1200" baseline="0">
                    <a:solidFill>
                      <a:schemeClr val="tx1">
                        <a:lumMod val="75000"/>
                        <a:lumOff val="25000"/>
                      </a:schemeClr>
                    </a:solidFill>
                    <a:latin typeface="Avenir Next LT Pro" panose="020B0504020202020204" pitchFamily="34" charset="0"/>
                    <a:ea typeface="+mn-ea"/>
                    <a:cs typeface="+mn-cs"/>
                  </a:defRPr>
                </a:pPr>
                <a:endParaRPr lang="it-I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Foglio1!$A$2:$A$6</c:f>
              <c:strCache>
                <c:ptCount val="5"/>
                <c:pt idx="0">
                  <c:v>Ammistratore Delegato / CEO</c:v>
                </c:pt>
                <c:pt idx="1">
                  <c:v>Top Management (es. CTO, CHRO, COO)</c:v>
                </c:pt>
                <c:pt idx="2">
                  <c:v>Middle Management</c:v>
                </c:pt>
                <c:pt idx="3">
                  <c:v>Livello Operativo</c:v>
                </c:pt>
                <c:pt idx="4">
                  <c:v>Altri (es. Titolare)</c:v>
                </c:pt>
              </c:strCache>
            </c:strRef>
          </c:cat>
          <c:val>
            <c:numRef>
              <c:f>Foglio1!$B$2:$B$6</c:f>
              <c:numCache>
                <c:formatCode>General</c:formatCode>
                <c:ptCount val="5"/>
                <c:pt idx="0">
                  <c:v>20</c:v>
                </c:pt>
                <c:pt idx="1">
                  <c:v>15</c:v>
                </c:pt>
                <c:pt idx="2">
                  <c:v>6</c:v>
                </c:pt>
                <c:pt idx="3">
                  <c:v>3</c:v>
                </c:pt>
                <c:pt idx="4">
                  <c:v>1</c:v>
                </c:pt>
              </c:numCache>
            </c:numRef>
          </c:val>
          <c:extLst>
            <c:ext xmlns:c16="http://schemas.microsoft.com/office/drawing/2014/chart" uri="{C3380CC4-5D6E-409C-BE32-E72D297353CC}">
              <c16:uniqueId val="{00000000-2BC3-4458-A830-B048E95F2A68}"/>
            </c:ext>
          </c:extLst>
        </c:ser>
        <c:dLbls>
          <c:dLblPos val="outEnd"/>
          <c:showLegendKey val="0"/>
          <c:showVal val="1"/>
          <c:showCatName val="0"/>
          <c:showSerName val="0"/>
          <c:showPercent val="0"/>
          <c:showBubbleSize val="0"/>
        </c:dLbls>
        <c:gapWidth val="100"/>
        <c:axId val="2062685344"/>
        <c:axId val="2062685824"/>
      </c:barChart>
      <c:catAx>
        <c:axId val="2062685344"/>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2400" b="0" i="0" u="none" strike="noStrike" kern="1200" baseline="0">
                <a:solidFill>
                  <a:schemeClr val="tx1">
                    <a:lumMod val="75000"/>
                    <a:lumOff val="25000"/>
                  </a:schemeClr>
                </a:solidFill>
                <a:latin typeface="Avenir Next LT Pro" panose="020B0504020202020204" pitchFamily="34" charset="0"/>
                <a:ea typeface="+mn-ea"/>
                <a:cs typeface="+mn-cs"/>
              </a:defRPr>
            </a:pPr>
            <a:endParaRPr lang="it-IT"/>
          </a:p>
        </c:txPr>
        <c:crossAx val="2062685824"/>
        <c:crosses val="autoZero"/>
        <c:auto val="1"/>
        <c:lblAlgn val="ctr"/>
        <c:lblOffset val="100"/>
        <c:noMultiLvlLbl val="0"/>
      </c:catAx>
      <c:valAx>
        <c:axId val="2062685824"/>
        <c:scaling>
          <c:orientation val="minMax"/>
        </c:scaling>
        <c:delete val="1"/>
        <c:axPos val="t"/>
        <c:numFmt formatCode="General" sourceLinked="1"/>
        <c:majorTickMark val="none"/>
        <c:minorTickMark val="none"/>
        <c:tickLblPos val="nextTo"/>
        <c:crossAx val="2062685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Avenir Next LT Pro" panose="020B0504020202020204" pitchFamily="34" charset="0"/>
        </a:defRPr>
      </a:pPr>
      <a:endParaRPr lang="it-IT"/>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1107249924210977E-2"/>
          <c:y val="4.1814266237449361E-2"/>
          <c:w val="0.95926198309062138"/>
          <c:h val="0.91637146752510124"/>
        </c:manualLayout>
      </c:layout>
      <c:barChart>
        <c:barDir val="bar"/>
        <c:grouping val="clustered"/>
        <c:varyColors val="0"/>
        <c:ser>
          <c:idx val="0"/>
          <c:order val="0"/>
          <c:tx>
            <c:strRef>
              <c:f>Foglio1!$B$1</c:f>
              <c:strCache>
                <c:ptCount val="1"/>
                <c:pt idx="0">
                  <c:v>count</c:v>
                </c:pt>
              </c:strCache>
            </c:strRef>
          </c:tx>
          <c:spPr>
            <a:solidFill>
              <a:srgbClr val="5879B5"/>
            </a:solidFill>
            <a:ln>
              <a:noFill/>
            </a:ln>
            <a:effectLst/>
          </c:spPr>
          <c:invertIfNegative val="0"/>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Avenir Next LT Pro" panose="020B0504020202020204" pitchFamily="34" charset="0"/>
                    <a:ea typeface="+mn-ea"/>
                    <a:cs typeface="+mn-cs"/>
                  </a:defRPr>
                </a:pPr>
                <a:endParaRPr lang="it-I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Foglio1!$A$2:$A$6</c:f>
              <c:strCache>
                <c:ptCount val="5"/>
                <c:pt idx="0">
                  <c:v>Elevata competizione tra aziende per i talenti digitali</c:v>
                </c:pt>
                <c:pt idx="1">
                  <c:v>Difficoltà a trattenere i talenti digitali una volta assunti</c:v>
                </c:pt>
                <c:pt idx="2">
                  <c:v>Costo elevato per assumere professionisti con competenze digitali avanzate</c:v>
                </c:pt>
                <c:pt idx="3">
                  <c:v>Scarsa disponibilità di professionisti qualificati</c:v>
                </c:pt>
                <c:pt idx="4">
                  <c:v>Disallineamento tra le competenze dei candidati e le esigenze aziendali</c:v>
                </c:pt>
              </c:strCache>
            </c:strRef>
          </c:cat>
          <c:val>
            <c:numRef>
              <c:f>Foglio1!$B$2:$B$6</c:f>
              <c:numCache>
                <c:formatCode>0%</c:formatCode>
                <c:ptCount val="5"/>
                <c:pt idx="0">
                  <c:v>0.52</c:v>
                </c:pt>
                <c:pt idx="1">
                  <c:v>0.52</c:v>
                </c:pt>
                <c:pt idx="2">
                  <c:v>0.33</c:v>
                </c:pt>
                <c:pt idx="3">
                  <c:v>0.33</c:v>
                </c:pt>
                <c:pt idx="4">
                  <c:v>0.26</c:v>
                </c:pt>
              </c:numCache>
            </c:numRef>
          </c:val>
          <c:extLst>
            <c:ext xmlns:c16="http://schemas.microsoft.com/office/drawing/2014/chart" uri="{C3380CC4-5D6E-409C-BE32-E72D297353CC}">
              <c16:uniqueId val="{00000000-C408-4750-A6B3-1BE5ACE4D8BF}"/>
            </c:ext>
          </c:extLst>
        </c:ser>
        <c:dLbls>
          <c:dLblPos val="outEnd"/>
          <c:showLegendKey val="0"/>
          <c:showVal val="1"/>
          <c:showCatName val="0"/>
          <c:showSerName val="0"/>
          <c:showPercent val="0"/>
          <c:showBubbleSize val="0"/>
        </c:dLbls>
        <c:gapWidth val="182"/>
        <c:axId val="2062685344"/>
        <c:axId val="2062685824"/>
      </c:barChart>
      <c:catAx>
        <c:axId val="2062685344"/>
        <c:scaling>
          <c:orientation val="maxMin"/>
        </c:scaling>
        <c:delete val="1"/>
        <c:axPos val="l"/>
        <c:numFmt formatCode="General" sourceLinked="1"/>
        <c:majorTickMark val="none"/>
        <c:minorTickMark val="none"/>
        <c:tickLblPos val="nextTo"/>
        <c:crossAx val="2062685824"/>
        <c:crosses val="autoZero"/>
        <c:auto val="1"/>
        <c:lblAlgn val="ctr"/>
        <c:lblOffset val="100"/>
        <c:noMultiLvlLbl val="0"/>
      </c:catAx>
      <c:valAx>
        <c:axId val="2062685824"/>
        <c:scaling>
          <c:orientation val="minMax"/>
          <c:max val="0.70000000000000007"/>
          <c:min val="0"/>
        </c:scaling>
        <c:delete val="1"/>
        <c:axPos val="t"/>
        <c:numFmt formatCode="0%" sourceLinked="1"/>
        <c:majorTickMark val="out"/>
        <c:minorTickMark val="none"/>
        <c:tickLblPos val="nextTo"/>
        <c:crossAx val="2062685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Avenir Next LT Pro" panose="020B0504020202020204" pitchFamily="34" charset="0"/>
        </a:defRPr>
      </a:pPr>
      <a:endParaRPr lang="it-IT"/>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1107249924210977E-2"/>
          <c:y val="4.1814266237449361E-2"/>
          <c:w val="0.95926198309062138"/>
          <c:h val="0.91637146752510124"/>
        </c:manualLayout>
      </c:layout>
      <c:barChart>
        <c:barDir val="bar"/>
        <c:grouping val="clustered"/>
        <c:varyColors val="0"/>
        <c:ser>
          <c:idx val="0"/>
          <c:order val="0"/>
          <c:tx>
            <c:strRef>
              <c:f>Foglio1!$B$1</c:f>
              <c:strCache>
                <c:ptCount val="1"/>
                <c:pt idx="0">
                  <c:v>count</c:v>
                </c:pt>
              </c:strCache>
            </c:strRef>
          </c:tx>
          <c:spPr>
            <a:solidFill>
              <a:srgbClr val="5879B5"/>
            </a:solidFill>
            <a:ln>
              <a:noFill/>
            </a:ln>
            <a:effectLst/>
          </c:spPr>
          <c:invertIfNegative val="0"/>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Avenir Next LT Pro" panose="020B0504020202020204" pitchFamily="34" charset="0"/>
                    <a:ea typeface="+mn-ea"/>
                    <a:cs typeface="+mn-cs"/>
                  </a:defRPr>
                </a:pPr>
                <a:endParaRPr lang="it-I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Foglio1!$A$2:$A$6</c:f>
              <c:strCache>
                <c:ptCount val="5"/>
                <c:pt idx="0">
                  <c:v>Intelligenza Artificiale e Machine Learning</c:v>
                </c:pt>
                <c:pt idx="1">
                  <c:v>Cybersecurity e protezione dei dati</c:v>
                </c:pt>
                <c:pt idx="2">
                  <c:v>Analisi dei dati e Big Data</c:v>
                </c:pt>
                <c:pt idx="3">
                  <c:v>Cloud computing e infrastrutture digitali</c:v>
                </c:pt>
                <c:pt idx="4">
                  <c:v>Marketing digitale e gestione dei social media</c:v>
                </c:pt>
              </c:strCache>
            </c:strRef>
          </c:cat>
          <c:val>
            <c:numRef>
              <c:f>Foglio1!$B$2:$B$6</c:f>
              <c:numCache>
                <c:formatCode>0%</c:formatCode>
                <c:ptCount val="5"/>
                <c:pt idx="0">
                  <c:v>0.91</c:v>
                </c:pt>
                <c:pt idx="1">
                  <c:v>0.83</c:v>
                </c:pt>
                <c:pt idx="2">
                  <c:v>0.61</c:v>
                </c:pt>
                <c:pt idx="3">
                  <c:v>0.5</c:v>
                </c:pt>
                <c:pt idx="4">
                  <c:v>0.5</c:v>
                </c:pt>
              </c:numCache>
            </c:numRef>
          </c:val>
          <c:extLst>
            <c:ext xmlns:c16="http://schemas.microsoft.com/office/drawing/2014/chart" uri="{C3380CC4-5D6E-409C-BE32-E72D297353CC}">
              <c16:uniqueId val="{00000000-C408-4750-A6B3-1BE5ACE4D8BF}"/>
            </c:ext>
          </c:extLst>
        </c:ser>
        <c:dLbls>
          <c:dLblPos val="outEnd"/>
          <c:showLegendKey val="0"/>
          <c:showVal val="1"/>
          <c:showCatName val="0"/>
          <c:showSerName val="0"/>
          <c:showPercent val="0"/>
          <c:showBubbleSize val="0"/>
        </c:dLbls>
        <c:gapWidth val="182"/>
        <c:axId val="2062685344"/>
        <c:axId val="2062685824"/>
      </c:barChart>
      <c:catAx>
        <c:axId val="2062685344"/>
        <c:scaling>
          <c:orientation val="maxMin"/>
        </c:scaling>
        <c:delete val="1"/>
        <c:axPos val="l"/>
        <c:numFmt formatCode="General" sourceLinked="1"/>
        <c:majorTickMark val="none"/>
        <c:minorTickMark val="none"/>
        <c:tickLblPos val="nextTo"/>
        <c:crossAx val="2062685824"/>
        <c:crosses val="autoZero"/>
        <c:auto val="1"/>
        <c:lblAlgn val="ctr"/>
        <c:lblOffset val="100"/>
        <c:noMultiLvlLbl val="0"/>
      </c:catAx>
      <c:valAx>
        <c:axId val="2062685824"/>
        <c:scaling>
          <c:orientation val="minMax"/>
          <c:max val="1.1000000000000001"/>
          <c:min val="0"/>
        </c:scaling>
        <c:delete val="1"/>
        <c:axPos val="t"/>
        <c:numFmt formatCode="0%" sourceLinked="1"/>
        <c:majorTickMark val="out"/>
        <c:minorTickMark val="none"/>
        <c:tickLblPos val="nextTo"/>
        <c:crossAx val="2062685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Avenir Next LT Pro" panose="020B0504020202020204" pitchFamily="34" charset="0"/>
        </a:defRPr>
      </a:pPr>
      <a:endParaRPr lang="it-IT"/>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Foglio1!$C$1</c:f>
              <c:strCache>
                <c:ptCount val="1"/>
                <c:pt idx="0">
                  <c:v>%</c:v>
                </c:pt>
              </c:strCache>
            </c:strRef>
          </c:tx>
          <c:dPt>
            <c:idx val="0"/>
            <c:bubble3D val="0"/>
            <c:spPr>
              <a:solidFill>
                <a:srgbClr val="3E5A8C"/>
              </a:solidFill>
              <a:ln w="19050">
                <a:solidFill>
                  <a:schemeClr val="lt1"/>
                </a:solidFill>
              </a:ln>
              <a:effectLst/>
            </c:spPr>
            <c:extLst>
              <c:ext xmlns:c16="http://schemas.microsoft.com/office/drawing/2014/chart" uri="{C3380CC4-5D6E-409C-BE32-E72D297353CC}">
                <c16:uniqueId val="{00000001-A7BE-488F-9099-C48BC881AD75}"/>
              </c:ext>
            </c:extLst>
          </c:dPt>
          <c:dPt>
            <c:idx val="1"/>
            <c:bubble3D val="0"/>
            <c:spPr>
              <a:solidFill>
                <a:srgbClr val="5879B5"/>
              </a:solidFill>
              <a:ln w="19050">
                <a:solidFill>
                  <a:schemeClr val="lt1"/>
                </a:solidFill>
              </a:ln>
              <a:effectLst/>
            </c:spPr>
            <c:extLst>
              <c:ext xmlns:c16="http://schemas.microsoft.com/office/drawing/2014/chart" uri="{C3380CC4-5D6E-409C-BE32-E72D297353CC}">
                <c16:uniqueId val="{00000003-A7BE-488F-9099-C48BC881AD75}"/>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A7BE-488F-9099-C48BC881AD75}"/>
              </c:ext>
            </c:extLst>
          </c:dPt>
          <c:dPt>
            <c:idx val="3"/>
            <c:bubble3D val="0"/>
            <c:spPr>
              <a:solidFill>
                <a:srgbClr val="FF0000"/>
              </a:solidFill>
              <a:ln w="19050">
                <a:solidFill>
                  <a:schemeClr val="lt1"/>
                </a:solidFill>
              </a:ln>
              <a:effectLst/>
            </c:spPr>
            <c:extLst>
              <c:ext xmlns:c16="http://schemas.microsoft.com/office/drawing/2014/chart" uri="{C3380CC4-5D6E-409C-BE32-E72D297353CC}">
                <c16:uniqueId val="{00000007-A7BE-488F-9099-C48BC881AD75}"/>
              </c:ext>
            </c:extLst>
          </c:dPt>
          <c:dPt>
            <c:idx val="4"/>
            <c:bubble3D val="0"/>
            <c:spPr>
              <a:solidFill>
                <a:srgbClr val="C00000"/>
              </a:solidFill>
              <a:ln w="19050">
                <a:solidFill>
                  <a:schemeClr val="lt1"/>
                </a:solidFill>
              </a:ln>
              <a:effectLst/>
            </c:spPr>
            <c:extLst>
              <c:ext xmlns:c16="http://schemas.microsoft.com/office/drawing/2014/chart" uri="{C3380CC4-5D6E-409C-BE32-E72D297353CC}">
                <c16:uniqueId val="{00000009-A7BE-488F-9099-C48BC881AD75}"/>
              </c:ext>
            </c:extLst>
          </c:dPt>
          <c:dLbls>
            <c:dLbl>
              <c:idx val="1"/>
              <c:layout>
                <c:manualLayout>
                  <c:x val="-0.15328852438537682"/>
                  <c:y val="-5.8186166497123763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7BE-488F-9099-C48BC881AD75}"/>
                </c:ext>
              </c:extLst>
            </c:dLbl>
            <c:dLbl>
              <c:idx val="3"/>
              <c:layout>
                <c:manualLayout>
                  <c:x val="0.15627835185787045"/>
                  <c:y val="4.5295394064440685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A7BE-488F-9099-C48BC881AD75}"/>
                </c:ext>
              </c:extLst>
            </c:dLbl>
            <c:dLbl>
              <c:idx val="4"/>
              <c:spPr>
                <a:noFill/>
                <a:ln>
                  <a:noFill/>
                </a:ln>
                <a:effectLst/>
              </c:spPr>
              <c:txPr>
                <a:bodyPr rot="0" spcFirstLastPara="1" vertOverflow="ellipsis" vert="horz" wrap="square" anchor="ctr" anchorCtr="1"/>
                <a:lstStyle/>
                <a:p>
                  <a:pPr>
                    <a:defRPr sz="2400" b="1" i="0" u="none" strike="noStrike" kern="1200" baseline="0">
                      <a:solidFill>
                        <a:srgbClr val="C00000"/>
                      </a:solidFill>
                      <a:latin typeface="Avenir Next LT Pro" panose="020B0504020202020204" pitchFamily="34" charset="0"/>
                      <a:ea typeface="+mn-ea"/>
                      <a:cs typeface="+mn-cs"/>
                    </a:defRPr>
                  </a:pPr>
                  <a:endParaRPr lang="it-IT"/>
                </a:p>
              </c:txPr>
              <c:dLblPos val="bestFit"/>
              <c:showLegendKey val="0"/>
              <c:showVal val="1"/>
              <c:showCatName val="0"/>
              <c:showSerName val="0"/>
              <c:showPercent val="0"/>
              <c:showBubbleSize val="0"/>
              <c:extLst>
                <c:ext xmlns:c16="http://schemas.microsoft.com/office/drawing/2014/chart" uri="{C3380CC4-5D6E-409C-BE32-E72D297353CC}">
                  <c16:uniqueId val="{00000009-A7BE-488F-9099-C48BC881AD75}"/>
                </c:ext>
              </c:extLst>
            </c:dLbl>
            <c:spPr>
              <a:noFill/>
              <a:ln>
                <a:noFill/>
              </a:ln>
              <a:effectLst/>
            </c:spPr>
            <c:txPr>
              <a:bodyPr rot="0" spcFirstLastPara="1" vertOverflow="ellipsis" vert="horz" wrap="square" anchor="ctr" anchorCtr="1"/>
              <a:lstStyle/>
              <a:p>
                <a:pPr>
                  <a:defRPr sz="2400" b="1" i="0" u="none" strike="noStrike" kern="1200" baseline="0">
                    <a:solidFill>
                      <a:schemeClr val="bg1"/>
                    </a:solidFill>
                    <a:latin typeface="Avenir Next LT Pro" panose="020B0504020202020204" pitchFamily="34" charset="0"/>
                    <a:ea typeface="+mn-ea"/>
                    <a:cs typeface="+mn-cs"/>
                  </a:defRPr>
                </a:pPr>
                <a:endParaRPr lang="it-IT"/>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Foglio1!$A$2:$A$6</c:f>
              <c:strCache>
                <c:ptCount val="5"/>
                <c:pt idx="0">
                  <c:v>Decisamente sì</c:v>
                </c:pt>
                <c:pt idx="1">
                  <c:v>Più sì che no</c:v>
                </c:pt>
                <c:pt idx="2">
                  <c:v>Non so</c:v>
                </c:pt>
                <c:pt idx="3">
                  <c:v>Più no che sì</c:v>
                </c:pt>
                <c:pt idx="4">
                  <c:v>Decisamente no</c:v>
                </c:pt>
              </c:strCache>
            </c:strRef>
          </c:cat>
          <c:val>
            <c:numRef>
              <c:f>Foglio1!$C$2:$C$6</c:f>
              <c:numCache>
                <c:formatCode>0%</c:formatCode>
                <c:ptCount val="5"/>
                <c:pt idx="0">
                  <c:v>0.09</c:v>
                </c:pt>
                <c:pt idx="1">
                  <c:v>0.28000000000000003</c:v>
                </c:pt>
                <c:pt idx="2">
                  <c:v>0.11</c:v>
                </c:pt>
                <c:pt idx="3">
                  <c:v>0.5</c:v>
                </c:pt>
                <c:pt idx="4">
                  <c:v>0.02</c:v>
                </c:pt>
              </c:numCache>
            </c:numRef>
          </c:val>
          <c:extLst>
            <c:ext xmlns:c16="http://schemas.microsoft.com/office/drawing/2014/chart" uri="{C3380CC4-5D6E-409C-BE32-E72D297353CC}">
              <c16:uniqueId val="{0000000A-A7BE-488F-9099-C48BC881AD75}"/>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b="1">
          <a:latin typeface="Avenir Next LT Pro" panose="020B0504020202020204" pitchFamily="34" charset="0"/>
        </a:defRPr>
      </a:pPr>
      <a:endParaRPr lang="it-IT"/>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Foglio1!$C$1</c:f>
              <c:strCache>
                <c:ptCount val="1"/>
                <c:pt idx="0">
                  <c:v>%</c:v>
                </c:pt>
              </c:strCache>
            </c:strRef>
          </c:tx>
          <c:dPt>
            <c:idx val="0"/>
            <c:bubble3D val="0"/>
            <c:spPr>
              <a:solidFill>
                <a:srgbClr val="3E5A8C"/>
              </a:solidFill>
              <a:ln w="19050">
                <a:solidFill>
                  <a:schemeClr val="lt1"/>
                </a:solidFill>
              </a:ln>
              <a:effectLst/>
            </c:spPr>
            <c:extLst>
              <c:ext xmlns:c16="http://schemas.microsoft.com/office/drawing/2014/chart" uri="{C3380CC4-5D6E-409C-BE32-E72D297353CC}">
                <c16:uniqueId val="{00000001-5567-4691-9104-FF88B8D39F26}"/>
              </c:ext>
            </c:extLst>
          </c:dPt>
          <c:dPt>
            <c:idx val="1"/>
            <c:bubble3D val="0"/>
            <c:spPr>
              <a:solidFill>
                <a:srgbClr val="5879B5"/>
              </a:solidFill>
              <a:ln w="19050">
                <a:solidFill>
                  <a:schemeClr val="lt1"/>
                </a:solidFill>
              </a:ln>
              <a:effectLst/>
            </c:spPr>
            <c:extLst>
              <c:ext xmlns:c16="http://schemas.microsoft.com/office/drawing/2014/chart" uri="{C3380CC4-5D6E-409C-BE32-E72D297353CC}">
                <c16:uniqueId val="{00000003-5567-4691-9104-FF88B8D39F26}"/>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5567-4691-9104-FF88B8D39F26}"/>
              </c:ext>
            </c:extLst>
          </c:dPt>
          <c:dPt>
            <c:idx val="3"/>
            <c:bubble3D val="0"/>
            <c:spPr>
              <a:solidFill>
                <a:srgbClr val="FF0000"/>
              </a:solidFill>
              <a:ln w="19050">
                <a:solidFill>
                  <a:schemeClr val="lt1"/>
                </a:solidFill>
              </a:ln>
              <a:effectLst/>
            </c:spPr>
            <c:extLst>
              <c:ext xmlns:c16="http://schemas.microsoft.com/office/drawing/2014/chart" uri="{C3380CC4-5D6E-409C-BE32-E72D297353CC}">
                <c16:uniqueId val="{00000007-5567-4691-9104-FF88B8D39F26}"/>
              </c:ext>
            </c:extLst>
          </c:dPt>
          <c:dPt>
            <c:idx val="4"/>
            <c:bubble3D val="0"/>
            <c:spPr>
              <a:solidFill>
                <a:srgbClr val="C00000"/>
              </a:solidFill>
              <a:ln w="19050">
                <a:solidFill>
                  <a:schemeClr val="lt1"/>
                </a:solidFill>
              </a:ln>
              <a:effectLst/>
            </c:spPr>
            <c:extLst>
              <c:ext xmlns:c16="http://schemas.microsoft.com/office/drawing/2014/chart" uri="{C3380CC4-5D6E-409C-BE32-E72D297353CC}">
                <c16:uniqueId val="{00000009-5567-4691-9104-FF88B8D39F26}"/>
              </c:ext>
            </c:extLst>
          </c:dPt>
          <c:dLbls>
            <c:dLbl>
              <c:idx val="4"/>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rgbClr val="C00000"/>
                      </a:solidFill>
                      <a:latin typeface="Avenir Next LT Pro" panose="020B0504020202020204" pitchFamily="34" charset="0"/>
                      <a:ea typeface="+mn-ea"/>
                      <a:cs typeface="+mn-cs"/>
                    </a:defRPr>
                  </a:pPr>
                  <a:endParaRPr lang="it-IT"/>
                </a:p>
              </c:txPr>
              <c:dLblPos val="bestFit"/>
              <c:showLegendKey val="0"/>
              <c:showVal val="1"/>
              <c:showCatName val="0"/>
              <c:showSerName val="0"/>
              <c:showPercent val="0"/>
              <c:showBubbleSize val="0"/>
              <c:extLst>
                <c:ext xmlns:c16="http://schemas.microsoft.com/office/drawing/2014/chart" uri="{C3380CC4-5D6E-409C-BE32-E72D297353CC}">
                  <c16:uniqueId val="{00000009-5567-4691-9104-FF88B8D39F26}"/>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1"/>
                    </a:solidFill>
                    <a:latin typeface="Avenir Next LT Pro" panose="020B0504020202020204" pitchFamily="34" charset="0"/>
                    <a:ea typeface="+mn-ea"/>
                    <a:cs typeface="+mn-cs"/>
                  </a:defRPr>
                </a:pPr>
                <a:endParaRPr lang="it-IT"/>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Foglio1!$A$2:$A$6</c:f>
              <c:strCache>
                <c:ptCount val="5"/>
                <c:pt idx="0">
                  <c:v>Decisamente sì</c:v>
                </c:pt>
                <c:pt idx="1">
                  <c:v>Più sì che no</c:v>
                </c:pt>
                <c:pt idx="2">
                  <c:v>Non so</c:v>
                </c:pt>
                <c:pt idx="3">
                  <c:v>Più no che sì</c:v>
                </c:pt>
                <c:pt idx="4">
                  <c:v>Decisamente no</c:v>
                </c:pt>
              </c:strCache>
            </c:strRef>
          </c:cat>
          <c:val>
            <c:numRef>
              <c:f>Foglio1!$C$2:$C$6</c:f>
              <c:numCache>
                <c:formatCode>0%</c:formatCode>
                <c:ptCount val="5"/>
                <c:pt idx="0">
                  <c:v>0.09</c:v>
                </c:pt>
                <c:pt idx="1">
                  <c:v>0.49</c:v>
                </c:pt>
                <c:pt idx="2">
                  <c:v>0.16</c:v>
                </c:pt>
                <c:pt idx="3">
                  <c:v>0.22</c:v>
                </c:pt>
                <c:pt idx="4">
                  <c:v>0.04</c:v>
                </c:pt>
              </c:numCache>
            </c:numRef>
          </c:val>
          <c:extLst>
            <c:ext xmlns:c16="http://schemas.microsoft.com/office/drawing/2014/chart" uri="{C3380CC4-5D6E-409C-BE32-E72D297353CC}">
              <c16:uniqueId val="{0000000A-5567-4691-9104-FF88B8D39F26}"/>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b="1">
          <a:latin typeface="Avenir Next LT Pro" panose="020B0504020202020204" pitchFamily="34" charset="0"/>
        </a:defRPr>
      </a:pPr>
      <a:endParaRPr lang="it-IT"/>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Foglio1!$C$1</c:f>
              <c:strCache>
                <c:ptCount val="1"/>
                <c:pt idx="0">
                  <c:v>%</c:v>
                </c:pt>
              </c:strCache>
            </c:strRef>
          </c:tx>
          <c:dPt>
            <c:idx val="0"/>
            <c:bubble3D val="0"/>
            <c:spPr>
              <a:solidFill>
                <a:srgbClr val="3E5A8C"/>
              </a:solidFill>
              <a:ln w="19050">
                <a:solidFill>
                  <a:schemeClr val="lt1"/>
                </a:solidFill>
              </a:ln>
              <a:effectLst/>
            </c:spPr>
            <c:extLst>
              <c:ext xmlns:c16="http://schemas.microsoft.com/office/drawing/2014/chart" uri="{C3380CC4-5D6E-409C-BE32-E72D297353CC}">
                <c16:uniqueId val="{00000001-9AEE-44F2-B0F7-6A21292351A9}"/>
              </c:ext>
            </c:extLst>
          </c:dPt>
          <c:dPt>
            <c:idx val="1"/>
            <c:bubble3D val="0"/>
            <c:spPr>
              <a:solidFill>
                <a:srgbClr val="5879B5"/>
              </a:solidFill>
              <a:ln w="19050">
                <a:solidFill>
                  <a:schemeClr val="lt1"/>
                </a:solidFill>
              </a:ln>
              <a:effectLst/>
            </c:spPr>
            <c:extLst>
              <c:ext xmlns:c16="http://schemas.microsoft.com/office/drawing/2014/chart" uri="{C3380CC4-5D6E-409C-BE32-E72D297353CC}">
                <c16:uniqueId val="{00000003-9AEE-44F2-B0F7-6A21292351A9}"/>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9AEE-44F2-B0F7-6A21292351A9}"/>
              </c:ext>
            </c:extLst>
          </c:dPt>
          <c:dPt>
            <c:idx val="3"/>
            <c:bubble3D val="0"/>
            <c:spPr>
              <a:solidFill>
                <a:srgbClr val="FF0000"/>
              </a:solidFill>
              <a:ln w="19050">
                <a:solidFill>
                  <a:schemeClr val="lt1"/>
                </a:solidFill>
              </a:ln>
              <a:effectLst/>
            </c:spPr>
            <c:extLst>
              <c:ext xmlns:c16="http://schemas.microsoft.com/office/drawing/2014/chart" uri="{C3380CC4-5D6E-409C-BE32-E72D297353CC}">
                <c16:uniqueId val="{00000007-9AEE-44F2-B0F7-6A21292351A9}"/>
              </c:ext>
            </c:extLst>
          </c:dPt>
          <c:dPt>
            <c:idx val="4"/>
            <c:bubble3D val="0"/>
            <c:spPr>
              <a:solidFill>
                <a:srgbClr val="C00000"/>
              </a:solidFill>
              <a:ln w="19050">
                <a:solidFill>
                  <a:schemeClr val="lt1"/>
                </a:solidFill>
              </a:ln>
              <a:effectLst/>
            </c:spPr>
            <c:extLst>
              <c:ext xmlns:c16="http://schemas.microsoft.com/office/drawing/2014/chart" uri="{C3380CC4-5D6E-409C-BE32-E72D297353CC}">
                <c16:uniqueId val="{00000009-9AEE-44F2-B0F7-6A21292351A9}"/>
              </c:ext>
            </c:extLst>
          </c:dPt>
          <c:dLbls>
            <c:dLbl>
              <c:idx val="1"/>
              <c:layout>
                <c:manualLayout>
                  <c:x val="-0.15944793738745272"/>
                  <c:y val="-9.6005856718871616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AEE-44F2-B0F7-6A21292351A9}"/>
                </c:ext>
              </c:extLst>
            </c:dLbl>
            <c:dLbl>
              <c:idx val="2"/>
              <c:layout>
                <c:manualLayout>
                  <c:x val="0.14854684984062089"/>
                  <c:y val="7.0342931977948636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AEE-44F2-B0F7-6A21292351A9}"/>
                </c:ext>
              </c:extLst>
            </c:dLbl>
            <c:dLbl>
              <c:idx val="4"/>
              <c:delete val="1"/>
              <c:extLst>
                <c:ext xmlns:c15="http://schemas.microsoft.com/office/drawing/2012/chart" uri="{CE6537A1-D6FC-4f65-9D91-7224C49458BB}"/>
                <c:ext xmlns:c16="http://schemas.microsoft.com/office/drawing/2014/chart" uri="{C3380CC4-5D6E-409C-BE32-E72D297353CC}">
                  <c16:uniqueId val="{00000009-9AEE-44F2-B0F7-6A21292351A9}"/>
                </c:ext>
              </c:extLst>
            </c:dLbl>
            <c:spPr>
              <a:noFill/>
              <a:ln>
                <a:noFill/>
              </a:ln>
              <a:effectLst/>
            </c:spPr>
            <c:txPr>
              <a:bodyPr rot="0" spcFirstLastPara="1" vertOverflow="ellipsis" vert="horz" wrap="square" anchor="ctr" anchorCtr="1"/>
              <a:lstStyle/>
              <a:p>
                <a:pPr>
                  <a:defRPr sz="2400" b="1" i="0" u="none" strike="noStrike" kern="1200" baseline="0">
                    <a:solidFill>
                      <a:schemeClr val="bg1"/>
                    </a:solidFill>
                    <a:latin typeface="Avenir Next LT Pro" panose="020B0504020202020204" pitchFamily="34" charset="0"/>
                    <a:ea typeface="+mn-ea"/>
                    <a:cs typeface="+mn-cs"/>
                  </a:defRPr>
                </a:pPr>
                <a:endParaRPr lang="it-IT"/>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Foglio1!$A$2:$A$6</c:f>
              <c:strCache>
                <c:ptCount val="5"/>
                <c:pt idx="0">
                  <c:v>Decisamente sì</c:v>
                </c:pt>
                <c:pt idx="1">
                  <c:v>Più sì che no</c:v>
                </c:pt>
                <c:pt idx="2">
                  <c:v>Non so</c:v>
                </c:pt>
                <c:pt idx="3">
                  <c:v>Più no che sì</c:v>
                </c:pt>
                <c:pt idx="4">
                  <c:v>Decisamente no</c:v>
                </c:pt>
              </c:strCache>
            </c:strRef>
          </c:cat>
          <c:val>
            <c:numRef>
              <c:f>Foglio1!$C$2:$C$6</c:f>
              <c:numCache>
                <c:formatCode>0%</c:formatCode>
                <c:ptCount val="5"/>
                <c:pt idx="0">
                  <c:v>0.11</c:v>
                </c:pt>
                <c:pt idx="1">
                  <c:v>0.52</c:v>
                </c:pt>
                <c:pt idx="2">
                  <c:v>0.3</c:v>
                </c:pt>
                <c:pt idx="3">
                  <c:v>7.0000000000000007E-2</c:v>
                </c:pt>
                <c:pt idx="4">
                  <c:v>0</c:v>
                </c:pt>
              </c:numCache>
            </c:numRef>
          </c:val>
          <c:extLst>
            <c:ext xmlns:c16="http://schemas.microsoft.com/office/drawing/2014/chart" uri="{C3380CC4-5D6E-409C-BE32-E72D297353CC}">
              <c16:uniqueId val="{0000000A-9AEE-44F2-B0F7-6A21292351A9}"/>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noFill/>
    </a:ln>
    <a:effectLst/>
  </c:spPr>
  <c:txPr>
    <a:bodyPr/>
    <a:lstStyle/>
    <a:p>
      <a:pPr>
        <a:defRPr sz="1000" b="1">
          <a:latin typeface="Avenir Next LT Pro" panose="020B0504020202020204" pitchFamily="34" charset="0"/>
        </a:defRPr>
      </a:pPr>
      <a:endParaRPr lang="it-IT"/>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60242177876324232"/>
          <c:y val="4.1814266237449361E-2"/>
          <c:w val="0.37794765840220385"/>
          <c:h val="0.91637146752510124"/>
        </c:manualLayout>
      </c:layout>
      <c:barChart>
        <c:barDir val="bar"/>
        <c:grouping val="clustered"/>
        <c:varyColors val="0"/>
        <c:ser>
          <c:idx val="0"/>
          <c:order val="0"/>
          <c:tx>
            <c:strRef>
              <c:f>Foglio1!$B$1</c:f>
              <c:strCache>
                <c:ptCount val="1"/>
                <c:pt idx="0">
                  <c:v>count</c:v>
                </c:pt>
              </c:strCache>
            </c:strRef>
          </c:tx>
          <c:spPr>
            <a:solidFill>
              <a:srgbClr val="5879B5"/>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tx1">
                        <a:lumMod val="75000"/>
                        <a:lumOff val="25000"/>
                      </a:schemeClr>
                    </a:solidFill>
                    <a:latin typeface="Avenir Next LT Pro" panose="020B0504020202020204" pitchFamily="34" charset="0"/>
                    <a:ea typeface="+mn-ea"/>
                    <a:cs typeface="+mn-cs"/>
                  </a:defRPr>
                </a:pPr>
                <a:endParaRPr lang="it-I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Foglio1!$A$2:$A$10</c:f>
              <c:strCache>
                <c:ptCount val="9"/>
                <c:pt idx="0">
                  <c:v>Creando percorsi personalizzati per i dipendenti</c:v>
                </c:pt>
                <c:pt idx="1">
                  <c:v>Attraverso piattaforme online con centinaia di corsi</c:v>
                </c:pt>
                <c:pt idx="2">
                  <c:v>Organizzando workshop e seminari in sede</c:v>
                </c:pt>
                <c:pt idx="3">
                  <c:v>Collaborando con istituti di formazione esterni</c:v>
                </c:pt>
                <c:pt idx="4">
                  <c:v>Attraverso webinar</c:v>
                </c:pt>
                <c:pt idx="5">
                  <c:v>Attraverso un’academy aziendale interna</c:v>
                </c:pt>
                <c:pt idx="6">
                  <c:v>Attraverso partecipazione a academy  di altre imprese</c:v>
                </c:pt>
                <c:pt idx="7">
                  <c:v>Non implementa programmi di formazione interna</c:v>
                </c:pt>
                <c:pt idx="8">
                  <c:v>Non so / Preferisco non rispondere</c:v>
                </c:pt>
              </c:strCache>
            </c:strRef>
          </c:cat>
          <c:val>
            <c:numRef>
              <c:f>Foglio1!$B$2:$B$10</c:f>
              <c:numCache>
                <c:formatCode>0%</c:formatCode>
                <c:ptCount val="9"/>
                <c:pt idx="0">
                  <c:v>0.66666666666666596</c:v>
                </c:pt>
                <c:pt idx="1">
                  <c:v>0.51111111111111096</c:v>
                </c:pt>
                <c:pt idx="2">
                  <c:v>0.51111111111111096</c:v>
                </c:pt>
                <c:pt idx="3">
                  <c:v>0.422222222222222</c:v>
                </c:pt>
                <c:pt idx="4">
                  <c:v>0.422222222222222</c:v>
                </c:pt>
                <c:pt idx="5">
                  <c:v>0.33333333333333298</c:v>
                </c:pt>
                <c:pt idx="6">
                  <c:v>0.22222222222222199</c:v>
                </c:pt>
                <c:pt idx="7">
                  <c:v>4.4444444444444398E-2</c:v>
                </c:pt>
                <c:pt idx="8">
                  <c:v>2.2222222222222199E-2</c:v>
                </c:pt>
              </c:numCache>
            </c:numRef>
          </c:val>
          <c:extLst>
            <c:ext xmlns:c16="http://schemas.microsoft.com/office/drawing/2014/chart" uri="{C3380CC4-5D6E-409C-BE32-E72D297353CC}">
              <c16:uniqueId val="{00000000-EFA9-4EC4-8083-0690E55AABE0}"/>
            </c:ext>
          </c:extLst>
        </c:ser>
        <c:dLbls>
          <c:dLblPos val="outEnd"/>
          <c:showLegendKey val="0"/>
          <c:showVal val="1"/>
          <c:showCatName val="0"/>
          <c:showSerName val="0"/>
          <c:showPercent val="0"/>
          <c:showBubbleSize val="0"/>
        </c:dLbls>
        <c:gapWidth val="182"/>
        <c:axId val="2062685344"/>
        <c:axId val="2062685824"/>
      </c:barChart>
      <c:catAx>
        <c:axId val="2062685344"/>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2800" b="0" i="0" u="none" strike="noStrike" kern="1200" baseline="0">
                <a:solidFill>
                  <a:schemeClr val="tx1">
                    <a:lumMod val="75000"/>
                    <a:lumOff val="25000"/>
                  </a:schemeClr>
                </a:solidFill>
                <a:latin typeface="Avenir Next LT Pro" panose="020B0504020202020204" pitchFamily="34" charset="0"/>
                <a:ea typeface="+mn-ea"/>
                <a:cs typeface="+mn-cs"/>
              </a:defRPr>
            </a:pPr>
            <a:endParaRPr lang="it-IT"/>
          </a:p>
        </c:txPr>
        <c:crossAx val="2062685824"/>
        <c:crosses val="autoZero"/>
        <c:auto val="1"/>
        <c:lblAlgn val="ctr"/>
        <c:lblOffset val="100"/>
        <c:noMultiLvlLbl val="0"/>
      </c:catAx>
      <c:valAx>
        <c:axId val="2062685824"/>
        <c:scaling>
          <c:orientation val="minMax"/>
        </c:scaling>
        <c:delete val="1"/>
        <c:axPos val="t"/>
        <c:numFmt formatCode="0%" sourceLinked="1"/>
        <c:majorTickMark val="none"/>
        <c:minorTickMark val="none"/>
        <c:tickLblPos val="nextTo"/>
        <c:crossAx val="2062685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Avenir Next LT Pro" panose="020B0504020202020204" pitchFamily="34" charset="0"/>
        </a:defRPr>
      </a:pPr>
      <a:endParaRPr lang="it-IT"/>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Foglio1!$C$1</c:f>
              <c:strCache>
                <c:ptCount val="1"/>
                <c:pt idx="0">
                  <c:v>%</c:v>
                </c:pt>
              </c:strCache>
            </c:strRef>
          </c:tx>
          <c:dPt>
            <c:idx val="0"/>
            <c:bubble3D val="0"/>
            <c:spPr>
              <a:solidFill>
                <a:srgbClr val="3E5A8C"/>
              </a:solidFill>
              <a:ln w="19050">
                <a:solidFill>
                  <a:schemeClr val="lt1"/>
                </a:solidFill>
              </a:ln>
              <a:effectLst/>
            </c:spPr>
            <c:extLst>
              <c:ext xmlns:c16="http://schemas.microsoft.com/office/drawing/2014/chart" uri="{C3380CC4-5D6E-409C-BE32-E72D297353CC}">
                <c16:uniqueId val="{00000001-A8FB-477E-8050-8119E3DF445A}"/>
              </c:ext>
            </c:extLst>
          </c:dPt>
          <c:dPt>
            <c:idx val="1"/>
            <c:bubble3D val="0"/>
            <c:spPr>
              <a:solidFill>
                <a:srgbClr val="5879B5"/>
              </a:solidFill>
              <a:ln w="19050">
                <a:solidFill>
                  <a:schemeClr val="lt1"/>
                </a:solidFill>
              </a:ln>
              <a:effectLst/>
            </c:spPr>
            <c:extLst>
              <c:ext xmlns:c16="http://schemas.microsoft.com/office/drawing/2014/chart" uri="{C3380CC4-5D6E-409C-BE32-E72D297353CC}">
                <c16:uniqueId val="{00000003-A8FB-477E-8050-8119E3DF445A}"/>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A8FB-477E-8050-8119E3DF445A}"/>
              </c:ext>
            </c:extLst>
          </c:dPt>
          <c:dPt>
            <c:idx val="3"/>
            <c:bubble3D val="0"/>
            <c:spPr>
              <a:solidFill>
                <a:srgbClr val="FF0000"/>
              </a:solidFill>
              <a:ln w="19050">
                <a:solidFill>
                  <a:schemeClr val="lt1"/>
                </a:solidFill>
              </a:ln>
              <a:effectLst/>
            </c:spPr>
            <c:extLst>
              <c:ext xmlns:c16="http://schemas.microsoft.com/office/drawing/2014/chart" uri="{C3380CC4-5D6E-409C-BE32-E72D297353CC}">
                <c16:uniqueId val="{00000007-A8FB-477E-8050-8119E3DF445A}"/>
              </c:ext>
            </c:extLst>
          </c:dPt>
          <c:dPt>
            <c:idx val="4"/>
            <c:bubble3D val="0"/>
            <c:spPr>
              <a:solidFill>
                <a:srgbClr val="C00000"/>
              </a:solidFill>
              <a:ln w="19050">
                <a:solidFill>
                  <a:schemeClr val="lt1"/>
                </a:solidFill>
              </a:ln>
              <a:effectLst/>
            </c:spPr>
            <c:extLst>
              <c:ext xmlns:c16="http://schemas.microsoft.com/office/drawing/2014/chart" uri="{C3380CC4-5D6E-409C-BE32-E72D297353CC}">
                <c16:uniqueId val="{00000009-A8FB-477E-8050-8119E3DF445A}"/>
              </c:ext>
            </c:extLst>
          </c:dPt>
          <c:dLbls>
            <c:dLbl>
              <c:idx val="0"/>
              <c:layout>
                <c:manualLayout>
                  <c:x val="-0.12972760505140898"/>
                  <c:y val="-2.319630590067269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8FB-477E-8050-8119E3DF445A}"/>
                </c:ext>
              </c:extLst>
            </c:dLbl>
            <c:dLbl>
              <c:idx val="3"/>
              <c:layout>
                <c:manualLayout>
                  <c:x val="-2.6407170688641707E-2"/>
                  <c:y val="1.063666742306725E-2"/>
                </c:manualLayout>
              </c:layout>
              <c:spPr>
                <a:noFill/>
                <a:ln>
                  <a:noFill/>
                </a:ln>
                <a:effectLst/>
              </c:spPr>
              <c:txPr>
                <a:bodyPr rot="0" spcFirstLastPara="1" vertOverflow="ellipsis" vert="horz" wrap="square" anchor="ctr" anchorCtr="1"/>
                <a:lstStyle/>
                <a:p>
                  <a:pPr>
                    <a:defRPr sz="2800" b="1" i="0" u="none" strike="noStrike" kern="1200" baseline="0">
                      <a:solidFill>
                        <a:srgbClr val="FF0000"/>
                      </a:solidFill>
                      <a:latin typeface="Avenir Next LT Pro" panose="020B0504020202020204" pitchFamily="34" charset="0"/>
                      <a:ea typeface="+mn-ea"/>
                      <a:cs typeface="+mn-cs"/>
                    </a:defRPr>
                  </a:pPr>
                  <a:endParaRPr lang="it-IT"/>
                </a:p>
              </c:txPr>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A8FB-477E-8050-8119E3DF445A}"/>
                </c:ext>
              </c:extLst>
            </c:dLbl>
            <c:dLbl>
              <c:idx val="4"/>
              <c:layout>
                <c:manualLayout>
                  <c:x val="2.3206250000000001E-2"/>
                  <c:y val="1.1548611111111111E-3"/>
                </c:manualLayout>
              </c:layout>
              <c:spPr>
                <a:noFill/>
                <a:ln>
                  <a:noFill/>
                </a:ln>
                <a:effectLst/>
              </c:spPr>
              <c:txPr>
                <a:bodyPr rot="0" spcFirstLastPara="1" vertOverflow="ellipsis" vert="horz" wrap="square" anchor="ctr" anchorCtr="1"/>
                <a:lstStyle/>
                <a:p>
                  <a:pPr>
                    <a:defRPr sz="2800" b="1" i="0" u="none" strike="noStrike" kern="1200" baseline="0">
                      <a:solidFill>
                        <a:srgbClr val="C00000"/>
                      </a:solidFill>
                      <a:latin typeface="Avenir Next LT Pro" panose="020B0504020202020204" pitchFamily="34" charset="0"/>
                      <a:ea typeface="+mn-ea"/>
                      <a:cs typeface="+mn-cs"/>
                    </a:defRPr>
                  </a:pPr>
                  <a:endParaRPr lang="it-IT"/>
                </a:p>
              </c:txPr>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A8FB-477E-8050-8119E3DF445A}"/>
                </c:ext>
              </c:extLst>
            </c:dLbl>
            <c:spPr>
              <a:noFill/>
              <a:ln>
                <a:noFill/>
              </a:ln>
              <a:effectLst/>
            </c:spPr>
            <c:txPr>
              <a:bodyPr rot="0" spcFirstLastPara="1" vertOverflow="ellipsis" vert="horz" wrap="square" anchor="ctr" anchorCtr="1"/>
              <a:lstStyle/>
              <a:p>
                <a:pPr>
                  <a:defRPr sz="2800" b="1" i="0" u="none" strike="noStrike" kern="1200" baseline="0">
                    <a:solidFill>
                      <a:schemeClr val="bg1"/>
                    </a:solidFill>
                    <a:latin typeface="Avenir Next LT Pro" panose="020B0504020202020204" pitchFamily="34" charset="0"/>
                    <a:ea typeface="+mn-ea"/>
                    <a:cs typeface="+mn-cs"/>
                  </a:defRPr>
                </a:pPr>
                <a:endParaRPr lang="it-IT"/>
              </a:p>
            </c:txPr>
            <c:dLblPos val="bestFit"/>
            <c:showLegendKey val="0"/>
            <c:showVal val="1"/>
            <c:showCatName val="0"/>
            <c:showSerName val="0"/>
            <c:showPercent val="0"/>
            <c:showBubbleSize val="0"/>
            <c:showLeaderLines val="0"/>
            <c:extLst>
              <c:ext xmlns:c15="http://schemas.microsoft.com/office/drawing/2012/chart" uri="{CE6537A1-D6FC-4f65-9D91-7224C49458BB}"/>
            </c:extLst>
          </c:dLbls>
          <c:cat>
            <c:strRef>
              <c:f>Foglio1!$A$2:$A$6</c:f>
              <c:strCache>
                <c:ptCount val="5"/>
                <c:pt idx="0">
                  <c:v>Decisamente sì</c:v>
                </c:pt>
                <c:pt idx="1">
                  <c:v>Più sì che no</c:v>
                </c:pt>
                <c:pt idx="2">
                  <c:v>Non so</c:v>
                </c:pt>
                <c:pt idx="3">
                  <c:v>Più no che sì</c:v>
                </c:pt>
                <c:pt idx="4">
                  <c:v>Decisamente no</c:v>
                </c:pt>
              </c:strCache>
            </c:strRef>
          </c:cat>
          <c:val>
            <c:numRef>
              <c:f>Foglio1!$C$2:$C$6</c:f>
              <c:numCache>
                <c:formatCode>0%</c:formatCode>
                <c:ptCount val="5"/>
                <c:pt idx="0">
                  <c:v>0.42222222222222222</c:v>
                </c:pt>
                <c:pt idx="1">
                  <c:v>0.35555555555555557</c:v>
                </c:pt>
                <c:pt idx="2">
                  <c:v>0.17777777777777778</c:v>
                </c:pt>
                <c:pt idx="3">
                  <c:v>2.2222222222222223E-2</c:v>
                </c:pt>
                <c:pt idx="4">
                  <c:v>2.2222222222222223E-2</c:v>
                </c:pt>
              </c:numCache>
            </c:numRef>
          </c:val>
          <c:extLst>
            <c:ext xmlns:c16="http://schemas.microsoft.com/office/drawing/2014/chart" uri="{C3380CC4-5D6E-409C-BE32-E72D297353CC}">
              <c16:uniqueId val="{0000000A-A8FB-477E-8050-8119E3DF445A}"/>
            </c:ext>
          </c:extLst>
        </c:ser>
        <c:dLbls>
          <c:dLblPos val="bestFit"/>
          <c:showLegendKey val="0"/>
          <c:showVal val="1"/>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1">
          <a:latin typeface="Avenir Next LT Pro" panose="020B0504020202020204" pitchFamily="34" charset="0"/>
        </a:defRPr>
      </a:pPr>
      <a:endParaRPr lang="it-IT"/>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1107249924210977E-2"/>
          <c:y val="4.1814266237449361E-2"/>
          <c:w val="0.95926198309062138"/>
          <c:h val="0.91637146752510124"/>
        </c:manualLayout>
      </c:layout>
      <c:barChart>
        <c:barDir val="bar"/>
        <c:grouping val="clustered"/>
        <c:varyColors val="0"/>
        <c:ser>
          <c:idx val="0"/>
          <c:order val="0"/>
          <c:tx>
            <c:strRef>
              <c:f>Foglio1!$B$1</c:f>
              <c:strCache>
                <c:ptCount val="1"/>
                <c:pt idx="0">
                  <c:v>count</c:v>
                </c:pt>
              </c:strCache>
            </c:strRef>
          </c:tx>
          <c:spPr>
            <a:solidFill>
              <a:srgbClr val="5879B5"/>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Avenir Next LT Pro" panose="020B0504020202020204" pitchFamily="34" charset="0"/>
                    <a:ea typeface="+mn-ea"/>
                    <a:cs typeface="+mn-cs"/>
                  </a:defRPr>
                </a:pPr>
                <a:endParaRPr lang="it-I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Foglio1!$A$2:$A$6</c:f>
              <c:strCache>
                <c:ptCount val="5"/>
                <c:pt idx="0">
                  <c:v>Incentivare la collaborazione tra università, ITS e aziende per creare percorsi formativi mirati</c:v>
                </c:pt>
                <c:pt idx="1">
                  <c:v>Riformare i programmi di istruzione universitari e tecnici per includere maggiori competenze digitali</c:v>
                </c:pt>
                <c:pt idx="2">
                  <c:v>Introdurre corsi di formazione digitale obbligatori nelle scuole</c:v>
                </c:pt>
                <c:pt idx="3">
                  <c:v>Finanziare programmi di aggiornamento professionale per i lavoratori esistenti</c:v>
                </c:pt>
                <c:pt idx="4">
                  <c:v>Fornire agevolazioni fiscali alle aziende che assumono professionisti con competenze digitali</c:v>
                </c:pt>
              </c:strCache>
            </c:strRef>
          </c:cat>
          <c:val>
            <c:numRef>
              <c:f>Foglio1!$B$2:$B$6</c:f>
              <c:numCache>
                <c:formatCode>0%</c:formatCode>
                <c:ptCount val="5"/>
                <c:pt idx="0">
                  <c:v>0.71111111111111114</c:v>
                </c:pt>
                <c:pt idx="1">
                  <c:v>0.62222222222222223</c:v>
                </c:pt>
                <c:pt idx="2">
                  <c:v>0.62222222222222223</c:v>
                </c:pt>
                <c:pt idx="3">
                  <c:v>0.55555555555555558</c:v>
                </c:pt>
                <c:pt idx="4">
                  <c:v>0.51111111111111107</c:v>
                </c:pt>
              </c:numCache>
            </c:numRef>
          </c:val>
          <c:extLst>
            <c:ext xmlns:c16="http://schemas.microsoft.com/office/drawing/2014/chart" uri="{C3380CC4-5D6E-409C-BE32-E72D297353CC}">
              <c16:uniqueId val="{00000000-E4C5-446F-B2E2-4D90E65AC478}"/>
            </c:ext>
          </c:extLst>
        </c:ser>
        <c:dLbls>
          <c:dLblPos val="outEnd"/>
          <c:showLegendKey val="0"/>
          <c:showVal val="1"/>
          <c:showCatName val="0"/>
          <c:showSerName val="0"/>
          <c:showPercent val="0"/>
          <c:showBubbleSize val="0"/>
        </c:dLbls>
        <c:gapWidth val="182"/>
        <c:axId val="2062685344"/>
        <c:axId val="2062685824"/>
      </c:barChart>
      <c:catAx>
        <c:axId val="2062685344"/>
        <c:scaling>
          <c:orientation val="maxMin"/>
        </c:scaling>
        <c:delete val="1"/>
        <c:axPos val="l"/>
        <c:numFmt formatCode="General" sourceLinked="1"/>
        <c:majorTickMark val="none"/>
        <c:minorTickMark val="none"/>
        <c:tickLblPos val="nextTo"/>
        <c:crossAx val="2062685824"/>
        <c:crosses val="autoZero"/>
        <c:auto val="1"/>
        <c:lblAlgn val="ctr"/>
        <c:lblOffset val="100"/>
        <c:noMultiLvlLbl val="0"/>
      </c:catAx>
      <c:valAx>
        <c:axId val="2062685824"/>
        <c:scaling>
          <c:orientation val="minMax"/>
        </c:scaling>
        <c:delete val="1"/>
        <c:axPos val="t"/>
        <c:numFmt formatCode="0%" sourceLinked="1"/>
        <c:majorTickMark val="none"/>
        <c:minorTickMark val="none"/>
        <c:tickLblPos val="nextTo"/>
        <c:crossAx val="2062685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Avenir Next LT Pro" panose="020B0504020202020204" pitchFamily="34" charset="0"/>
        </a:defRPr>
      </a:pPr>
      <a:endParaRPr lang="it-I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0.6733</cdr:x>
      <cdr:y>0.59488</cdr:y>
    </cdr:from>
    <cdr:to>
      <cdr:x>0.80242</cdr:x>
      <cdr:y>0.72216</cdr:y>
    </cdr:to>
    <cdr:sp macro="" textlink="">
      <cdr:nvSpPr>
        <cdr:cNvPr id="5" name="CasellaDiTesto 18">
          <a:extLst xmlns:a="http://schemas.openxmlformats.org/drawingml/2006/main">
            <a:ext uri="{FF2B5EF4-FFF2-40B4-BE49-F238E27FC236}">
              <a16:creationId xmlns:a16="http://schemas.microsoft.com/office/drawing/2014/main" id="{15FC7642-CBB2-D1EC-34A7-33D870A98AD7}"/>
            </a:ext>
          </a:extLst>
        </cdr:cNvPr>
        <cdr:cNvSpPr txBox="1"/>
      </cdr:nvSpPr>
      <cdr:spPr>
        <a:xfrm xmlns:a="http://schemas.openxmlformats.org/drawingml/2006/main">
          <a:off x="10849207" y="5883996"/>
          <a:ext cx="2080410" cy="1258913"/>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square">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440" b="0" i="0" u="none" strike="noStrike" kern="1200" spc="0" baseline="0">
              <a:solidFill>
                <a:prstClr val="black">
                  <a:lumMod val="65000"/>
                  <a:lumOff val="35000"/>
                </a:prstClr>
              </a:solidFill>
              <a:latin typeface="Avenir Next LT Pro" panose="020B0504020202020204" pitchFamily="34" charset="0"/>
              <a:ea typeface="+mn-ea"/>
              <a:cs typeface="+mn-cs"/>
            </a:defRPr>
          </a:pPr>
          <a:r>
            <a:rPr lang="it-IT" sz="3600" b="1" dirty="0">
              <a:solidFill>
                <a:srgbClr val="404040"/>
              </a:solidFill>
            </a:rPr>
            <a:t>+12%</a:t>
          </a:r>
          <a:endParaRPr lang="it-IT" sz="3600" dirty="0">
            <a:solidFill>
              <a:srgbClr val="404040"/>
            </a:solidFill>
          </a:endParaRPr>
        </a:p>
      </cdr:txBody>
    </cdr:sp>
  </cdr:relSizeAnchor>
  <cdr:relSizeAnchor xmlns:cdr="http://schemas.openxmlformats.org/drawingml/2006/chartDrawing">
    <cdr:from>
      <cdr:x>0.19276</cdr:x>
      <cdr:y>0.81191</cdr:y>
    </cdr:from>
    <cdr:to>
      <cdr:x>0.32187</cdr:x>
      <cdr:y>0.93919</cdr:y>
    </cdr:to>
    <cdr:sp macro="" textlink="">
      <cdr:nvSpPr>
        <cdr:cNvPr id="6" name="CasellaDiTesto 18">
          <a:extLst xmlns:a="http://schemas.openxmlformats.org/drawingml/2006/main">
            <a:ext uri="{FF2B5EF4-FFF2-40B4-BE49-F238E27FC236}">
              <a16:creationId xmlns:a16="http://schemas.microsoft.com/office/drawing/2014/main" id="{B2D7CEF2-42BC-2BAB-191A-7301245234C9}"/>
            </a:ext>
          </a:extLst>
        </cdr:cNvPr>
        <cdr:cNvSpPr txBox="1"/>
      </cdr:nvSpPr>
      <cdr:spPr>
        <a:xfrm xmlns:a="http://schemas.openxmlformats.org/drawingml/2006/main">
          <a:off x="3105948" y="8030645"/>
          <a:ext cx="2080410" cy="1258913"/>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square">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440" b="0" i="0" u="none" strike="noStrike" kern="1200" spc="0" baseline="0">
              <a:solidFill>
                <a:prstClr val="black">
                  <a:lumMod val="65000"/>
                  <a:lumOff val="35000"/>
                </a:prstClr>
              </a:solidFill>
              <a:latin typeface="Avenir Next LT Pro" panose="020B0504020202020204" pitchFamily="34" charset="0"/>
              <a:ea typeface="+mn-ea"/>
              <a:cs typeface="+mn-cs"/>
            </a:defRPr>
          </a:pPr>
          <a:r>
            <a:rPr lang="it-IT" sz="3600" b="1" dirty="0">
              <a:solidFill>
                <a:srgbClr val="404040"/>
              </a:solidFill>
            </a:rPr>
            <a:t>+18%</a:t>
          </a:r>
          <a:endParaRPr lang="it-IT" sz="3600" dirty="0">
            <a:solidFill>
              <a:srgbClr val="404040"/>
            </a:solidFil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5DAA43-D21C-464B-9968-9F182241DD56}" type="datetimeFigureOut">
              <a:rPr lang="it-IT" smtClean="0"/>
              <a:t>11/12/2024</a:t>
            </a:fld>
            <a:endParaRPr lang="it-IT"/>
          </a:p>
        </p:txBody>
      </p:sp>
      <p:sp>
        <p:nvSpPr>
          <p:cNvPr id="4" name="Segnaposto immagine diapositiva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CE170D-19E9-40F9-8EE9-90E9622CA56D}" type="slidenum">
              <a:rPr lang="it-IT" smtClean="0"/>
              <a:t>‹N›</a:t>
            </a:fld>
            <a:endParaRPr lang="it-IT"/>
          </a:p>
        </p:txBody>
      </p:sp>
    </p:spTree>
    <p:extLst>
      <p:ext uri="{BB962C8B-B14F-4D97-AF65-F5344CB8AC3E}">
        <p14:creationId xmlns:p14="http://schemas.microsoft.com/office/powerpoint/2010/main" val="1362889497"/>
      </p:ext>
    </p:extLst>
  </p:cSld>
  <p:clrMap bg1="lt1" tx1="dk1" bg2="lt2" tx2="dk2" accent1="accent1" accent2="accent2" accent3="accent3" accent4="accent4" accent5="accent5" accent6="accent6" hlink="hlink" folHlink="folHlink"/>
  <p:notesStyle>
    <a:lvl1pPr marL="0" algn="l" defTabSz="1018938" rtl="0" eaLnBrk="1" latinLnBrk="0" hangingPunct="1">
      <a:defRPr sz="1338" kern="1200">
        <a:solidFill>
          <a:schemeClr val="tx1"/>
        </a:solidFill>
        <a:latin typeface="+mn-lt"/>
        <a:ea typeface="+mn-ea"/>
        <a:cs typeface="+mn-cs"/>
      </a:defRPr>
    </a:lvl1pPr>
    <a:lvl2pPr marL="509469" algn="l" defTabSz="1018938" rtl="0" eaLnBrk="1" latinLnBrk="0" hangingPunct="1">
      <a:defRPr sz="1338" kern="1200">
        <a:solidFill>
          <a:schemeClr val="tx1"/>
        </a:solidFill>
        <a:latin typeface="+mn-lt"/>
        <a:ea typeface="+mn-ea"/>
        <a:cs typeface="+mn-cs"/>
      </a:defRPr>
    </a:lvl2pPr>
    <a:lvl3pPr marL="1018938" algn="l" defTabSz="1018938" rtl="0" eaLnBrk="1" latinLnBrk="0" hangingPunct="1">
      <a:defRPr sz="1338" kern="1200">
        <a:solidFill>
          <a:schemeClr val="tx1"/>
        </a:solidFill>
        <a:latin typeface="+mn-lt"/>
        <a:ea typeface="+mn-ea"/>
        <a:cs typeface="+mn-cs"/>
      </a:defRPr>
    </a:lvl3pPr>
    <a:lvl4pPr marL="1528407" algn="l" defTabSz="1018938" rtl="0" eaLnBrk="1" latinLnBrk="0" hangingPunct="1">
      <a:defRPr sz="1338" kern="1200">
        <a:solidFill>
          <a:schemeClr val="tx1"/>
        </a:solidFill>
        <a:latin typeface="+mn-lt"/>
        <a:ea typeface="+mn-ea"/>
        <a:cs typeface="+mn-cs"/>
      </a:defRPr>
    </a:lvl4pPr>
    <a:lvl5pPr marL="2037876" algn="l" defTabSz="1018938" rtl="0" eaLnBrk="1" latinLnBrk="0" hangingPunct="1">
      <a:defRPr sz="1338" kern="1200">
        <a:solidFill>
          <a:schemeClr val="tx1"/>
        </a:solidFill>
        <a:latin typeface="+mn-lt"/>
        <a:ea typeface="+mn-ea"/>
        <a:cs typeface="+mn-cs"/>
      </a:defRPr>
    </a:lvl5pPr>
    <a:lvl6pPr marL="2547346" algn="l" defTabSz="1018938" rtl="0" eaLnBrk="1" latinLnBrk="0" hangingPunct="1">
      <a:defRPr sz="1338" kern="1200">
        <a:solidFill>
          <a:schemeClr val="tx1"/>
        </a:solidFill>
        <a:latin typeface="+mn-lt"/>
        <a:ea typeface="+mn-ea"/>
        <a:cs typeface="+mn-cs"/>
      </a:defRPr>
    </a:lvl6pPr>
    <a:lvl7pPr marL="3056815" algn="l" defTabSz="1018938" rtl="0" eaLnBrk="1" latinLnBrk="0" hangingPunct="1">
      <a:defRPr sz="1338" kern="1200">
        <a:solidFill>
          <a:schemeClr val="tx1"/>
        </a:solidFill>
        <a:latin typeface="+mn-lt"/>
        <a:ea typeface="+mn-ea"/>
        <a:cs typeface="+mn-cs"/>
      </a:defRPr>
    </a:lvl7pPr>
    <a:lvl8pPr marL="3566284" algn="l" defTabSz="1018938" rtl="0" eaLnBrk="1" latinLnBrk="0" hangingPunct="1">
      <a:defRPr sz="1338" kern="1200">
        <a:solidFill>
          <a:schemeClr val="tx1"/>
        </a:solidFill>
        <a:latin typeface="+mn-lt"/>
        <a:ea typeface="+mn-ea"/>
        <a:cs typeface="+mn-cs"/>
      </a:defRPr>
    </a:lvl8pPr>
    <a:lvl9pPr marL="4075753" algn="l" defTabSz="1018938" rtl="0" eaLnBrk="1" latinLnBrk="0" hangingPunct="1">
      <a:defRPr sz="1338"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A02888-425E-FF4B-9230-FE0ABEB003B0}"/>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D22F2398-4FD2-DE3A-73BA-C280C2C86982}"/>
              </a:ext>
            </a:extLst>
          </p:cNvPr>
          <p:cNvSpPr>
            <a:spLocks noGrp="1" noRot="1" noChangeAspect="1"/>
          </p:cNvSpPr>
          <p:nvPr>
            <p:ph type="sldImg"/>
          </p:nvPr>
        </p:nvSpPr>
        <p:spPr>
          <a:xfrm>
            <a:off x="382588" y="685800"/>
            <a:ext cx="6092825" cy="3429000"/>
          </a:xfrm>
        </p:spPr>
      </p:sp>
      <p:sp>
        <p:nvSpPr>
          <p:cNvPr id="3" name="Segnaposto note 2">
            <a:extLst>
              <a:ext uri="{FF2B5EF4-FFF2-40B4-BE49-F238E27FC236}">
                <a16:creationId xmlns:a16="http://schemas.microsoft.com/office/drawing/2014/main" id="{061D15BE-8CBA-D032-FF4F-C412B427765F}"/>
              </a:ext>
            </a:extLst>
          </p:cNvPr>
          <p:cNvSpPr>
            <a:spLocks noGrp="1"/>
          </p:cNvSpPr>
          <p:nvPr>
            <p:ph type="body" idx="1"/>
          </p:nvPr>
        </p:nvSpPr>
        <p:spPr/>
        <p:txBody>
          <a:bodyPr/>
          <a:lstStyle/>
          <a:p>
            <a:endParaRPr lang="it-IT"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egnaposto numero diapositiva 3">
            <a:extLst>
              <a:ext uri="{FF2B5EF4-FFF2-40B4-BE49-F238E27FC236}">
                <a16:creationId xmlns:a16="http://schemas.microsoft.com/office/drawing/2014/main" id="{AE9DFF22-0228-E53F-EFA5-D240F4BD6770}"/>
              </a:ext>
            </a:extLst>
          </p:cNvPr>
          <p:cNvSpPr>
            <a:spLocks noGrp="1"/>
          </p:cNvSpPr>
          <p:nvPr>
            <p:ph type="sldNum" sz="quarter" idx="5"/>
          </p:nvPr>
        </p:nvSpPr>
        <p:spPr/>
        <p:txBody>
          <a:bodyPr/>
          <a:lstStyle/>
          <a:p>
            <a:pPr marL="0" marR="0" lvl="0" indent="0" algn="r" defTabSz="457093" rtl="0" eaLnBrk="1" fontAlgn="auto" latinLnBrk="0" hangingPunct="1">
              <a:lnSpc>
                <a:spcPct val="100000"/>
              </a:lnSpc>
              <a:spcBef>
                <a:spcPts val="0"/>
              </a:spcBef>
              <a:spcAft>
                <a:spcPts val="0"/>
              </a:spcAft>
              <a:buClrTx/>
              <a:buSzTx/>
              <a:buFontTx/>
              <a:buNone/>
              <a:tabLst/>
              <a:defRPr/>
            </a:pPr>
            <a:fld id="{6BB98AFB-CB0D-4DFE-87B9-B4B0D0DE73CD}"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093" rtl="0" eaLnBrk="1" fontAlgn="auto" latinLnBrk="0" hangingPunct="1">
                <a:lnSpc>
                  <a:spcPct val="100000"/>
                </a:lnSpc>
                <a:spcBef>
                  <a:spcPts val="0"/>
                </a:spcBef>
                <a:spcAft>
                  <a:spcPts val="0"/>
                </a:spcAft>
                <a:buClrTx/>
                <a:buSzTx/>
                <a:buFontTx/>
                <a:buNone/>
                <a:tabLst/>
                <a:defRPr/>
              </a:pPr>
              <a:t>1</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38644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7BB90-135D-DD36-71B0-B9DFF8557ECE}"/>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7862E349-CC4D-97AE-3DF6-9E9B7C74CBE6}"/>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B9FACD89-B273-91C1-8CF0-FD8957B52D4D}"/>
              </a:ext>
            </a:extLst>
          </p:cNvPr>
          <p:cNvSpPr>
            <a:spLocks noGrp="1"/>
          </p:cNvSpPr>
          <p:nvPr>
            <p:ph type="body" idx="1"/>
          </p:nvPr>
        </p:nvSpPr>
        <p:spPr/>
        <p:txBody>
          <a:bodyPr/>
          <a:lstStyle/>
          <a:p>
            <a:pPr marL="0" marR="0" lvl="0" indent="0" algn="l" defTabSz="1018938" rtl="0" eaLnBrk="1" fontAlgn="auto" latinLnBrk="0" hangingPunct="1">
              <a:lnSpc>
                <a:spcPct val="100000"/>
              </a:lnSpc>
              <a:spcBef>
                <a:spcPts val="0"/>
              </a:spcBef>
              <a:spcAft>
                <a:spcPts val="0"/>
              </a:spcAft>
              <a:buClrTx/>
              <a:buSzTx/>
              <a:buFontTx/>
              <a:buNone/>
              <a:tabLst/>
              <a:defRPr/>
            </a:pPr>
            <a:endParaRPr lang="it-IT" sz="1400">
              <a:solidFill>
                <a:schemeClr val="tx1">
                  <a:lumMod val="75000"/>
                  <a:lumOff val="25000"/>
                </a:schemeClr>
              </a:solidFill>
              <a:latin typeface="Avenir Next LT Pro" panose="020B0504020202020204" pitchFamily="34" charset="0"/>
            </a:endParaRPr>
          </a:p>
        </p:txBody>
      </p:sp>
      <p:sp>
        <p:nvSpPr>
          <p:cNvPr id="4" name="Segnaposto numero diapositiva 3">
            <a:extLst>
              <a:ext uri="{FF2B5EF4-FFF2-40B4-BE49-F238E27FC236}">
                <a16:creationId xmlns:a16="http://schemas.microsoft.com/office/drawing/2014/main" id="{0E6764B2-1866-5A73-2D01-943F631E0B40}"/>
              </a:ext>
            </a:extLst>
          </p:cNvPr>
          <p:cNvSpPr>
            <a:spLocks noGrp="1"/>
          </p:cNvSpPr>
          <p:nvPr>
            <p:ph type="sldNum" sz="quarter" idx="5"/>
          </p:nvPr>
        </p:nvSpPr>
        <p:spPr/>
        <p:txBody>
          <a:bodyPr/>
          <a:lstStyle/>
          <a:p>
            <a:fld id="{5ACE170D-19E9-40F9-8EE9-90E9622CA56D}" type="slidenum">
              <a:rPr lang="it-IT" smtClean="0"/>
              <a:t>2</a:t>
            </a:fld>
            <a:endParaRPr lang="it-IT"/>
          </a:p>
        </p:txBody>
      </p:sp>
    </p:spTree>
    <p:extLst>
      <p:ext uri="{BB962C8B-B14F-4D97-AF65-F5344CB8AC3E}">
        <p14:creationId xmlns:p14="http://schemas.microsoft.com/office/powerpoint/2010/main" val="36305071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1018938" rtl="0" eaLnBrk="1" fontAlgn="auto" latinLnBrk="0" hangingPunct="1">
              <a:lnSpc>
                <a:spcPct val="100000"/>
              </a:lnSpc>
              <a:spcBef>
                <a:spcPts val="0"/>
              </a:spcBef>
              <a:spcAft>
                <a:spcPts val="0"/>
              </a:spcAft>
              <a:buClrTx/>
              <a:buSzTx/>
              <a:buFontTx/>
              <a:buNone/>
              <a:tabLst/>
              <a:defRPr/>
            </a:pPr>
            <a:endParaRPr lang="it-IT" sz="1200" b="0" dirty="0"/>
          </a:p>
        </p:txBody>
      </p:sp>
      <p:sp>
        <p:nvSpPr>
          <p:cNvPr id="4" name="Segnaposto numero diapositiva 3"/>
          <p:cNvSpPr>
            <a:spLocks noGrp="1"/>
          </p:cNvSpPr>
          <p:nvPr>
            <p:ph type="sldNum" sz="quarter" idx="10"/>
          </p:nvPr>
        </p:nvSpPr>
        <p:spPr/>
        <p:txBody>
          <a:bodyPr/>
          <a:lstStyle/>
          <a:p>
            <a:fld id="{6BB98AFB-CB0D-4DFE-87B9-B4B0D0DE73CD}" type="slidenum">
              <a:rPr lang="en-US" smtClean="0"/>
              <a:pPr/>
              <a:t>3</a:t>
            </a:fld>
            <a:endParaRPr lang="en-US" dirty="0"/>
          </a:p>
        </p:txBody>
      </p:sp>
    </p:spTree>
    <p:extLst>
      <p:ext uri="{BB962C8B-B14F-4D97-AF65-F5344CB8AC3E}">
        <p14:creationId xmlns:p14="http://schemas.microsoft.com/office/powerpoint/2010/main" val="16796619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1018938" rtl="0" eaLnBrk="1" fontAlgn="auto" latinLnBrk="0" hangingPunct="1">
              <a:lnSpc>
                <a:spcPct val="100000"/>
              </a:lnSpc>
              <a:spcBef>
                <a:spcPts val="0"/>
              </a:spcBef>
              <a:spcAft>
                <a:spcPts val="0"/>
              </a:spcAft>
              <a:buClrTx/>
              <a:buSzTx/>
              <a:buFontTx/>
              <a:buNone/>
              <a:tabLst/>
              <a:defRPr/>
            </a:pPr>
            <a:endParaRPr lang="it-IT" sz="1400">
              <a:solidFill>
                <a:schemeClr val="tx1">
                  <a:lumMod val="75000"/>
                  <a:lumOff val="25000"/>
                </a:schemeClr>
              </a:solidFill>
              <a:latin typeface="Avenir Next LT Pro" panose="020B0504020202020204" pitchFamily="34" charset="0"/>
            </a:endParaRPr>
          </a:p>
        </p:txBody>
      </p:sp>
      <p:sp>
        <p:nvSpPr>
          <p:cNvPr id="4" name="Segnaposto numero diapositiva 3"/>
          <p:cNvSpPr>
            <a:spLocks noGrp="1"/>
          </p:cNvSpPr>
          <p:nvPr>
            <p:ph type="sldNum" sz="quarter" idx="5"/>
          </p:nvPr>
        </p:nvSpPr>
        <p:spPr/>
        <p:txBody>
          <a:bodyPr/>
          <a:lstStyle/>
          <a:p>
            <a:fld id="{5ACE170D-19E9-40F9-8EE9-90E9622CA56D}" type="slidenum">
              <a:rPr lang="it-IT" smtClean="0"/>
              <a:t>4</a:t>
            </a:fld>
            <a:endParaRPr lang="it-IT"/>
          </a:p>
        </p:txBody>
      </p:sp>
    </p:spTree>
    <p:extLst>
      <p:ext uri="{BB962C8B-B14F-4D97-AF65-F5344CB8AC3E}">
        <p14:creationId xmlns:p14="http://schemas.microsoft.com/office/powerpoint/2010/main" val="37826006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7BEA9-4899-3080-D807-D244AB36D652}"/>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05BAC502-92DA-A71B-E194-98BC28CED62C}"/>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CBE4F329-A4CE-FB8E-19E4-71AA8163E0F6}"/>
              </a:ext>
            </a:extLst>
          </p:cNvPr>
          <p:cNvSpPr>
            <a:spLocks noGrp="1"/>
          </p:cNvSpPr>
          <p:nvPr>
            <p:ph type="body" idx="1"/>
          </p:nvPr>
        </p:nvSpPr>
        <p:spPr/>
        <p:txBody>
          <a:bodyPr/>
          <a:lstStyle/>
          <a:p>
            <a:pPr marL="0" marR="0" lvl="0" indent="0" algn="l" defTabSz="1018938" rtl="0" eaLnBrk="1" fontAlgn="auto" latinLnBrk="0" hangingPunct="1">
              <a:lnSpc>
                <a:spcPct val="100000"/>
              </a:lnSpc>
              <a:spcBef>
                <a:spcPts val="0"/>
              </a:spcBef>
              <a:spcAft>
                <a:spcPts val="0"/>
              </a:spcAft>
              <a:buClrTx/>
              <a:buSzTx/>
              <a:buFontTx/>
              <a:buNone/>
              <a:tabLst/>
              <a:defRPr/>
            </a:pPr>
            <a:endParaRPr lang="it-IT" sz="1400">
              <a:solidFill>
                <a:schemeClr val="tx1">
                  <a:lumMod val="75000"/>
                  <a:lumOff val="25000"/>
                </a:schemeClr>
              </a:solidFill>
              <a:latin typeface="Avenir Next LT Pro" panose="020B0504020202020204" pitchFamily="34" charset="0"/>
            </a:endParaRPr>
          </a:p>
        </p:txBody>
      </p:sp>
      <p:sp>
        <p:nvSpPr>
          <p:cNvPr id="4" name="Segnaposto numero diapositiva 3">
            <a:extLst>
              <a:ext uri="{FF2B5EF4-FFF2-40B4-BE49-F238E27FC236}">
                <a16:creationId xmlns:a16="http://schemas.microsoft.com/office/drawing/2014/main" id="{6F7DE7BC-39D3-65FB-478F-76430EE33FA7}"/>
              </a:ext>
            </a:extLst>
          </p:cNvPr>
          <p:cNvSpPr>
            <a:spLocks noGrp="1"/>
          </p:cNvSpPr>
          <p:nvPr>
            <p:ph type="sldNum" sz="quarter" idx="5"/>
          </p:nvPr>
        </p:nvSpPr>
        <p:spPr/>
        <p:txBody>
          <a:bodyPr/>
          <a:lstStyle/>
          <a:p>
            <a:fld id="{5ACE170D-19E9-40F9-8EE9-90E9622CA56D}" type="slidenum">
              <a:rPr lang="it-IT" smtClean="0"/>
              <a:t>5</a:t>
            </a:fld>
            <a:endParaRPr lang="it-IT"/>
          </a:p>
        </p:txBody>
      </p:sp>
    </p:spTree>
    <p:extLst>
      <p:ext uri="{BB962C8B-B14F-4D97-AF65-F5344CB8AC3E}">
        <p14:creationId xmlns:p14="http://schemas.microsoft.com/office/powerpoint/2010/main" val="27422817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02B812-FB2B-77F4-3CED-80AD9056EEC0}"/>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FC0186A8-B11A-D8F3-6135-53D105DD6B7C}"/>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BF518FC1-E661-D24D-456D-D8F32B1DE29F}"/>
              </a:ext>
            </a:extLst>
          </p:cNvPr>
          <p:cNvSpPr>
            <a:spLocks noGrp="1"/>
          </p:cNvSpPr>
          <p:nvPr>
            <p:ph type="body" idx="1"/>
          </p:nvPr>
        </p:nvSpPr>
        <p:spPr/>
        <p:txBody>
          <a:bodyPr/>
          <a:lstStyle/>
          <a:p>
            <a:pPr marL="0" marR="0" lvl="0" indent="0" algn="l" defTabSz="1018938" rtl="0" eaLnBrk="1" fontAlgn="auto" latinLnBrk="0" hangingPunct="1">
              <a:lnSpc>
                <a:spcPct val="100000"/>
              </a:lnSpc>
              <a:spcBef>
                <a:spcPts val="0"/>
              </a:spcBef>
              <a:spcAft>
                <a:spcPts val="0"/>
              </a:spcAft>
              <a:buClrTx/>
              <a:buSzTx/>
              <a:buFontTx/>
              <a:buNone/>
              <a:tabLst/>
              <a:defRPr/>
            </a:pPr>
            <a:endParaRPr lang="it-IT" sz="1400">
              <a:solidFill>
                <a:schemeClr val="tx1">
                  <a:lumMod val="75000"/>
                  <a:lumOff val="25000"/>
                </a:schemeClr>
              </a:solidFill>
              <a:latin typeface="Avenir Next LT Pro" panose="020B0504020202020204" pitchFamily="34" charset="0"/>
            </a:endParaRPr>
          </a:p>
        </p:txBody>
      </p:sp>
      <p:sp>
        <p:nvSpPr>
          <p:cNvPr id="4" name="Segnaposto numero diapositiva 3">
            <a:extLst>
              <a:ext uri="{FF2B5EF4-FFF2-40B4-BE49-F238E27FC236}">
                <a16:creationId xmlns:a16="http://schemas.microsoft.com/office/drawing/2014/main" id="{9ABA3BBF-6C4A-F650-B0DC-0BC20EBF0C1D}"/>
              </a:ext>
            </a:extLst>
          </p:cNvPr>
          <p:cNvSpPr>
            <a:spLocks noGrp="1"/>
          </p:cNvSpPr>
          <p:nvPr>
            <p:ph type="sldNum" sz="quarter" idx="5"/>
          </p:nvPr>
        </p:nvSpPr>
        <p:spPr/>
        <p:txBody>
          <a:bodyPr/>
          <a:lstStyle/>
          <a:p>
            <a:fld id="{5ACE170D-19E9-40F9-8EE9-90E9622CA56D}" type="slidenum">
              <a:rPr lang="it-IT" smtClean="0"/>
              <a:t>6</a:t>
            </a:fld>
            <a:endParaRPr lang="it-IT"/>
          </a:p>
        </p:txBody>
      </p:sp>
    </p:spTree>
    <p:extLst>
      <p:ext uri="{BB962C8B-B14F-4D97-AF65-F5344CB8AC3E}">
        <p14:creationId xmlns:p14="http://schemas.microsoft.com/office/powerpoint/2010/main" val="32453264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96B2A-2E42-9EAD-5EBE-2E6139DE3C6C}"/>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5EC6051A-9A02-2D40-2CE1-C60AB6E738C8}"/>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87375706-2E5F-7EAD-AA4A-C93920A39D17}"/>
              </a:ext>
            </a:extLst>
          </p:cNvPr>
          <p:cNvSpPr>
            <a:spLocks noGrp="1"/>
          </p:cNvSpPr>
          <p:nvPr>
            <p:ph type="body" idx="1"/>
          </p:nvPr>
        </p:nvSpPr>
        <p:spPr/>
        <p:txBody>
          <a:bodyPr/>
          <a:lstStyle/>
          <a:p>
            <a:pPr marL="0" marR="0" lvl="0" indent="0" algn="l" defTabSz="1018938" rtl="0" eaLnBrk="1" fontAlgn="auto" latinLnBrk="0" hangingPunct="1">
              <a:lnSpc>
                <a:spcPct val="100000"/>
              </a:lnSpc>
              <a:spcBef>
                <a:spcPts val="0"/>
              </a:spcBef>
              <a:spcAft>
                <a:spcPts val="0"/>
              </a:spcAft>
              <a:buClrTx/>
              <a:buSzTx/>
              <a:buFontTx/>
              <a:buNone/>
              <a:tabLst/>
              <a:defRPr/>
            </a:pPr>
            <a:endParaRPr lang="it-IT" sz="1400">
              <a:solidFill>
                <a:schemeClr val="tx1">
                  <a:lumMod val="75000"/>
                  <a:lumOff val="25000"/>
                </a:schemeClr>
              </a:solidFill>
              <a:latin typeface="Avenir Next LT Pro" panose="020B0504020202020204" pitchFamily="34" charset="0"/>
            </a:endParaRPr>
          </a:p>
        </p:txBody>
      </p:sp>
      <p:sp>
        <p:nvSpPr>
          <p:cNvPr id="4" name="Segnaposto numero diapositiva 3">
            <a:extLst>
              <a:ext uri="{FF2B5EF4-FFF2-40B4-BE49-F238E27FC236}">
                <a16:creationId xmlns:a16="http://schemas.microsoft.com/office/drawing/2014/main" id="{698055D1-6F19-647D-917E-2D57E1FD5F2A}"/>
              </a:ext>
            </a:extLst>
          </p:cNvPr>
          <p:cNvSpPr>
            <a:spLocks noGrp="1"/>
          </p:cNvSpPr>
          <p:nvPr>
            <p:ph type="sldNum" sz="quarter" idx="5"/>
          </p:nvPr>
        </p:nvSpPr>
        <p:spPr/>
        <p:txBody>
          <a:bodyPr/>
          <a:lstStyle/>
          <a:p>
            <a:fld id="{5ACE170D-19E9-40F9-8EE9-90E9622CA56D}" type="slidenum">
              <a:rPr lang="it-IT" smtClean="0"/>
              <a:t>7</a:t>
            </a:fld>
            <a:endParaRPr lang="it-IT"/>
          </a:p>
        </p:txBody>
      </p:sp>
    </p:spTree>
    <p:extLst>
      <p:ext uri="{BB962C8B-B14F-4D97-AF65-F5344CB8AC3E}">
        <p14:creationId xmlns:p14="http://schemas.microsoft.com/office/powerpoint/2010/main" val="17732929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EC8EC-F101-4EFF-9999-326CA014F187}"/>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1663C6DD-C9AF-BF4F-74E3-811EB599432E}"/>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6D13E98F-4F88-3897-0BBD-C909B47D85F8}"/>
              </a:ext>
            </a:extLst>
          </p:cNvPr>
          <p:cNvSpPr>
            <a:spLocks noGrp="1"/>
          </p:cNvSpPr>
          <p:nvPr>
            <p:ph type="body" idx="1"/>
          </p:nvPr>
        </p:nvSpPr>
        <p:spPr/>
        <p:txBody>
          <a:bodyPr/>
          <a:lstStyle/>
          <a:p>
            <a:pPr marL="0" marR="0" lvl="0" indent="0" algn="l" defTabSz="1018938" rtl="0" eaLnBrk="1" fontAlgn="auto" latinLnBrk="0" hangingPunct="1">
              <a:lnSpc>
                <a:spcPct val="100000"/>
              </a:lnSpc>
              <a:spcBef>
                <a:spcPts val="0"/>
              </a:spcBef>
              <a:spcAft>
                <a:spcPts val="0"/>
              </a:spcAft>
              <a:buClrTx/>
              <a:buSzTx/>
              <a:buFontTx/>
              <a:buNone/>
              <a:tabLst/>
              <a:defRPr/>
            </a:pPr>
            <a:endParaRPr lang="it-IT" sz="2000" dirty="0"/>
          </a:p>
        </p:txBody>
      </p:sp>
      <p:sp>
        <p:nvSpPr>
          <p:cNvPr id="4" name="Segnaposto numero diapositiva 3">
            <a:extLst>
              <a:ext uri="{FF2B5EF4-FFF2-40B4-BE49-F238E27FC236}">
                <a16:creationId xmlns:a16="http://schemas.microsoft.com/office/drawing/2014/main" id="{20897C13-FAAF-6B04-2CE7-A3D6D97B9032}"/>
              </a:ext>
            </a:extLst>
          </p:cNvPr>
          <p:cNvSpPr>
            <a:spLocks noGrp="1"/>
          </p:cNvSpPr>
          <p:nvPr>
            <p:ph type="sldNum" sz="quarter" idx="5"/>
          </p:nvPr>
        </p:nvSpPr>
        <p:spPr/>
        <p:txBody>
          <a:bodyPr/>
          <a:lstStyle/>
          <a:p>
            <a:fld id="{5ACE170D-19E9-40F9-8EE9-90E9622CA56D}" type="slidenum">
              <a:rPr lang="it-IT" smtClean="0"/>
              <a:t>8</a:t>
            </a:fld>
            <a:endParaRPr lang="it-IT"/>
          </a:p>
        </p:txBody>
      </p:sp>
    </p:spTree>
    <p:extLst>
      <p:ext uri="{BB962C8B-B14F-4D97-AF65-F5344CB8AC3E}">
        <p14:creationId xmlns:p14="http://schemas.microsoft.com/office/powerpoint/2010/main" val="30335808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E24F5-9C59-4261-CF8E-931B7D650AE9}"/>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4C6902C6-B7EB-025A-ADC1-98C2C5762E46}"/>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9D34C496-5B53-4C0E-5C98-1D891565D470}"/>
              </a:ext>
            </a:extLst>
          </p:cNvPr>
          <p:cNvSpPr>
            <a:spLocks noGrp="1"/>
          </p:cNvSpPr>
          <p:nvPr>
            <p:ph type="body" idx="1"/>
          </p:nvPr>
        </p:nvSpPr>
        <p:spPr/>
        <p:txBody>
          <a:bodyPr/>
          <a:lstStyle/>
          <a:p>
            <a:pPr marL="0" marR="0" lvl="0" indent="0" algn="l" defTabSz="1018938" rtl="0" eaLnBrk="1" fontAlgn="auto" latinLnBrk="0" hangingPunct="1">
              <a:lnSpc>
                <a:spcPct val="100000"/>
              </a:lnSpc>
              <a:spcBef>
                <a:spcPts val="0"/>
              </a:spcBef>
              <a:spcAft>
                <a:spcPts val="0"/>
              </a:spcAft>
              <a:buClrTx/>
              <a:buSzTx/>
              <a:buFontTx/>
              <a:buNone/>
              <a:tabLst/>
              <a:defRPr/>
            </a:pPr>
            <a:endParaRPr lang="it-IT" sz="1400">
              <a:solidFill>
                <a:schemeClr val="tx1">
                  <a:lumMod val="75000"/>
                  <a:lumOff val="25000"/>
                </a:schemeClr>
              </a:solidFill>
              <a:latin typeface="Avenir Next LT Pro" panose="020B0504020202020204" pitchFamily="34" charset="0"/>
            </a:endParaRPr>
          </a:p>
        </p:txBody>
      </p:sp>
      <p:sp>
        <p:nvSpPr>
          <p:cNvPr id="4" name="Segnaposto numero diapositiva 3">
            <a:extLst>
              <a:ext uri="{FF2B5EF4-FFF2-40B4-BE49-F238E27FC236}">
                <a16:creationId xmlns:a16="http://schemas.microsoft.com/office/drawing/2014/main" id="{F42487E6-2119-5BC0-479D-6A41B4FA2B7B}"/>
              </a:ext>
            </a:extLst>
          </p:cNvPr>
          <p:cNvSpPr>
            <a:spLocks noGrp="1"/>
          </p:cNvSpPr>
          <p:nvPr>
            <p:ph type="sldNum" sz="quarter" idx="5"/>
          </p:nvPr>
        </p:nvSpPr>
        <p:spPr/>
        <p:txBody>
          <a:bodyPr/>
          <a:lstStyle/>
          <a:p>
            <a:fld id="{5ACE170D-19E9-40F9-8EE9-90E9622CA56D}" type="slidenum">
              <a:rPr lang="it-IT" smtClean="0"/>
              <a:t>9</a:t>
            </a:fld>
            <a:endParaRPr lang="it-IT"/>
          </a:p>
        </p:txBody>
      </p:sp>
    </p:spTree>
    <p:extLst>
      <p:ext uri="{BB962C8B-B14F-4D97-AF65-F5344CB8AC3E}">
        <p14:creationId xmlns:p14="http://schemas.microsoft.com/office/powerpoint/2010/main" val="34120311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BD7A3-8329-1CEA-CE7C-66EA3CD507F9}"/>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C1B69778-4385-26A5-A61A-FC0F5287CE3F}"/>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0839C786-105C-385E-7421-E41B5094B235}"/>
              </a:ext>
            </a:extLst>
          </p:cNvPr>
          <p:cNvSpPr>
            <a:spLocks noGrp="1"/>
          </p:cNvSpPr>
          <p:nvPr>
            <p:ph type="body" idx="1"/>
          </p:nvPr>
        </p:nvSpPr>
        <p:spPr/>
        <p:txBody>
          <a:bodyPr/>
          <a:lstStyle/>
          <a:p>
            <a:pPr marL="0" marR="0" lvl="0" indent="0" algn="l" defTabSz="1018938" rtl="0" eaLnBrk="1" fontAlgn="auto" latinLnBrk="0" hangingPunct="1">
              <a:lnSpc>
                <a:spcPct val="100000"/>
              </a:lnSpc>
              <a:spcBef>
                <a:spcPts val="0"/>
              </a:spcBef>
              <a:spcAft>
                <a:spcPts val="0"/>
              </a:spcAft>
              <a:buClrTx/>
              <a:buSzTx/>
              <a:buFontTx/>
              <a:buNone/>
              <a:tabLst/>
              <a:defRPr/>
            </a:pPr>
            <a:endParaRPr lang="it-IT" sz="1400">
              <a:solidFill>
                <a:schemeClr val="tx1">
                  <a:lumMod val="75000"/>
                  <a:lumOff val="25000"/>
                </a:schemeClr>
              </a:solidFill>
              <a:latin typeface="Avenir Next LT Pro" panose="020B0504020202020204" pitchFamily="34" charset="0"/>
            </a:endParaRPr>
          </a:p>
        </p:txBody>
      </p:sp>
      <p:sp>
        <p:nvSpPr>
          <p:cNvPr id="4" name="Segnaposto numero diapositiva 3">
            <a:extLst>
              <a:ext uri="{FF2B5EF4-FFF2-40B4-BE49-F238E27FC236}">
                <a16:creationId xmlns:a16="http://schemas.microsoft.com/office/drawing/2014/main" id="{D6FD6373-59C0-C5AE-8759-26DF73F21D95}"/>
              </a:ext>
            </a:extLst>
          </p:cNvPr>
          <p:cNvSpPr>
            <a:spLocks noGrp="1"/>
          </p:cNvSpPr>
          <p:nvPr>
            <p:ph type="sldNum" sz="quarter" idx="5"/>
          </p:nvPr>
        </p:nvSpPr>
        <p:spPr/>
        <p:txBody>
          <a:bodyPr/>
          <a:lstStyle/>
          <a:p>
            <a:fld id="{5ACE170D-19E9-40F9-8EE9-90E9622CA56D}" type="slidenum">
              <a:rPr lang="it-IT" smtClean="0"/>
              <a:t>10</a:t>
            </a:fld>
            <a:endParaRPr lang="it-IT"/>
          </a:p>
        </p:txBody>
      </p:sp>
    </p:spTree>
    <p:extLst>
      <p:ext uri="{BB962C8B-B14F-4D97-AF65-F5344CB8AC3E}">
        <p14:creationId xmlns:p14="http://schemas.microsoft.com/office/powerpoint/2010/main" val="1946322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5568A8-F345-1866-4204-DDBC9F9DEF0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FE4D5515-45C8-08D8-F131-66D8887912DD}"/>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18DC889F-9CD7-7790-A910-F7CEA6C1C796}"/>
              </a:ext>
            </a:extLst>
          </p:cNvPr>
          <p:cNvSpPr>
            <a:spLocks noGrp="1"/>
          </p:cNvSpPr>
          <p:nvPr>
            <p:ph type="body" idx="1"/>
          </p:nvPr>
        </p:nvSpPr>
        <p:spPr/>
        <p:txBody>
          <a:bodyPr/>
          <a:lstStyle/>
          <a:p>
            <a:pPr marL="0" marR="0" lvl="0" indent="0" algn="l" defTabSz="1018938" rtl="0" eaLnBrk="1" fontAlgn="auto" latinLnBrk="0" hangingPunct="1">
              <a:lnSpc>
                <a:spcPct val="100000"/>
              </a:lnSpc>
              <a:spcBef>
                <a:spcPts val="0"/>
              </a:spcBef>
              <a:spcAft>
                <a:spcPts val="0"/>
              </a:spcAft>
              <a:buClrTx/>
              <a:buSzTx/>
              <a:buFontTx/>
              <a:buNone/>
              <a:tabLst/>
              <a:defRPr/>
            </a:pPr>
            <a:r>
              <a:rPr lang="it-IT" sz="1200" b="0" dirty="0"/>
              <a:t>Partiamo dall’analisi della domanda di lavoro (CHANGE)</a:t>
            </a:r>
          </a:p>
        </p:txBody>
      </p:sp>
      <p:sp>
        <p:nvSpPr>
          <p:cNvPr id="4" name="Segnaposto numero diapositiva 3">
            <a:extLst>
              <a:ext uri="{FF2B5EF4-FFF2-40B4-BE49-F238E27FC236}">
                <a16:creationId xmlns:a16="http://schemas.microsoft.com/office/drawing/2014/main" id="{E90E872F-F9DB-28F8-C79D-D17D5AAA5660}"/>
              </a:ext>
            </a:extLst>
          </p:cNvPr>
          <p:cNvSpPr>
            <a:spLocks noGrp="1"/>
          </p:cNvSpPr>
          <p:nvPr>
            <p:ph type="sldNum" sz="quarter" idx="10"/>
          </p:nvPr>
        </p:nvSpPr>
        <p:spPr/>
        <p:txBody>
          <a:bodyPr/>
          <a:lstStyle/>
          <a:p>
            <a:fld id="{6BB98AFB-CB0D-4DFE-87B9-B4B0D0DE73CD}" type="slidenum">
              <a:rPr lang="en-US" smtClean="0"/>
              <a:pPr/>
              <a:t>11</a:t>
            </a:fld>
            <a:endParaRPr lang="en-US" dirty="0"/>
          </a:p>
        </p:txBody>
      </p:sp>
    </p:spTree>
    <p:extLst>
      <p:ext uri="{BB962C8B-B14F-4D97-AF65-F5344CB8AC3E}">
        <p14:creationId xmlns:p14="http://schemas.microsoft.com/office/powerpoint/2010/main" val="23306892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1BE1FF-2915-CC5B-93D7-97FDAFFF83E1}"/>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0CE4E7C4-E3A1-9C17-3E23-E5F3D7C2F231}"/>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758DFCCA-FEB9-F440-467F-76E6E00C0CE4}"/>
              </a:ext>
            </a:extLst>
          </p:cNvPr>
          <p:cNvSpPr>
            <a:spLocks noGrp="1"/>
          </p:cNvSpPr>
          <p:nvPr>
            <p:ph type="body" idx="1"/>
          </p:nvPr>
        </p:nvSpPr>
        <p:spPr/>
        <p:txBody>
          <a:bodyPr/>
          <a:lstStyle/>
          <a:p>
            <a:pPr marL="0" marR="0" lvl="0" indent="0" algn="l" defTabSz="1018938" rtl="0" eaLnBrk="1" fontAlgn="auto" latinLnBrk="0" hangingPunct="1">
              <a:lnSpc>
                <a:spcPct val="100000"/>
              </a:lnSpc>
              <a:spcBef>
                <a:spcPts val="0"/>
              </a:spcBef>
              <a:spcAft>
                <a:spcPts val="0"/>
              </a:spcAft>
              <a:buClrTx/>
              <a:buSzTx/>
              <a:buFontTx/>
              <a:buNone/>
              <a:tabLst/>
              <a:defRPr/>
            </a:pPr>
            <a:endParaRPr lang="it-IT" sz="1400">
              <a:solidFill>
                <a:schemeClr val="tx1">
                  <a:lumMod val="75000"/>
                  <a:lumOff val="25000"/>
                </a:schemeClr>
              </a:solidFill>
              <a:latin typeface="Avenir Next LT Pro" panose="020B0504020202020204" pitchFamily="34" charset="0"/>
            </a:endParaRPr>
          </a:p>
        </p:txBody>
      </p:sp>
      <p:sp>
        <p:nvSpPr>
          <p:cNvPr id="4" name="Segnaposto numero diapositiva 3">
            <a:extLst>
              <a:ext uri="{FF2B5EF4-FFF2-40B4-BE49-F238E27FC236}">
                <a16:creationId xmlns:a16="http://schemas.microsoft.com/office/drawing/2014/main" id="{00B530A4-A644-7437-3D38-315B40ACBF10}"/>
              </a:ext>
            </a:extLst>
          </p:cNvPr>
          <p:cNvSpPr>
            <a:spLocks noGrp="1"/>
          </p:cNvSpPr>
          <p:nvPr>
            <p:ph type="sldNum" sz="quarter" idx="5"/>
          </p:nvPr>
        </p:nvSpPr>
        <p:spPr/>
        <p:txBody>
          <a:bodyPr/>
          <a:lstStyle/>
          <a:p>
            <a:fld id="{5ACE170D-19E9-40F9-8EE9-90E9622CA56D}" type="slidenum">
              <a:rPr lang="it-IT" smtClean="0"/>
              <a:t>12</a:t>
            </a:fld>
            <a:endParaRPr lang="it-IT"/>
          </a:p>
        </p:txBody>
      </p:sp>
    </p:spTree>
    <p:extLst>
      <p:ext uri="{BB962C8B-B14F-4D97-AF65-F5344CB8AC3E}">
        <p14:creationId xmlns:p14="http://schemas.microsoft.com/office/powerpoint/2010/main" val="26969940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EC8EC-F101-4EFF-9999-326CA014F187}"/>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1663C6DD-C9AF-BF4F-74E3-811EB599432E}"/>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6D13E98F-4F88-3897-0BBD-C909B47D85F8}"/>
              </a:ext>
            </a:extLst>
          </p:cNvPr>
          <p:cNvSpPr>
            <a:spLocks noGrp="1"/>
          </p:cNvSpPr>
          <p:nvPr>
            <p:ph type="body" idx="1"/>
          </p:nvPr>
        </p:nvSpPr>
        <p:spPr/>
        <p:txBody>
          <a:bodyPr/>
          <a:lstStyle/>
          <a:p>
            <a:pPr marL="0" marR="0" lvl="0" indent="0" algn="l" defTabSz="1018938" rtl="0" eaLnBrk="1" fontAlgn="auto" latinLnBrk="0" hangingPunct="1">
              <a:lnSpc>
                <a:spcPct val="100000"/>
              </a:lnSpc>
              <a:spcBef>
                <a:spcPts val="0"/>
              </a:spcBef>
              <a:spcAft>
                <a:spcPts val="0"/>
              </a:spcAft>
              <a:buClrTx/>
              <a:buSzTx/>
              <a:buFontTx/>
              <a:buNone/>
              <a:tabLst/>
              <a:defRPr/>
            </a:pPr>
            <a:endParaRPr lang="it-IT" sz="1400">
              <a:solidFill>
                <a:schemeClr val="tx1">
                  <a:lumMod val="75000"/>
                  <a:lumOff val="25000"/>
                </a:schemeClr>
              </a:solidFill>
              <a:latin typeface="Avenir Next LT Pro" panose="020B0504020202020204" pitchFamily="34" charset="0"/>
            </a:endParaRPr>
          </a:p>
        </p:txBody>
      </p:sp>
      <p:sp>
        <p:nvSpPr>
          <p:cNvPr id="4" name="Segnaposto numero diapositiva 3">
            <a:extLst>
              <a:ext uri="{FF2B5EF4-FFF2-40B4-BE49-F238E27FC236}">
                <a16:creationId xmlns:a16="http://schemas.microsoft.com/office/drawing/2014/main" id="{20897C13-FAAF-6B04-2CE7-A3D6D97B9032}"/>
              </a:ext>
            </a:extLst>
          </p:cNvPr>
          <p:cNvSpPr>
            <a:spLocks noGrp="1"/>
          </p:cNvSpPr>
          <p:nvPr>
            <p:ph type="sldNum" sz="quarter" idx="5"/>
          </p:nvPr>
        </p:nvSpPr>
        <p:spPr/>
        <p:txBody>
          <a:bodyPr/>
          <a:lstStyle/>
          <a:p>
            <a:fld id="{5ACE170D-19E9-40F9-8EE9-90E9622CA56D}" type="slidenum">
              <a:rPr lang="it-IT" smtClean="0"/>
              <a:t>13</a:t>
            </a:fld>
            <a:endParaRPr lang="it-IT"/>
          </a:p>
        </p:txBody>
      </p:sp>
    </p:spTree>
    <p:extLst>
      <p:ext uri="{BB962C8B-B14F-4D97-AF65-F5344CB8AC3E}">
        <p14:creationId xmlns:p14="http://schemas.microsoft.com/office/powerpoint/2010/main" val="30335808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EC8EC-F101-4EFF-9999-326CA014F187}"/>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1663C6DD-C9AF-BF4F-74E3-811EB599432E}"/>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6D13E98F-4F88-3897-0BBD-C909B47D85F8}"/>
              </a:ext>
            </a:extLst>
          </p:cNvPr>
          <p:cNvSpPr>
            <a:spLocks noGrp="1"/>
          </p:cNvSpPr>
          <p:nvPr>
            <p:ph type="body" idx="1"/>
          </p:nvPr>
        </p:nvSpPr>
        <p:spPr/>
        <p:txBody>
          <a:bodyPr/>
          <a:lstStyle/>
          <a:p>
            <a:pPr marL="0" marR="0" lvl="0" indent="0" algn="l" defTabSz="1018938" rtl="0" eaLnBrk="1" fontAlgn="auto" latinLnBrk="0" hangingPunct="1">
              <a:lnSpc>
                <a:spcPct val="100000"/>
              </a:lnSpc>
              <a:spcBef>
                <a:spcPts val="0"/>
              </a:spcBef>
              <a:spcAft>
                <a:spcPts val="0"/>
              </a:spcAft>
              <a:buClrTx/>
              <a:buSzTx/>
              <a:buFontTx/>
              <a:buNone/>
              <a:tabLst/>
              <a:defRPr/>
            </a:pPr>
            <a:endParaRPr lang="it-IT" sz="1400">
              <a:solidFill>
                <a:schemeClr val="tx1">
                  <a:lumMod val="75000"/>
                  <a:lumOff val="25000"/>
                </a:schemeClr>
              </a:solidFill>
              <a:latin typeface="Avenir Next LT Pro" panose="020B0504020202020204" pitchFamily="34" charset="0"/>
            </a:endParaRPr>
          </a:p>
        </p:txBody>
      </p:sp>
      <p:sp>
        <p:nvSpPr>
          <p:cNvPr id="4" name="Segnaposto numero diapositiva 3">
            <a:extLst>
              <a:ext uri="{FF2B5EF4-FFF2-40B4-BE49-F238E27FC236}">
                <a16:creationId xmlns:a16="http://schemas.microsoft.com/office/drawing/2014/main" id="{20897C13-FAAF-6B04-2CE7-A3D6D97B9032}"/>
              </a:ext>
            </a:extLst>
          </p:cNvPr>
          <p:cNvSpPr>
            <a:spLocks noGrp="1"/>
          </p:cNvSpPr>
          <p:nvPr>
            <p:ph type="sldNum" sz="quarter" idx="5"/>
          </p:nvPr>
        </p:nvSpPr>
        <p:spPr/>
        <p:txBody>
          <a:bodyPr/>
          <a:lstStyle/>
          <a:p>
            <a:fld id="{5ACE170D-19E9-40F9-8EE9-90E9622CA56D}" type="slidenum">
              <a:rPr lang="it-IT" smtClean="0"/>
              <a:t>14</a:t>
            </a:fld>
            <a:endParaRPr lang="it-IT"/>
          </a:p>
        </p:txBody>
      </p:sp>
    </p:spTree>
    <p:extLst>
      <p:ext uri="{BB962C8B-B14F-4D97-AF65-F5344CB8AC3E}">
        <p14:creationId xmlns:p14="http://schemas.microsoft.com/office/powerpoint/2010/main" val="30335808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642A80-0124-E7BB-2135-5FA32ED8AB7A}"/>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03D554B0-0E4C-B426-565B-DBCB8918D699}"/>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137F8959-E74A-6701-C53A-3F0AF0EA9FE5}"/>
              </a:ext>
            </a:extLst>
          </p:cNvPr>
          <p:cNvSpPr>
            <a:spLocks noGrp="1"/>
          </p:cNvSpPr>
          <p:nvPr>
            <p:ph type="body" idx="1"/>
          </p:nvPr>
        </p:nvSpPr>
        <p:spPr/>
        <p:txBody>
          <a:bodyPr/>
          <a:lstStyle/>
          <a:p>
            <a:pPr marL="0" marR="0" lvl="0" indent="0" algn="l" defTabSz="1018938" rtl="0" eaLnBrk="1" fontAlgn="auto" latinLnBrk="0" hangingPunct="1">
              <a:lnSpc>
                <a:spcPct val="100000"/>
              </a:lnSpc>
              <a:spcBef>
                <a:spcPts val="0"/>
              </a:spcBef>
              <a:spcAft>
                <a:spcPts val="0"/>
              </a:spcAft>
              <a:buClrTx/>
              <a:buSzTx/>
              <a:buFontTx/>
              <a:buNone/>
              <a:tabLst/>
              <a:defRPr/>
            </a:pPr>
            <a:endParaRPr lang="it-IT" sz="1400">
              <a:solidFill>
                <a:schemeClr val="tx1">
                  <a:lumMod val="75000"/>
                  <a:lumOff val="25000"/>
                </a:schemeClr>
              </a:solidFill>
              <a:latin typeface="Avenir Next LT Pro" panose="020B0504020202020204" pitchFamily="34" charset="0"/>
            </a:endParaRPr>
          </a:p>
        </p:txBody>
      </p:sp>
      <p:sp>
        <p:nvSpPr>
          <p:cNvPr id="4" name="Segnaposto numero diapositiva 3">
            <a:extLst>
              <a:ext uri="{FF2B5EF4-FFF2-40B4-BE49-F238E27FC236}">
                <a16:creationId xmlns:a16="http://schemas.microsoft.com/office/drawing/2014/main" id="{80DF7E07-A80B-2FD6-C661-0775B3FC4DA6}"/>
              </a:ext>
            </a:extLst>
          </p:cNvPr>
          <p:cNvSpPr>
            <a:spLocks noGrp="1"/>
          </p:cNvSpPr>
          <p:nvPr>
            <p:ph type="sldNum" sz="quarter" idx="5"/>
          </p:nvPr>
        </p:nvSpPr>
        <p:spPr/>
        <p:txBody>
          <a:bodyPr/>
          <a:lstStyle/>
          <a:p>
            <a:fld id="{5ACE170D-19E9-40F9-8EE9-90E9622CA56D}" type="slidenum">
              <a:rPr lang="it-IT" smtClean="0"/>
              <a:t>15</a:t>
            </a:fld>
            <a:endParaRPr lang="it-IT"/>
          </a:p>
        </p:txBody>
      </p:sp>
    </p:spTree>
    <p:extLst>
      <p:ext uri="{BB962C8B-B14F-4D97-AF65-F5344CB8AC3E}">
        <p14:creationId xmlns:p14="http://schemas.microsoft.com/office/powerpoint/2010/main" val="22972895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EC8EC-F101-4EFF-9999-326CA014F187}"/>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1663C6DD-C9AF-BF4F-74E3-811EB599432E}"/>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6D13E98F-4F88-3897-0BBD-C909B47D85F8}"/>
              </a:ext>
            </a:extLst>
          </p:cNvPr>
          <p:cNvSpPr>
            <a:spLocks noGrp="1"/>
          </p:cNvSpPr>
          <p:nvPr>
            <p:ph type="body" idx="1"/>
          </p:nvPr>
        </p:nvSpPr>
        <p:spPr/>
        <p:txBody>
          <a:bodyPr/>
          <a:lstStyle/>
          <a:p>
            <a:pPr marL="0" marR="0" lvl="0" indent="0" algn="l" defTabSz="1018938" rtl="0" eaLnBrk="1" fontAlgn="auto" latinLnBrk="0" hangingPunct="1">
              <a:lnSpc>
                <a:spcPct val="100000"/>
              </a:lnSpc>
              <a:spcBef>
                <a:spcPts val="0"/>
              </a:spcBef>
              <a:spcAft>
                <a:spcPts val="0"/>
              </a:spcAft>
              <a:buClrTx/>
              <a:buSzTx/>
              <a:buFontTx/>
              <a:buNone/>
              <a:tabLst/>
              <a:defRPr/>
            </a:pPr>
            <a:endParaRPr lang="it-IT" sz="1400">
              <a:solidFill>
                <a:schemeClr val="tx1">
                  <a:lumMod val="75000"/>
                  <a:lumOff val="25000"/>
                </a:schemeClr>
              </a:solidFill>
              <a:latin typeface="Avenir Next LT Pro" panose="020B0504020202020204" pitchFamily="34" charset="0"/>
            </a:endParaRPr>
          </a:p>
        </p:txBody>
      </p:sp>
      <p:sp>
        <p:nvSpPr>
          <p:cNvPr id="4" name="Segnaposto numero diapositiva 3">
            <a:extLst>
              <a:ext uri="{FF2B5EF4-FFF2-40B4-BE49-F238E27FC236}">
                <a16:creationId xmlns:a16="http://schemas.microsoft.com/office/drawing/2014/main" id="{20897C13-FAAF-6B04-2CE7-A3D6D97B9032}"/>
              </a:ext>
            </a:extLst>
          </p:cNvPr>
          <p:cNvSpPr>
            <a:spLocks noGrp="1"/>
          </p:cNvSpPr>
          <p:nvPr>
            <p:ph type="sldNum" sz="quarter" idx="5"/>
          </p:nvPr>
        </p:nvSpPr>
        <p:spPr/>
        <p:txBody>
          <a:bodyPr/>
          <a:lstStyle/>
          <a:p>
            <a:fld id="{5ACE170D-19E9-40F9-8EE9-90E9622CA56D}" type="slidenum">
              <a:rPr lang="it-IT" smtClean="0"/>
              <a:t>16</a:t>
            </a:fld>
            <a:endParaRPr lang="it-IT"/>
          </a:p>
        </p:txBody>
      </p:sp>
    </p:spTree>
    <p:extLst>
      <p:ext uri="{BB962C8B-B14F-4D97-AF65-F5344CB8AC3E}">
        <p14:creationId xmlns:p14="http://schemas.microsoft.com/office/powerpoint/2010/main" val="30335808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AC700-BA8E-1DD4-A174-B5532D5E8FF8}"/>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00D3EC6E-C323-8733-61F0-F31F3771A36C}"/>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33ABF079-E6E6-4006-EF1D-D86EA70C60CC}"/>
              </a:ext>
            </a:extLst>
          </p:cNvPr>
          <p:cNvSpPr>
            <a:spLocks noGrp="1"/>
          </p:cNvSpPr>
          <p:nvPr>
            <p:ph type="body" idx="1"/>
          </p:nvPr>
        </p:nvSpPr>
        <p:spPr/>
        <p:txBody>
          <a:bodyPr/>
          <a:lstStyle/>
          <a:p>
            <a:pPr marL="0" marR="0" lvl="0" indent="0" algn="l" defTabSz="1018938" rtl="0" eaLnBrk="1" fontAlgn="auto" latinLnBrk="0" hangingPunct="1">
              <a:lnSpc>
                <a:spcPct val="100000"/>
              </a:lnSpc>
              <a:spcBef>
                <a:spcPts val="0"/>
              </a:spcBef>
              <a:spcAft>
                <a:spcPts val="0"/>
              </a:spcAft>
              <a:buClrTx/>
              <a:buSzTx/>
              <a:buFontTx/>
              <a:buNone/>
              <a:tabLst/>
              <a:defRPr/>
            </a:pPr>
            <a:endParaRPr lang="it-IT" sz="1200" b="0" dirty="0"/>
          </a:p>
        </p:txBody>
      </p:sp>
      <p:sp>
        <p:nvSpPr>
          <p:cNvPr id="4" name="Segnaposto numero diapositiva 3">
            <a:extLst>
              <a:ext uri="{FF2B5EF4-FFF2-40B4-BE49-F238E27FC236}">
                <a16:creationId xmlns:a16="http://schemas.microsoft.com/office/drawing/2014/main" id="{2CDF7370-76C9-3E30-926C-03D1503098BD}"/>
              </a:ext>
            </a:extLst>
          </p:cNvPr>
          <p:cNvSpPr>
            <a:spLocks noGrp="1"/>
          </p:cNvSpPr>
          <p:nvPr>
            <p:ph type="sldNum" sz="quarter" idx="10"/>
          </p:nvPr>
        </p:nvSpPr>
        <p:spPr/>
        <p:txBody>
          <a:bodyPr/>
          <a:lstStyle/>
          <a:p>
            <a:fld id="{6BB98AFB-CB0D-4DFE-87B9-B4B0D0DE73CD}" type="slidenum">
              <a:rPr lang="en-US" smtClean="0"/>
              <a:pPr/>
              <a:t>17</a:t>
            </a:fld>
            <a:endParaRPr lang="en-US" dirty="0"/>
          </a:p>
        </p:txBody>
      </p:sp>
    </p:spTree>
    <p:extLst>
      <p:ext uri="{BB962C8B-B14F-4D97-AF65-F5344CB8AC3E}">
        <p14:creationId xmlns:p14="http://schemas.microsoft.com/office/powerpoint/2010/main" val="20487324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EC8EC-F101-4EFF-9999-326CA014F187}"/>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1663C6DD-C9AF-BF4F-74E3-811EB599432E}"/>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6D13E98F-4F88-3897-0BBD-C909B47D85F8}"/>
              </a:ext>
            </a:extLst>
          </p:cNvPr>
          <p:cNvSpPr>
            <a:spLocks noGrp="1"/>
          </p:cNvSpPr>
          <p:nvPr>
            <p:ph type="body" idx="1"/>
          </p:nvPr>
        </p:nvSpPr>
        <p:spPr/>
        <p:txBody>
          <a:bodyPr/>
          <a:lstStyle/>
          <a:p>
            <a:pPr marL="0" marR="0" lvl="0" indent="0" algn="l" defTabSz="1018938" rtl="0" eaLnBrk="1" fontAlgn="auto" latinLnBrk="0" hangingPunct="1">
              <a:lnSpc>
                <a:spcPct val="100000"/>
              </a:lnSpc>
              <a:spcBef>
                <a:spcPts val="0"/>
              </a:spcBef>
              <a:spcAft>
                <a:spcPts val="0"/>
              </a:spcAft>
              <a:buClrTx/>
              <a:buSzTx/>
              <a:buFontTx/>
              <a:buNone/>
              <a:tabLst/>
              <a:defRPr/>
            </a:pPr>
            <a:endParaRPr lang="it-IT" sz="1400">
              <a:solidFill>
                <a:schemeClr val="tx1">
                  <a:lumMod val="75000"/>
                  <a:lumOff val="25000"/>
                </a:schemeClr>
              </a:solidFill>
              <a:latin typeface="Avenir Next LT Pro" panose="020B0504020202020204" pitchFamily="34" charset="0"/>
            </a:endParaRPr>
          </a:p>
        </p:txBody>
      </p:sp>
      <p:sp>
        <p:nvSpPr>
          <p:cNvPr id="4" name="Segnaposto numero diapositiva 3">
            <a:extLst>
              <a:ext uri="{FF2B5EF4-FFF2-40B4-BE49-F238E27FC236}">
                <a16:creationId xmlns:a16="http://schemas.microsoft.com/office/drawing/2014/main" id="{20897C13-FAAF-6B04-2CE7-A3D6D97B9032}"/>
              </a:ext>
            </a:extLst>
          </p:cNvPr>
          <p:cNvSpPr>
            <a:spLocks noGrp="1"/>
          </p:cNvSpPr>
          <p:nvPr>
            <p:ph type="sldNum" sz="quarter" idx="5"/>
          </p:nvPr>
        </p:nvSpPr>
        <p:spPr/>
        <p:txBody>
          <a:bodyPr/>
          <a:lstStyle/>
          <a:p>
            <a:fld id="{5ACE170D-19E9-40F9-8EE9-90E9622CA56D}" type="slidenum">
              <a:rPr lang="it-IT" smtClean="0"/>
              <a:t>18</a:t>
            </a:fld>
            <a:endParaRPr lang="it-IT"/>
          </a:p>
        </p:txBody>
      </p:sp>
    </p:spTree>
    <p:extLst>
      <p:ext uri="{BB962C8B-B14F-4D97-AF65-F5344CB8AC3E}">
        <p14:creationId xmlns:p14="http://schemas.microsoft.com/office/powerpoint/2010/main" val="30335808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EC8EC-F101-4EFF-9999-326CA014F187}"/>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1663C6DD-C9AF-BF4F-74E3-811EB599432E}"/>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6D13E98F-4F88-3897-0BBD-C909B47D85F8}"/>
              </a:ext>
            </a:extLst>
          </p:cNvPr>
          <p:cNvSpPr>
            <a:spLocks noGrp="1"/>
          </p:cNvSpPr>
          <p:nvPr>
            <p:ph type="body" idx="1"/>
          </p:nvPr>
        </p:nvSpPr>
        <p:spPr/>
        <p:txBody>
          <a:bodyPr/>
          <a:lstStyle/>
          <a:p>
            <a:pPr marL="0" marR="0" lvl="0" indent="0" algn="l" defTabSz="1018938" rtl="0" eaLnBrk="1" fontAlgn="auto" latinLnBrk="0" hangingPunct="1">
              <a:lnSpc>
                <a:spcPct val="100000"/>
              </a:lnSpc>
              <a:spcBef>
                <a:spcPts val="0"/>
              </a:spcBef>
              <a:spcAft>
                <a:spcPts val="0"/>
              </a:spcAft>
              <a:buClrTx/>
              <a:buSzTx/>
              <a:buFontTx/>
              <a:buNone/>
              <a:tabLst/>
              <a:defRPr/>
            </a:pPr>
            <a:endParaRPr lang="it-IT" sz="1400">
              <a:solidFill>
                <a:schemeClr val="tx1">
                  <a:lumMod val="75000"/>
                  <a:lumOff val="25000"/>
                </a:schemeClr>
              </a:solidFill>
              <a:latin typeface="Avenir Next LT Pro" panose="020B0504020202020204" pitchFamily="34" charset="0"/>
            </a:endParaRPr>
          </a:p>
        </p:txBody>
      </p:sp>
      <p:sp>
        <p:nvSpPr>
          <p:cNvPr id="4" name="Segnaposto numero diapositiva 3">
            <a:extLst>
              <a:ext uri="{FF2B5EF4-FFF2-40B4-BE49-F238E27FC236}">
                <a16:creationId xmlns:a16="http://schemas.microsoft.com/office/drawing/2014/main" id="{20897C13-FAAF-6B04-2CE7-A3D6D97B9032}"/>
              </a:ext>
            </a:extLst>
          </p:cNvPr>
          <p:cNvSpPr>
            <a:spLocks noGrp="1"/>
          </p:cNvSpPr>
          <p:nvPr>
            <p:ph type="sldNum" sz="quarter" idx="5"/>
          </p:nvPr>
        </p:nvSpPr>
        <p:spPr/>
        <p:txBody>
          <a:bodyPr/>
          <a:lstStyle/>
          <a:p>
            <a:fld id="{5ACE170D-19E9-40F9-8EE9-90E9622CA56D}" type="slidenum">
              <a:rPr lang="it-IT" smtClean="0"/>
              <a:t>19</a:t>
            </a:fld>
            <a:endParaRPr lang="it-IT"/>
          </a:p>
        </p:txBody>
      </p:sp>
    </p:spTree>
    <p:extLst>
      <p:ext uri="{BB962C8B-B14F-4D97-AF65-F5344CB8AC3E}">
        <p14:creationId xmlns:p14="http://schemas.microsoft.com/office/powerpoint/2010/main" val="30335808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418F2-A206-E416-DD71-A560635BD34C}"/>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11D6BEDD-FC9F-0986-3917-11693041B467}"/>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4BC9DAA0-52B4-F488-44DE-FF57E5F07496}"/>
              </a:ext>
            </a:extLst>
          </p:cNvPr>
          <p:cNvSpPr>
            <a:spLocks noGrp="1"/>
          </p:cNvSpPr>
          <p:nvPr>
            <p:ph type="body" idx="1"/>
          </p:nvPr>
        </p:nvSpPr>
        <p:spPr/>
        <p:txBody>
          <a:bodyPr/>
          <a:lstStyle/>
          <a:p>
            <a:pPr marL="0" marR="0" lvl="0" indent="0" algn="l" defTabSz="1018938" rtl="0" eaLnBrk="1" fontAlgn="auto" latinLnBrk="0" hangingPunct="1">
              <a:lnSpc>
                <a:spcPct val="100000"/>
              </a:lnSpc>
              <a:spcBef>
                <a:spcPts val="0"/>
              </a:spcBef>
              <a:spcAft>
                <a:spcPts val="0"/>
              </a:spcAft>
              <a:buClrTx/>
              <a:buSzTx/>
              <a:buFontTx/>
              <a:buNone/>
              <a:tabLst/>
              <a:defRPr/>
            </a:pPr>
            <a:endParaRPr lang="it-IT" sz="1400">
              <a:solidFill>
                <a:schemeClr val="tx1">
                  <a:lumMod val="75000"/>
                  <a:lumOff val="25000"/>
                </a:schemeClr>
              </a:solidFill>
              <a:latin typeface="Avenir Next LT Pro" panose="020B0504020202020204" pitchFamily="34" charset="0"/>
            </a:endParaRPr>
          </a:p>
        </p:txBody>
      </p:sp>
      <p:sp>
        <p:nvSpPr>
          <p:cNvPr id="4" name="Segnaposto numero diapositiva 3">
            <a:extLst>
              <a:ext uri="{FF2B5EF4-FFF2-40B4-BE49-F238E27FC236}">
                <a16:creationId xmlns:a16="http://schemas.microsoft.com/office/drawing/2014/main" id="{DBE1A452-BF71-4BBD-1879-226553D422C0}"/>
              </a:ext>
            </a:extLst>
          </p:cNvPr>
          <p:cNvSpPr>
            <a:spLocks noGrp="1"/>
          </p:cNvSpPr>
          <p:nvPr>
            <p:ph type="sldNum" sz="quarter" idx="5"/>
          </p:nvPr>
        </p:nvSpPr>
        <p:spPr/>
        <p:txBody>
          <a:bodyPr/>
          <a:lstStyle/>
          <a:p>
            <a:fld id="{5ACE170D-19E9-40F9-8EE9-90E9622CA56D}" type="slidenum">
              <a:rPr lang="it-IT" smtClean="0"/>
              <a:t>20</a:t>
            </a:fld>
            <a:endParaRPr lang="it-IT"/>
          </a:p>
        </p:txBody>
      </p:sp>
    </p:spTree>
    <p:extLst>
      <p:ext uri="{BB962C8B-B14F-4D97-AF65-F5344CB8AC3E}">
        <p14:creationId xmlns:p14="http://schemas.microsoft.com/office/powerpoint/2010/main" val="169021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EC8EC-F101-4EFF-9999-326CA014F187}"/>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1663C6DD-C9AF-BF4F-74E3-811EB599432E}"/>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6D13E98F-4F88-3897-0BBD-C909B47D85F8}"/>
              </a:ext>
            </a:extLst>
          </p:cNvPr>
          <p:cNvSpPr>
            <a:spLocks noGrp="1"/>
          </p:cNvSpPr>
          <p:nvPr>
            <p:ph type="body" idx="1"/>
          </p:nvPr>
        </p:nvSpPr>
        <p:spPr/>
        <p:txBody>
          <a:bodyPr/>
          <a:lstStyle/>
          <a:p>
            <a:pPr marL="0" marR="0" lvl="0" indent="0" algn="l" defTabSz="1018938" rtl="0" eaLnBrk="1" fontAlgn="auto" latinLnBrk="0" hangingPunct="1">
              <a:lnSpc>
                <a:spcPct val="100000"/>
              </a:lnSpc>
              <a:spcBef>
                <a:spcPts val="0"/>
              </a:spcBef>
              <a:spcAft>
                <a:spcPts val="0"/>
              </a:spcAft>
              <a:buClrTx/>
              <a:buSzTx/>
              <a:buFontTx/>
              <a:buNone/>
              <a:tabLst/>
              <a:defRPr/>
            </a:pPr>
            <a:endParaRPr lang="it-IT" sz="1400">
              <a:solidFill>
                <a:schemeClr val="tx1">
                  <a:lumMod val="75000"/>
                  <a:lumOff val="25000"/>
                </a:schemeClr>
              </a:solidFill>
              <a:latin typeface="Avenir Next LT Pro" panose="020B0504020202020204" pitchFamily="34" charset="0"/>
            </a:endParaRPr>
          </a:p>
        </p:txBody>
      </p:sp>
      <p:sp>
        <p:nvSpPr>
          <p:cNvPr id="4" name="Segnaposto numero diapositiva 3">
            <a:extLst>
              <a:ext uri="{FF2B5EF4-FFF2-40B4-BE49-F238E27FC236}">
                <a16:creationId xmlns:a16="http://schemas.microsoft.com/office/drawing/2014/main" id="{20897C13-FAAF-6B04-2CE7-A3D6D97B9032}"/>
              </a:ext>
            </a:extLst>
          </p:cNvPr>
          <p:cNvSpPr>
            <a:spLocks noGrp="1"/>
          </p:cNvSpPr>
          <p:nvPr>
            <p:ph type="sldNum" sz="quarter" idx="5"/>
          </p:nvPr>
        </p:nvSpPr>
        <p:spPr/>
        <p:txBody>
          <a:bodyPr/>
          <a:lstStyle/>
          <a:p>
            <a:fld id="{5ACE170D-19E9-40F9-8EE9-90E9622CA56D}" type="slidenum">
              <a:rPr lang="it-IT" smtClean="0"/>
              <a:t>21</a:t>
            </a:fld>
            <a:endParaRPr lang="it-IT"/>
          </a:p>
        </p:txBody>
      </p:sp>
    </p:spTree>
    <p:extLst>
      <p:ext uri="{BB962C8B-B14F-4D97-AF65-F5344CB8AC3E}">
        <p14:creationId xmlns:p14="http://schemas.microsoft.com/office/powerpoint/2010/main" val="30335808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EC8EC-F101-4EFF-9999-326CA014F187}"/>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1663C6DD-C9AF-BF4F-74E3-811EB599432E}"/>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6D13E98F-4F88-3897-0BBD-C909B47D85F8}"/>
              </a:ext>
            </a:extLst>
          </p:cNvPr>
          <p:cNvSpPr>
            <a:spLocks noGrp="1"/>
          </p:cNvSpPr>
          <p:nvPr>
            <p:ph type="body" idx="1"/>
          </p:nvPr>
        </p:nvSpPr>
        <p:spPr/>
        <p:txBody>
          <a:bodyPr/>
          <a:lstStyle/>
          <a:p>
            <a:pPr marL="0" marR="0" lvl="0" indent="0" algn="l" defTabSz="1018938" rtl="0" eaLnBrk="1" fontAlgn="auto" latinLnBrk="0" hangingPunct="1">
              <a:lnSpc>
                <a:spcPct val="100000"/>
              </a:lnSpc>
              <a:spcBef>
                <a:spcPts val="0"/>
              </a:spcBef>
              <a:spcAft>
                <a:spcPts val="0"/>
              </a:spcAft>
              <a:buClrTx/>
              <a:buSzTx/>
              <a:buFontTx/>
              <a:buNone/>
              <a:tabLst/>
              <a:defRPr/>
            </a:pPr>
            <a:endParaRPr lang="it-IT" sz="1400">
              <a:solidFill>
                <a:schemeClr val="tx1">
                  <a:lumMod val="75000"/>
                  <a:lumOff val="25000"/>
                </a:schemeClr>
              </a:solidFill>
              <a:latin typeface="Avenir Next LT Pro" panose="020B0504020202020204" pitchFamily="34" charset="0"/>
            </a:endParaRPr>
          </a:p>
        </p:txBody>
      </p:sp>
      <p:sp>
        <p:nvSpPr>
          <p:cNvPr id="4" name="Segnaposto numero diapositiva 3">
            <a:extLst>
              <a:ext uri="{FF2B5EF4-FFF2-40B4-BE49-F238E27FC236}">
                <a16:creationId xmlns:a16="http://schemas.microsoft.com/office/drawing/2014/main" id="{20897C13-FAAF-6B04-2CE7-A3D6D97B9032}"/>
              </a:ext>
            </a:extLst>
          </p:cNvPr>
          <p:cNvSpPr>
            <a:spLocks noGrp="1"/>
          </p:cNvSpPr>
          <p:nvPr>
            <p:ph type="sldNum" sz="quarter" idx="5"/>
          </p:nvPr>
        </p:nvSpPr>
        <p:spPr/>
        <p:txBody>
          <a:bodyPr/>
          <a:lstStyle/>
          <a:p>
            <a:fld id="{5ACE170D-19E9-40F9-8EE9-90E9622CA56D}" type="slidenum">
              <a:rPr lang="it-IT" smtClean="0"/>
              <a:t>22</a:t>
            </a:fld>
            <a:endParaRPr lang="it-IT"/>
          </a:p>
        </p:txBody>
      </p:sp>
    </p:spTree>
    <p:extLst>
      <p:ext uri="{BB962C8B-B14F-4D97-AF65-F5344CB8AC3E}">
        <p14:creationId xmlns:p14="http://schemas.microsoft.com/office/powerpoint/2010/main" val="30335808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EC8EC-F101-4EFF-9999-326CA014F187}"/>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1663C6DD-C9AF-BF4F-74E3-811EB599432E}"/>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6D13E98F-4F88-3897-0BBD-C909B47D85F8}"/>
              </a:ext>
            </a:extLst>
          </p:cNvPr>
          <p:cNvSpPr>
            <a:spLocks noGrp="1"/>
          </p:cNvSpPr>
          <p:nvPr>
            <p:ph type="body" idx="1"/>
          </p:nvPr>
        </p:nvSpPr>
        <p:spPr/>
        <p:txBody>
          <a:bodyPr/>
          <a:lstStyle/>
          <a:p>
            <a:pPr marL="0" marR="0" lvl="0" indent="0" algn="l" defTabSz="1018938" rtl="0" eaLnBrk="1" fontAlgn="auto" latinLnBrk="0" hangingPunct="1">
              <a:lnSpc>
                <a:spcPct val="100000"/>
              </a:lnSpc>
              <a:spcBef>
                <a:spcPts val="0"/>
              </a:spcBef>
              <a:spcAft>
                <a:spcPts val="0"/>
              </a:spcAft>
              <a:buClrTx/>
              <a:buSzTx/>
              <a:buFontTx/>
              <a:buNone/>
              <a:tabLst/>
              <a:defRPr/>
            </a:pPr>
            <a:endParaRPr lang="it-IT" sz="1400">
              <a:solidFill>
                <a:schemeClr val="tx1">
                  <a:lumMod val="75000"/>
                  <a:lumOff val="25000"/>
                </a:schemeClr>
              </a:solidFill>
              <a:latin typeface="Avenir Next LT Pro" panose="020B0504020202020204" pitchFamily="34" charset="0"/>
            </a:endParaRPr>
          </a:p>
        </p:txBody>
      </p:sp>
      <p:sp>
        <p:nvSpPr>
          <p:cNvPr id="4" name="Segnaposto numero diapositiva 3">
            <a:extLst>
              <a:ext uri="{FF2B5EF4-FFF2-40B4-BE49-F238E27FC236}">
                <a16:creationId xmlns:a16="http://schemas.microsoft.com/office/drawing/2014/main" id="{20897C13-FAAF-6B04-2CE7-A3D6D97B9032}"/>
              </a:ext>
            </a:extLst>
          </p:cNvPr>
          <p:cNvSpPr>
            <a:spLocks noGrp="1"/>
          </p:cNvSpPr>
          <p:nvPr>
            <p:ph type="sldNum" sz="quarter" idx="5"/>
          </p:nvPr>
        </p:nvSpPr>
        <p:spPr/>
        <p:txBody>
          <a:bodyPr/>
          <a:lstStyle/>
          <a:p>
            <a:fld id="{5ACE170D-19E9-40F9-8EE9-90E9622CA56D}" type="slidenum">
              <a:rPr lang="it-IT" smtClean="0"/>
              <a:t>23</a:t>
            </a:fld>
            <a:endParaRPr lang="it-IT"/>
          </a:p>
        </p:txBody>
      </p:sp>
    </p:spTree>
    <p:extLst>
      <p:ext uri="{BB962C8B-B14F-4D97-AF65-F5344CB8AC3E}">
        <p14:creationId xmlns:p14="http://schemas.microsoft.com/office/powerpoint/2010/main" val="30335808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EC8EC-F101-4EFF-9999-326CA014F187}"/>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1663C6DD-C9AF-BF4F-74E3-811EB599432E}"/>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6D13E98F-4F88-3897-0BBD-C909B47D85F8}"/>
              </a:ext>
            </a:extLst>
          </p:cNvPr>
          <p:cNvSpPr>
            <a:spLocks noGrp="1"/>
          </p:cNvSpPr>
          <p:nvPr>
            <p:ph type="body" idx="1"/>
          </p:nvPr>
        </p:nvSpPr>
        <p:spPr/>
        <p:txBody>
          <a:bodyPr/>
          <a:lstStyle/>
          <a:p>
            <a:pPr marL="0" marR="0" lvl="0" indent="0" algn="l" defTabSz="1018938" rtl="0" eaLnBrk="1" fontAlgn="auto" latinLnBrk="0" hangingPunct="1">
              <a:lnSpc>
                <a:spcPct val="100000"/>
              </a:lnSpc>
              <a:spcBef>
                <a:spcPts val="0"/>
              </a:spcBef>
              <a:spcAft>
                <a:spcPts val="0"/>
              </a:spcAft>
              <a:buClrTx/>
              <a:buSzTx/>
              <a:buFontTx/>
              <a:buNone/>
              <a:tabLst/>
              <a:defRPr/>
            </a:pPr>
            <a:endParaRPr lang="it-IT" sz="1400">
              <a:solidFill>
                <a:schemeClr val="tx1">
                  <a:lumMod val="75000"/>
                  <a:lumOff val="25000"/>
                </a:schemeClr>
              </a:solidFill>
              <a:latin typeface="Avenir Next LT Pro" panose="020B0504020202020204" pitchFamily="34" charset="0"/>
            </a:endParaRPr>
          </a:p>
        </p:txBody>
      </p:sp>
      <p:sp>
        <p:nvSpPr>
          <p:cNvPr id="4" name="Segnaposto numero diapositiva 3">
            <a:extLst>
              <a:ext uri="{FF2B5EF4-FFF2-40B4-BE49-F238E27FC236}">
                <a16:creationId xmlns:a16="http://schemas.microsoft.com/office/drawing/2014/main" id="{20897C13-FAAF-6B04-2CE7-A3D6D97B9032}"/>
              </a:ext>
            </a:extLst>
          </p:cNvPr>
          <p:cNvSpPr>
            <a:spLocks noGrp="1"/>
          </p:cNvSpPr>
          <p:nvPr>
            <p:ph type="sldNum" sz="quarter" idx="5"/>
          </p:nvPr>
        </p:nvSpPr>
        <p:spPr/>
        <p:txBody>
          <a:bodyPr/>
          <a:lstStyle/>
          <a:p>
            <a:fld id="{5ACE170D-19E9-40F9-8EE9-90E9622CA56D}" type="slidenum">
              <a:rPr lang="it-IT" smtClean="0"/>
              <a:t>24</a:t>
            </a:fld>
            <a:endParaRPr lang="it-IT"/>
          </a:p>
        </p:txBody>
      </p:sp>
    </p:spTree>
    <p:extLst>
      <p:ext uri="{BB962C8B-B14F-4D97-AF65-F5344CB8AC3E}">
        <p14:creationId xmlns:p14="http://schemas.microsoft.com/office/powerpoint/2010/main" val="30335808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011E22-2059-88EA-14A1-AB295D27C4F0}"/>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C0849C67-7EDB-49A8-07FF-1020D38EC32F}"/>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3C205EDF-F8A1-87EB-03A2-11B9EDB537DE}"/>
              </a:ext>
            </a:extLst>
          </p:cNvPr>
          <p:cNvSpPr>
            <a:spLocks noGrp="1"/>
          </p:cNvSpPr>
          <p:nvPr>
            <p:ph type="body" idx="1"/>
          </p:nvPr>
        </p:nvSpPr>
        <p:spPr/>
        <p:txBody>
          <a:bodyPr/>
          <a:lstStyle/>
          <a:p>
            <a:pPr marL="0" marR="0" lvl="0" indent="0" algn="l" defTabSz="1018938" rtl="0" eaLnBrk="1" fontAlgn="auto" latinLnBrk="0" hangingPunct="1">
              <a:lnSpc>
                <a:spcPct val="100000"/>
              </a:lnSpc>
              <a:spcBef>
                <a:spcPts val="0"/>
              </a:spcBef>
              <a:spcAft>
                <a:spcPts val="0"/>
              </a:spcAft>
              <a:buClrTx/>
              <a:buSzTx/>
              <a:buFontTx/>
              <a:buNone/>
              <a:tabLst/>
              <a:defRPr/>
            </a:pPr>
            <a:endParaRPr lang="it-IT" sz="1200" b="0" dirty="0"/>
          </a:p>
        </p:txBody>
      </p:sp>
      <p:sp>
        <p:nvSpPr>
          <p:cNvPr id="4" name="Segnaposto numero diapositiva 3">
            <a:extLst>
              <a:ext uri="{FF2B5EF4-FFF2-40B4-BE49-F238E27FC236}">
                <a16:creationId xmlns:a16="http://schemas.microsoft.com/office/drawing/2014/main" id="{94A4C282-BB5C-8E7E-75C7-1930C16D1643}"/>
              </a:ext>
            </a:extLst>
          </p:cNvPr>
          <p:cNvSpPr>
            <a:spLocks noGrp="1"/>
          </p:cNvSpPr>
          <p:nvPr>
            <p:ph type="sldNum" sz="quarter" idx="10"/>
          </p:nvPr>
        </p:nvSpPr>
        <p:spPr/>
        <p:txBody>
          <a:bodyPr/>
          <a:lstStyle/>
          <a:p>
            <a:fld id="{6BB98AFB-CB0D-4DFE-87B9-B4B0D0DE73CD}" type="slidenum">
              <a:rPr lang="en-US" smtClean="0"/>
              <a:pPr/>
              <a:t>25</a:t>
            </a:fld>
            <a:endParaRPr lang="en-US" dirty="0"/>
          </a:p>
        </p:txBody>
      </p:sp>
    </p:spTree>
    <p:extLst>
      <p:ext uri="{BB962C8B-B14F-4D97-AF65-F5344CB8AC3E}">
        <p14:creationId xmlns:p14="http://schemas.microsoft.com/office/powerpoint/2010/main" val="33439717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89A41F-C2B6-E510-8B60-CCFCA341C53A}"/>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C990C5F9-8999-BCFE-06CA-6C1EE8D01801}"/>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0D2217A3-4E4B-EC1E-706E-CBF4FE02AA52}"/>
              </a:ext>
            </a:extLst>
          </p:cNvPr>
          <p:cNvSpPr>
            <a:spLocks noGrp="1"/>
          </p:cNvSpPr>
          <p:nvPr>
            <p:ph type="body" idx="1"/>
          </p:nvPr>
        </p:nvSpPr>
        <p:spPr/>
        <p:txBody>
          <a:bodyPr/>
          <a:lstStyle/>
          <a:p>
            <a:pPr marL="0" marR="0" lvl="0" indent="0" algn="l" defTabSz="1018938" rtl="0" eaLnBrk="1" fontAlgn="auto" latinLnBrk="0" hangingPunct="1">
              <a:lnSpc>
                <a:spcPct val="100000"/>
              </a:lnSpc>
              <a:spcBef>
                <a:spcPts val="0"/>
              </a:spcBef>
              <a:spcAft>
                <a:spcPts val="0"/>
              </a:spcAft>
              <a:buClrTx/>
              <a:buSzTx/>
              <a:buFontTx/>
              <a:buNone/>
              <a:tabLst/>
              <a:defRPr/>
            </a:pPr>
            <a:endParaRPr lang="it-IT" dirty="0"/>
          </a:p>
        </p:txBody>
      </p:sp>
      <p:sp>
        <p:nvSpPr>
          <p:cNvPr id="4" name="Segnaposto numero diapositiva 3">
            <a:extLst>
              <a:ext uri="{FF2B5EF4-FFF2-40B4-BE49-F238E27FC236}">
                <a16:creationId xmlns:a16="http://schemas.microsoft.com/office/drawing/2014/main" id="{5784434C-20A1-E4B7-8452-C17ABB3557A8}"/>
              </a:ext>
            </a:extLst>
          </p:cNvPr>
          <p:cNvSpPr>
            <a:spLocks noGrp="1"/>
          </p:cNvSpPr>
          <p:nvPr>
            <p:ph type="sldNum" sz="quarter" idx="5"/>
          </p:nvPr>
        </p:nvSpPr>
        <p:spPr/>
        <p:txBody>
          <a:bodyPr/>
          <a:lstStyle/>
          <a:p>
            <a:fld id="{5ACE170D-19E9-40F9-8EE9-90E9622CA56D}" type="slidenum">
              <a:rPr lang="it-IT" smtClean="0"/>
              <a:t>26</a:t>
            </a:fld>
            <a:endParaRPr lang="it-IT"/>
          </a:p>
        </p:txBody>
      </p:sp>
    </p:spTree>
    <p:extLst>
      <p:ext uri="{BB962C8B-B14F-4D97-AF65-F5344CB8AC3E}">
        <p14:creationId xmlns:p14="http://schemas.microsoft.com/office/powerpoint/2010/main" val="26714687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183A0F9-D924-545E-EE08-CCC8BE73D757}"/>
              </a:ext>
            </a:extLst>
          </p:cNvPr>
          <p:cNvSpPr>
            <a:spLocks noGrp="1"/>
          </p:cNvSpPr>
          <p:nvPr>
            <p:ph type="ctrTitle"/>
          </p:nvPr>
        </p:nvSpPr>
        <p:spPr>
          <a:xfrm>
            <a:off x="2423914" y="1785129"/>
            <a:ext cx="14543485" cy="3797500"/>
          </a:xfrm>
        </p:spPr>
        <p:txBody>
          <a:bodyPr anchor="b"/>
          <a:lstStyle>
            <a:lvl1pPr algn="ctr">
              <a:defRPr sz="9543"/>
            </a:lvl1pPr>
          </a:lstStyle>
          <a:p>
            <a:r>
              <a:rPr lang="it-IT"/>
              <a:t>Fare clic per modificare lo stile del titolo dello schema</a:t>
            </a:r>
          </a:p>
        </p:txBody>
      </p:sp>
      <p:sp>
        <p:nvSpPr>
          <p:cNvPr id="3" name="Sottotitolo 2">
            <a:extLst>
              <a:ext uri="{FF2B5EF4-FFF2-40B4-BE49-F238E27FC236}">
                <a16:creationId xmlns:a16="http://schemas.microsoft.com/office/drawing/2014/main" id="{392DEE2C-E1B7-9DF4-AAAB-E88F0651D461}"/>
              </a:ext>
            </a:extLst>
          </p:cNvPr>
          <p:cNvSpPr>
            <a:spLocks noGrp="1"/>
          </p:cNvSpPr>
          <p:nvPr>
            <p:ph type="subTitle" idx="1"/>
          </p:nvPr>
        </p:nvSpPr>
        <p:spPr>
          <a:xfrm>
            <a:off x="2423914" y="5729075"/>
            <a:ext cx="14543485" cy="2633505"/>
          </a:xfrm>
        </p:spPr>
        <p:txBody>
          <a:bodyPr/>
          <a:lstStyle>
            <a:lvl1pPr marL="0" indent="0" algn="ctr">
              <a:buNone/>
              <a:defRPr sz="3817"/>
            </a:lvl1pPr>
            <a:lvl2pPr marL="727177" indent="0" algn="ctr">
              <a:buNone/>
              <a:defRPr sz="3181"/>
            </a:lvl2pPr>
            <a:lvl3pPr marL="1454353" indent="0" algn="ctr">
              <a:buNone/>
              <a:defRPr sz="2863"/>
            </a:lvl3pPr>
            <a:lvl4pPr marL="2181530" indent="0" algn="ctr">
              <a:buNone/>
              <a:defRPr sz="2545"/>
            </a:lvl4pPr>
            <a:lvl5pPr marL="2908706" indent="0" algn="ctr">
              <a:buNone/>
              <a:defRPr sz="2545"/>
            </a:lvl5pPr>
            <a:lvl6pPr marL="3635883" indent="0" algn="ctr">
              <a:buNone/>
              <a:defRPr sz="2545"/>
            </a:lvl6pPr>
            <a:lvl7pPr marL="4363060" indent="0" algn="ctr">
              <a:buNone/>
              <a:defRPr sz="2545"/>
            </a:lvl7pPr>
            <a:lvl8pPr marL="5090236" indent="0" algn="ctr">
              <a:buNone/>
              <a:defRPr sz="2545"/>
            </a:lvl8pPr>
            <a:lvl9pPr marL="5817413" indent="0" algn="ctr">
              <a:buNone/>
              <a:defRPr sz="2545"/>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6CDA862B-6416-1218-832F-AF646E485720}"/>
              </a:ext>
            </a:extLst>
          </p:cNvPr>
          <p:cNvSpPr>
            <a:spLocks noGrp="1"/>
          </p:cNvSpPr>
          <p:nvPr>
            <p:ph type="dt" sz="half" idx="10"/>
          </p:nvPr>
        </p:nvSpPr>
        <p:spPr/>
        <p:txBody>
          <a:bodyPr/>
          <a:lstStyle/>
          <a:p>
            <a:fld id="{081DE029-B6C0-486D-90E7-574A58789C47}" type="datetimeFigureOut">
              <a:rPr lang="it-IT" smtClean="0"/>
              <a:t>11/12/2024</a:t>
            </a:fld>
            <a:endParaRPr lang="it-IT"/>
          </a:p>
        </p:txBody>
      </p:sp>
      <p:sp>
        <p:nvSpPr>
          <p:cNvPr id="5" name="Segnaposto piè di pagina 4">
            <a:extLst>
              <a:ext uri="{FF2B5EF4-FFF2-40B4-BE49-F238E27FC236}">
                <a16:creationId xmlns:a16="http://schemas.microsoft.com/office/drawing/2014/main" id="{524F3C5A-1FEC-C0D7-70F4-5EE0C788F77E}"/>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88178BCC-1E8C-659B-C672-530F912BE325}"/>
              </a:ext>
            </a:extLst>
          </p:cNvPr>
          <p:cNvSpPr>
            <a:spLocks noGrp="1"/>
          </p:cNvSpPr>
          <p:nvPr>
            <p:ph type="sldNum" sz="quarter" idx="12"/>
          </p:nvPr>
        </p:nvSpPr>
        <p:spPr/>
        <p:txBody>
          <a:bodyPr/>
          <a:lstStyle/>
          <a:p>
            <a:fld id="{A2139F07-2DD7-472E-B518-5ADDC97BD3F4}" type="slidenum">
              <a:rPr lang="it-IT" smtClean="0"/>
              <a:t>‹N›</a:t>
            </a:fld>
            <a:endParaRPr lang="it-IT"/>
          </a:p>
        </p:txBody>
      </p:sp>
    </p:spTree>
    <p:extLst>
      <p:ext uri="{BB962C8B-B14F-4D97-AF65-F5344CB8AC3E}">
        <p14:creationId xmlns:p14="http://schemas.microsoft.com/office/powerpoint/2010/main" val="13256951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E76F794-C9D6-91F4-2155-1D694F60EC95}"/>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54E063BA-5FCF-5D58-EE67-98B989FAEEFD}"/>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8296F326-CA9C-D825-0EC9-FDA0677C5F57}"/>
              </a:ext>
            </a:extLst>
          </p:cNvPr>
          <p:cNvSpPr>
            <a:spLocks noGrp="1"/>
          </p:cNvSpPr>
          <p:nvPr>
            <p:ph type="dt" sz="half" idx="10"/>
          </p:nvPr>
        </p:nvSpPr>
        <p:spPr/>
        <p:txBody>
          <a:bodyPr/>
          <a:lstStyle/>
          <a:p>
            <a:fld id="{081DE029-B6C0-486D-90E7-574A58789C47}" type="datetimeFigureOut">
              <a:rPr lang="it-IT" smtClean="0"/>
              <a:t>11/12/2024</a:t>
            </a:fld>
            <a:endParaRPr lang="it-IT"/>
          </a:p>
        </p:txBody>
      </p:sp>
      <p:sp>
        <p:nvSpPr>
          <p:cNvPr id="5" name="Segnaposto piè di pagina 4">
            <a:extLst>
              <a:ext uri="{FF2B5EF4-FFF2-40B4-BE49-F238E27FC236}">
                <a16:creationId xmlns:a16="http://schemas.microsoft.com/office/drawing/2014/main" id="{65B8429C-5D43-44F7-7166-9E328E2738A7}"/>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25CB279A-4966-B111-9C6E-F904FDF4D42F}"/>
              </a:ext>
            </a:extLst>
          </p:cNvPr>
          <p:cNvSpPr>
            <a:spLocks noGrp="1"/>
          </p:cNvSpPr>
          <p:nvPr>
            <p:ph type="sldNum" sz="quarter" idx="12"/>
          </p:nvPr>
        </p:nvSpPr>
        <p:spPr/>
        <p:txBody>
          <a:bodyPr/>
          <a:lstStyle/>
          <a:p>
            <a:fld id="{A2139F07-2DD7-472E-B518-5ADDC97BD3F4}" type="slidenum">
              <a:rPr lang="it-IT" smtClean="0"/>
              <a:t>‹N›</a:t>
            </a:fld>
            <a:endParaRPr lang="it-IT"/>
          </a:p>
        </p:txBody>
      </p:sp>
    </p:spTree>
    <p:extLst>
      <p:ext uri="{BB962C8B-B14F-4D97-AF65-F5344CB8AC3E}">
        <p14:creationId xmlns:p14="http://schemas.microsoft.com/office/powerpoint/2010/main" val="986878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F3A9028-B6D5-4B19-2D55-B4EE41CBC549}"/>
              </a:ext>
            </a:extLst>
          </p:cNvPr>
          <p:cNvSpPr>
            <a:spLocks noGrp="1"/>
          </p:cNvSpPr>
          <p:nvPr>
            <p:ph type="title"/>
          </p:nvPr>
        </p:nvSpPr>
        <p:spPr>
          <a:xfrm>
            <a:off x="1323053" y="2719355"/>
            <a:ext cx="16725007" cy="4537305"/>
          </a:xfrm>
        </p:spPr>
        <p:txBody>
          <a:bodyPr anchor="b"/>
          <a:lstStyle>
            <a:lvl1pPr>
              <a:defRPr sz="9543"/>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87904E14-18B4-132E-196C-DB958F8F5420}"/>
              </a:ext>
            </a:extLst>
          </p:cNvPr>
          <p:cNvSpPr>
            <a:spLocks noGrp="1"/>
          </p:cNvSpPr>
          <p:nvPr>
            <p:ph type="body" idx="1"/>
          </p:nvPr>
        </p:nvSpPr>
        <p:spPr>
          <a:xfrm>
            <a:off x="1323053" y="7299585"/>
            <a:ext cx="16725007" cy="2386061"/>
          </a:xfrm>
        </p:spPr>
        <p:txBody>
          <a:bodyPr/>
          <a:lstStyle>
            <a:lvl1pPr marL="0" indent="0">
              <a:buNone/>
              <a:defRPr sz="3817">
                <a:solidFill>
                  <a:schemeClr val="tx1">
                    <a:tint val="75000"/>
                  </a:schemeClr>
                </a:solidFill>
              </a:defRPr>
            </a:lvl1pPr>
            <a:lvl2pPr marL="727177" indent="0">
              <a:buNone/>
              <a:defRPr sz="3181">
                <a:solidFill>
                  <a:schemeClr val="tx1">
                    <a:tint val="75000"/>
                  </a:schemeClr>
                </a:solidFill>
              </a:defRPr>
            </a:lvl2pPr>
            <a:lvl3pPr marL="1454353" indent="0">
              <a:buNone/>
              <a:defRPr sz="2863">
                <a:solidFill>
                  <a:schemeClr val="tx1">
                    <a:tint val="75000"/>
                  </a:schemeClr>
                </a:solidFill>
              </a:defRPr>
            </a:lvl3pPr>
            <a:lvl4pPr marL="2181530" indent="0">
              <a:buNone/>
              <a:defRPr sz="2545">
                <a:solidFill>
                  <a:schemeClr val="tx1">
                    <a:tint val="75000"/>
                  </a:schemeClr>
                </a:solidFill>
              </a:defRPr>
            </a:lvl4pPr>
            <a:lvl5pPr marL="2908706" indent="0">
              <a:buNone/>
              <a:defRPr sz="2545">
                <a:solidFill>
                  <a:schemeClr val="tx1">
                    <a:tint val="75000"/>
                  </a:schemeClr>
                </a:solidFill>
              </a:defRPr>
            </a:lvl5pPr>
            <a:lvl6pPr marL="3635883" indent="0">
              <a:buNone/>
              <a:defRPr sz="2545">
                <a:solidFill>
                  <a:schemeClr val="tx1">
                    <a:tint val="75000"/>
                  </a:schemeClr>
                </a:solidFill>
              </a:defRPr>
            </a:lvl6pPr>
            <a:lvl7pPr marL="4363060" indent="0">
              <a:buNone/>
              <a:defRPr sz="2545">
                <a:solidFill>
                  <a:schemeClr val="tx1">
                    <a:tint val="75000"/>
                  </a:schemeClr>
                </a:solidFill>
              </a:defRPr>
            </a:lvl7pPr>
            <a:lvl8pPr marL="5090236" indent="0">
              <a:buNone/>
              <a:defRPr sz="2545">
                <a:solidFill>
                  <a:schemeClr val="tx1">
                    <a:tint val="75000"/>
                  </a:schemeClr>
                </a:solidFill>
              </a:defRPr>
            </a:lvl8pPr>
            <a:lvl9pPr marL="5817413" indent="0">
              <a:buNone/>
              <a:defRPr sz="2545">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C15ADB78-E4D8-13DC-B4E5-EEED1D558A8E}"/>
              </a:ext>
            </a:extLst>
          </p:cNvPr>
          <p:cNvSpPr>
            <a:spLocks noGrp="1"/>
          </p:cNvSpPr>
          <p:nvPr>
            <p:ph type="dt" sz="half" idx="10"/>
          </p:nvPr>
        </p:nvSpPr>
        <p:spPr/>
        <p:txBody>
          <a:bodyPr/>
          <a:lstStyle/>
          <a:p>
            <a:fld id="{081DE029-B6C0-486D-90E7-574A58789C47}" type="datetimeFigureOut">
              <a:rPr lang="it-IT" smtClean="0"/>
              <a:t>11/12/2024</a:t>
            </a:fld>
            <a:endParaRPr lang="it-IT"/>
          </a:p>
        </p:txBody>
      </p:sp>
      <p:sp>
        <p:nvSpPr>
          <p:cNvPr id="5" name="Segnaposto piè di pagina 4">
            <a:extLst>
              <a:ext uri="{FF2B5EF4-FFF2-40B4-BE49-F238E27FC236}">
                <a16:creationId xmlns:a16="http://schemas.microsoft.com/office/drawing/2014/main" id="{1A376C6C-10BE-9962-CE47-4037021B91FF}"/>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36B5B829-6B9E-4EA8-929B-B4792548B57B}"/>
              </a:ext>
            </a:extLst>
          </p:cNvPr>
          <p:cNvSpPr>
            <a:spLocks noGrp="1"/>
          </p:cNvSpPr>
          <p:nvPr>
            <p:ph type="sldNum" sz="quarter" idx="12"/>
          </p:nvPr>
        </p:nvSpPr>
        <p:spPr/>
        <p:txBody>
          <a:bodyPr/>
          <a:lstStyle/>
          <a:p>
            <a:fld id="{A2139F07-2DD7-472E-B518-5ADDC97BD3F4}" type="slidenum">
              <a:rPr lang="it-IT" smtClean="0"/>
              <a:t>‹N›</a:t>
            </a:fld>
            <a:endParaRPr lang="it-IT"/>
          </a:p>
        </p:txBody>
      </p:sp>
    </p:spTree>
    <p:extLst>
      <p:ext uri="{BB962C8B-B14F-4D97-AF65-F5344CB8AC3E}">
        <p14:creationId xmlns:p14="http://schemas.microsoft.com/office/powerpoint/2010/main" val="1901554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2663A60-DC33-51AB-004C-07465204DDDC}"/>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0F521673-5BB0-FC58-725C-53C65910768C}"/>
              </a:ext>
            </a:extLst>
          </p:cNvPr>
          <p:cNvSpPr>
            <a:spLocks noGrp="1"/>
          </p:cNvSpPr>
          <p:nvPr>
            <p:ph sz="half" idx="1"/>
          </p:nvPr>
        </p:nvSpPr>
        <p:spPr>
          <a:xfrm>
            <a:off x="1333153" y="2903673"/>
            <a:ext cx="8241308" cy="6920844"/>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CF44FB3D-B0A0-7A1E-D5F7-94F1065E0AA5}"/>
              </a:ext>
            </a:extLst>
          </p:cNvPr>
          <p:cNvSpPr>
            <a:spLocks noGrp="1"/>
          </p:cNvSpPr>
          <p:nvPr>
            <p:ph sz="half" idx="2"/>
          </p:nvPr>
        </p:nvSpPr>
        <p:spPr>
          <a:xfrm>
            <a:off x="9816852" y="2903673"/>
            <a:ext cx="8241308" cy="6920844"/>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B1CAABD9-E176-002A-6EF9-F26E76AAD8E0}"/>
              </a:ext>
            </a:extLst>
          </p:cNvPr>
          <p:cNvSpPr>
            <a:spLocks noGrp="1"/>
          </p:cNvSpPr>
          <p:nvPr>
            <p:ph type="dt" sz="half" idx="10"/>
          </p:nvPr>
        </p:nvSpPr>
        <p:spPr/>
        <p:txBody>
          <a:bodyPr/>
          <a:lstStyle/>
          <a:p>
            <a:fld id="{081DE029-B6C0-486D-90E7-574A58789C47}" type="datetimeFigureOut">
              <a:rPr lang="it-IT" smtClean="0"/>
              <a:t>11/12/2024</a:t>
            </a:fld>
            <a:endParaRPr lang="it-IT"/>
          </a:p>
        </p:txBody>
      </p:sp>
      <p:sp>
        <p:nvSpPr>
          <p:cNvPr id="6" name="Segnaposto piè di pagina 5">
            <a:extLst>
              <a:ext uri="{FF2B5EF4-FFF2-40B4-BE49-F238E27FC236}">
                <a16:creationId xmlns:a16="http://schemas.microsoft.com/office/drawing/2014/main" id="{4031D94F-D8CC-3333-E1DF-DC58283D91DC}"/>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1B88D563-E49B-F68E-61A4-7BCB99DB1F83}"/>
              </a:ext>
            </a:extLst>
          </p:cNvPr>
          <p:cNvSpPr>
            <a:spLocks noGrp="1"/>
          </p:cNvSpPr>
          <p:nvPr>
            <p:ph type="sldNum" sz="quarter" idx="12"/>
          </p:nvPr>
        </p:nvSpPr>
        <p:spPr/>
        <p:txBody>
          <a:bodyPr/>
          <a:lstStyle/>
          <a:p>
            <a:fld id="{A2139F07-2DD7-472E-B518-5ADDC97BD3F4}" type="slidenum">
              <a:rPr lang="it-IT" smtClean="0"/>
              <a:t>‹N›</a:t>
            </a:fld>
            <a:endParaRPr lang="it-IT"/>
          </a:p>
        </p:txBody>
      </p:sp>
    </p:spTree>
    <p:extLst>
      <p:ext uri="{BB962C8B-B14F-4D97-AF65-F5344CB8AC3E}">
        <p14:creationId xmlns:p14="http://schemas.microsoft.com/office/powerpoint/2010/main" val="6305435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AEEFE0-3F1F-771A-C923-1BD417C17A8F}"/>
              </a:ext>
            </a:extLst>
          </p:cNvPr>
          <p:cNvSpPr>
            <a:spLocks noGrp="1"/>
          </p:cNvSpPr>
          <p:nvPr>
            <p:ph type="title"/>
          </p:nvPr>
        </p:nvSpPr>
        <p:spPr>
          <a:xfrm>
            <a:off x="1335679" y="580736"/>
            <a:ext cx="16725007" cy="2108320"/>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E5E8E75E-6B9B-8AAE-8BFA-57FEFFC2BED4}"/>
              </a:ext>
            </a:extLst>
          </p:cNvPr>
          <p:cNvSpPr>
            <a:spLocks noGrp="1"/>
          </p:cNvSpPr>
          <p:nvPr>
            <p:ph type="body" idx="1"/>
          </p:nvPr>
        </p:nvSpPr>
        <p:spPr>
          <a:xfrm>
            <a:off x="1335679" y="2673905"/>
            <a:ext cx="8203434" cy="1310440"/>
          </a:xfrm>
        </p:spPr>
        <p:txBody>
          <a:bodyPr anchor="b"/>
          <a:lstStyle>
            <a:lvl1pPr marL="0" indent="0">
              <a:buNone/>
              <a:defRPr sz="3817" b="1"/>
            </a:lvl1pPr>
            <a:lvl2pPr marL="727177" indent="0">
              <a:buNone/>
              <a:defRPr sz="3181" b="1"/>
            </a:lvl2pPr>
            <a:lvl3pPr marL="1454353" indent="0">
              <a:buNone/>
              <a:defRPr sz="2863" b="1"/>
            </a:lvl3pPr>
            <a:lvl4pPr marL="2181530" indent="0">
              <a:buNone/>
              <a:defRPr sz="2545" b="1"/>
            </a:lvl4pPr>
            <a:lvl5pPr marL="2908706" indent="0">
              <a:buNone/>
              <a:defRPr sz="2545" b="1"/>
            </a:lvl5pPr>
            <a:lvl6pPr marL="3635883" indent="0">
              <a:buNone/>
              <a:defRPr sz="2545" b="1"/>
            </a:lvl6pPr>
            <a:lvl7pPr marL="4363060" indent="0">
              <a:buNone/>
              <a:defRPr sz="2545" b="1"/>
            </a:lvl7pPr>
            <a:lvl8pPr marL="5090236" indent="0">
              <a:buNone/>
              <a:defRPr sz="2545" b="1"/>
            </a:lvl8pPr>
            <a:lvl9pPr marL="5817413" indent="0">
              <a:buNone/>
              <a:defRPr sz="2545"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E89FD517-EAFF-433B-4DB9-98EF418BCE22}"/>
              </a:ext>
            </a:extLst>
          </p:cNvPr>
          <p:cNvSpPr>
            <a:spLocks noGrp="1"/>
          </p:cNvSpPr>
          <p:nvPr>
            <p:ph sz="half" idx="2"/>
          </p:nvPr>
        </p:nvSpPr>
        <p:spPr>
          <a:xfrm>
            <a:off x="1335679" y="3984345"/>
            <a:ext cx="8203434" cy="5860372"/>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D808C6F6-FB50-7405-3E23-62240B66B645}"/>
              </a:ext>
            </a:extLst>
          </p:cNvPr>
          <p:cNvSpPr>
            <a:spLocks noGrp="1"/>
          </p:cNvSpPr>
          <p:nvPr>
            <p:ph type="body" sz="quarter" idx="3"/>
          </p:nvPr>
        </p:nvSpPr>
        <p:spPr>
          <a:xfrm>
            <a:off x="9816852" y="2673905"/>
            <a:ext cx="8243834" cy="1310440"/>
          </a:xfrm>
        </p:spPr>
        <p:txBody>
          <a:bodyPr anchor="b"/>
          <a:lstStyle>
            <a:lvl1pPr marL="0" indent="0">
              <a:buNone/>
              <a:defRPr sz="3817" b="1"/>
            </a:lvl1pPr>
            <a:lvl2pPr marL="727177" indent="0">
              <a:buNone/>
              <a:defRPr sz="3181" b="1"/>
            </a:lvl2pPr>
            <a:lvl3pPr marL="1454353" indent="0">
              <a:buNone/>
              <a:defRPr sz="2863" b="1"/>
            </a:lvl3pPr>
            <a:lvl4pPr marL="2181530" indent="0">
              <a:buNone/>
              <a:defRPr sz="2545" b="1"/>
            </a:lvl4pPr>
            <a:lvl5pPr marL="2908706" indent="0">
              <a:buNone/>
              <a:defRPr sz="2545" b="1"/>
            </a:lvl5pPr>
            <a:lvl6pPr marL="3635883" indent="0">
              <a:buNone/>
              <a:defRPr sz="2545" b="1"/>
            </a:lvl6pPr>
            <a:lvl7pPr marL="4363060" indent="0">
              <a:buNone/>
              <a:defRPr sz="2545" b="1"/>
            </a:lvl7pPr>
            <a:lvl8pPr marL="5090236" indent="0">
              <a:buNone/>
              <a:defRPr sz="2545" b="1"/>
            </a:lvl8pPr>
            <a:lvl9pPr marL="5817413" indent="0">
              <a:buNone/>
              <a:defRPr sz="2545"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72485816-07B8-66E2-5CC4-C4795EAC5C0A}"/>
              </a:ext>
            </a:extLst>
          </p:cNvPr>
          <p:cNvSpPr>
            <a:spLocks noGrp="1"/>
          </p:cNvSpPr>
          <p:nvPr>
            <p:ph sz="quarter" idx="4"/>
          </p:nvPr>
        </p:nvSpPr>
        <p:spPr>
          <a:xfrm>
            <a:off x="9816852" y="3984345"/>
            <a:ext cx="8243834" cy="5860372"/>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7CA6C35B-CF30-82CE-B13A-8C00E5EAF2AC}"/>
              </a:ext>
            </a:extLst>
          </p:cNvPr>
          <p:cNvSpPr>
            <a:spLocks noGrp="1"/>
          </p:cNvSpPr>
          <p:nvPr>
            <p:ph type="dt" sz="half" idx="10"/>
          </p:nvPr>
        </p:nvSpPr>
        <p:spPr/>
        <p:txBody>
          <a:bodyPr/>
          <a:lstStyle/>
          <a:p>
            <a:fld id="{081DE029-B6C0-486D-90E7-574A58789C47}" type="datetimeFigureOut">
              <a:rPr lang="it-IT" smtClean="0"/>
              <a:t>11/12/2024</a:t>
            </a:fld>
            <a:endParaRPr lang="it-IT"/>
          </a:p>
        </p:txBody>
      </p:sp>
      <p:sp>
        <p:nvSpPr>
          <p:cNvPr id="8" name="Segnaposto piè di pagina 7">
            <a:extLst>
              <a:ext uri="{FF2B5EF4-FFF2-40B4-BE49-F238E27FC236}">
                <a16:creationId xmlns:a16="http://schemas.microsoft.com/office/drawing/2014/main" id="{6CF508EA-B715-7524-8EC6-8CC5CABAB651}"/>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67B8AEFD-AA3C-7DF0-8950-A078A29250CF}"/>
              </a:ext>
            </a:extLst>
          </p:cNvPr>
          <p:cNvSpPr>
            <a:spLocks noGrp="1"/>
          </p:cNvSpPr>
          <p:nvPr>
            <p:ph type="sldNum" sz="quarter" idx="12"/>
          </p:nvPr>
        </p:nvSpPr>
        <p:spPr/>
        <p:txBody>
          <a:bodyPr/>
          <a:lstStyle/>
          <a:p>
            <a:fld id="{A2139F07-2DD7-472E-B518-5ADDC97BD3F4}" type="slidenum">
              <a:rPr lang="it-IT" smtClean="0"/>
              <a:t>‹N›</a:t>
            </a:fld>
            <a:endParaRPr lang="it-IT"/>
          </a:p>
        </p:txBody>
      </p:sp>
    </p:spTree>
    <p:extLst>
      <p:ext uri="{BB962C8B-B14F-4D97-AF65-F5344CB8AC3E}">
        <p14:creationId xmlns:p14="http://schemas.microsoft.com/office/powerpoint/2010/main" val="659242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60DDB50-71CE-D301-2899-CC923864634B}"/>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3E128E22-AA79-DBCD-B379-3442D412EB83}"/>
              </a:ext>
            </a:extLst>
          </p:cNvPr>
          <p:cNvSpPr>
            <a:spLocks noGrp="1"/>
          </p:cNvSpPr>
          <p:nvPr>
            <p:ph type="dt" sz="half" idx="10"/>
          </p:nvPr>
        </p:nvSpPr>
        <p:spPr/>
        <p:txBody>
          <a:bodyPr/>
          <a:lstStyle/>
          <a:p>
            <a:fld id="{081DE029-B6C0-486D-90E7-574A58789C47}" type="datetimeFigureOut">
              <a:rPr lang="it-IT" smtClean="0"/>
              <a:t>11/12/2024</a:t>
            </a:fld>
            <a:endParaRPr lang="it-IT"/>
          </a:p>
        </p:txBody>
      </p:sp>
      <p:sp>
        <p:nvSpPr>
          <p:cNvPr id="4" name="Segnaposto piè di pagina 3">
            <a:extLst>
              <a:ext uri="{FF2B5EF4-FFF2-40B4-BE49-F238E27FC236}">
                <a16:creationId xmlns:a16="http://schemas.microsoft.com/office/drawing/2014/main" id="{41FF3657-0CFE-AADF-0DF4-40F4393060D8}"/>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AF46794C-99AA-D673-E642-C0989D23F9B5}"/>
              </a:ext>
            </a:extLst>
          </p:cNvPr>
          <p:cNvSpPr>
            <a:spLocks noGrp="1"/>
          </p:cNvSpPr>
          <p:nvPr>
            <p:ph type="sldNum" sz="quarter" idx="12"/>
          </p:nvPr>
        </p:nvSpPr>
        <p:spPr/>
        <p:txBody>
          <a:bodyPr/>
          <a:lstStyle/>
          <a:p>
            <a:fld id="{A2139F07-2DD7-472E-B518-5ADDC97BD3F4}" type="slidenum">
              <a:rPr lang="it-IT" smtClean="0"/>
              <a:t>‹N›</a:t>
            </a:fld>
            <a:endParaRPr lang="it-IT"/>
          </a:p>
        </p:txBody>
      </p:sp>
    </p:spTree>
    <p:extLst>
      <p:ext uri="{BB962C8B-B14F-4D97-AF65-F5344CB8AC3E}">
        <p14:creationId xmlns:p14="http://schemas.microsoft.com/office/powerpoint/2010/main" val="8216762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4746186C-9C38-EFE3-6289-7B0039BA1492}"/>
              </a:ext>
            </a:extLst>
          </p:cNvPr>
          <p:cNvSpPr>
            <a:spLocks noGrp="1"/>
          </p:cNvSpPr>
          <p:nvPr>
            <p:ph type="dt" sz="half" idx="10"/>
          </p:nvPr>
        </p:nvSpPr>
        <p:spPr/>
        <p:txBody>
          <a:bodyPr/>
          <a:lstStyle/>
          <a:p>
            <a:fld id="{081DE029-B6C0-486D-90E7-574A58789C47}" type="datetimeFigureOut">
              <a:rPr lang="it-IT" smtClean="0"/>
              <a:t>11/12/2024</a:t>
            </a:fld>
            <a:endParaRPr lang="it-IT"/>
          </a:p>
        </p:txBody>
      </p:sp>
      <p:sp>
        <p:nvSpPr>
          <p:cNvPr id="3" name="Segnaposto piè di pagina 2">
            <a:extLst>
              <a:ext uri="{FF2B5EF4-FFF2-40B4-BE49-F238E27FC236}">
                <a16:creationId xmlns:a16="http://schemas.microsoft.com/office/drawing/2014/main" id="{612164E1-D9E5-2243-50DC-6E71D2DDA22D}"/>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396E9B04-4C7C-0750-E90D-C32BB4EB06AC}"/>
              </a:ext>
            </a:extLst>
          </p:cNvPr>
          <p:cNvSpPr>
            <a:spLocks noGrp="1"/>
          </p:cNvSpPr>
          <p:nvPr>
            <p:ph type="sldNum" sz="quarter" idx="12"/>
          </p:nvPr>
        </p:nvSpPr>
        <p:spPr/>
        <p:txBody>
          <a:bodyPr/>
          <a:lstStyle/>
          <a:p>
            <a:fld id="{A2139F07-2DD7-472E-B518-5ADDC97BD3F4}" type="slidenum">
              <a:rPr lang="it-IT" smtClean="0"/>
              <a:t>‹N›</a:t>
            </a:fld>
            <a:endParaRPr lang="it-IT"/>
          </a:p>
        </p:txBody>
      </p:sp>
    </p:spTree>
    <p:extLst>
      <p:ext uri="{BB962C8B-B14F-4D97-AF65-F5344CB8AC3E}">
        <p14:creationId xmlns:p14="http://schemas.microsoft.com/office/powerpoint/2010/main" val="26345197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B955744-8C9D-0CAF-AC2C-DC0784CFF78B}"/>
              </a:ext>
            </a:extLst>
          </p:cNvPr>
          <p:cNvSpPr>
            <a:spLocks noGrp="1"/>
          </p:cNvSpPr>
          <p:nvPr>
            <p:ph type="title"/>
          </p:nvPr>
        </p:nvSpPr>
        <p:spPr>
          <a:xfrm>
            <a:off x="1335679" y="727181"/>
            <a:ext cx="6254203" cy="2545133"/>
          </a:xfrm>
        </p:spPr>
        <p:txBody>
          <a:bodyPr anchor="b"/>
          <a:lstStyle>
            <a:lvl1pPr>
              <a:defRPr sz="509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56E0EDA8-EE5A-0345-A07A-CDBCD8C39BEF}"/>
              </a:ext>
            </a:extLst>
          </p:cNvPr>
          <p:cNvSpPr>
            <a:spLocks noGrp="1"/>
          </p:cNvSpPr>
          <p:nvPr>
            <p:ph idx="1"/>
          </p:nvPr>
        </p:nvSpPr>
        <p:spPr>
          <a:xfrm>
            <a:off x="8243834" y="1570509"/>
            <a:ext cx="9816852" cy="7751546"/>
          </a:xfrm>
        </p:spPr>
        <p:txBody>
          <a:bodyPr/>
          <a:lstStyle>
            <a:lvl1pPr>
              <a:defRPr sz="5090"/>
            </a:lvl1pPr>
            <a:lvl2pPr>
              <a:defRPr sz="4453"/>
            </a:lvl2pPr>
            <a:lvl3pPr>
              <a:defRPr sz="3817"/>
            </a:lvl3pPr>
            <a:lvl4pPr>
              <a:defRPr sz="3181"/>
            </a:lvl4pPr>
            <a:lvl5pPr>
              <a:defRPr sz="3181"/>
            </a:lvl5pPr>
            <a:lvl6pPr>
              <a:defRPr sz="3181"/>
            </a:lvl6pPr>
            <a:lvl7pPr>
              <a:defRPr sz="3181"/>
            </a:lvl7pPr>
            <a:lvl8pPr>
              <a:defRPr sz="3181"/>
            </a:lvl8pPr>
            <a:lvl9pPr>
              <a:defRPr sz="3181"/>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39BBFD3A-655C-5FEE-8A6E-1CB4A3CE6FA4}"/>
              </a:ext>
            </a:extLst>
          </p:cNvPr>
          <p:cNvSpPr>
            <a:spLocks noGrp="1"/>
          </p:cNvSpPr>
          <p:nvPr>
            <p:ph type="body" sz="half" idx="2"/>
          </p:nvPr>
        </p:nvSpPr>
        <p:spPr>
          <a:xfrm>
            <a:off x="1335679" y="3272314"/>
            <a:ext cx="6254203" cy="6062366"/>
          </a:xfrm>
        </p:spPr>
        <p:txBody>
          <a:bodyPr/>
          <a:lstStyle>
            <a:lvl1pPr marL="0" indent="0">
              <a:buNone/>
              <a:defRPr sz="2545"/>
            </a:lvl1pPr>
            <a:lvl2pPr marL="727177" indent="0">
              <a:buNone/>
              <a:defRPr sz="2227"/>
            </a:lvl2pPr>
            <a:lvl3pPr marL="1454353" indent="0">
              <a:buNone/>
              <a:defRPr sz="1909"/>
            </a:lvl3pPr>
            <a:lvl4pPr marL="2181530" indent="0">
              <a:buNone/>
              <a:defRPr sz="1591"/>
            </a:lvl4pPr>
            <a:lvl5pPr marL="2908706" indent="0">
              <a:buNone/>
              <a:defRPr sz="1591"/>
            </a:lvl5pPr>
            <a:lvl6pPr marL="3635883" indent="0">
              <a:buNone/>
              <a:defRPr sz="1591"/>
            </a:lvl6pPr>
            <a:lvl7pPr marL="4363060" indent="0">
              <a:buNone/>
              <a:defRPr sz="1591"/>
            </a:lvl7pPr>
            <a:lvl8pPr marL="5090236" indent="0">
              <a:buNone/>
              <a:defRPr sz="1591"/>
            </a:lvl8pPr>
            <a:lvl9pPr marL="5817413" indent="0">
              <a:buNone/>
              <a:defRPr sz="1591"/>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E399FA52-3E15-5E00-60E9-04805B6B7FF2}"/>
              </a:ext>
            </a:extLst>
          </p:cNvPr>
          <p:cNvSpPr>
            <a:spLocks noGrp="1"/>
          </p:cNvSpPr>
          <p:nvPr>
            <p:ph type="dt" sz="half" idx="10"/>
          </p:nvPr>
        </p:nvSpPr>
        <p:spPr/>
        <p:txBody>
          <a:bodyPr/>
          <a:lstStyle/>
          <a:p>
            <a:fld id="{081DE029-B6C0-486D-90E7-574A58789C47}" type="datetimeFigureOut">
              <a:rPr lang="it-IT" smtClean="0"/>
              <a:t>11/12/2024</a:t>
            </a:fld>
            <a:endParaRPr lang="it-IT"/>
          </a:p>
        </p:txBody>
      </p:sp>
      <p:sp>
        <p:nvSpPr>
          <p:cNvPr id="6" name="Segnaposto piè di pagina 5">
            <a:extLst>
              <a:ext uri="{FF2B5EF4-FFF2-40B4-BE49-F238E27FC236}">
                <a16:creationId xmlns:a16="http://schemas.microsoft.com/office/drawing/2014/main" id="{0F31ACD2-300A-BEE6-C4F5-C06BBE691E33}"/>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37B8E0AF-9BF5-5DC2-23B6-0637270434FE}"/>
              </a:ext>
            </a:extLst>
          </p:cNvPr>
          <p:cNvSpPr>
            <a:spLocks noGrp="1"/>
          </p:cNvSpPr>
          <p:nvPr>
            <p:ph type="sldNum" sz="quarter" idx="12"/>
          </p:nvPr>
        </p:nvSpPr>
        <p:spPr/>
        <p:txBody>
          <a:bodyPr/>
          <a:lstStyle/>
          <a:p>
            <a:fld id="{A2139F07-2DD7-472E-B518-5ADDC97BD3F4}" type="slidenum">
              <a:rPr lang="it-IT" smtClean="0"/>
              <a:t>‹N›</a:t>
            </a:fld>
            <a:endParaRPr lang="it-IT"/>
          </a:p>
        </p:txBody>
      </p:sp>
    </p:spTree>
    <p:extLst>
      <p:ext uri="{BB962C8B-B14F-4D97-AF65-F5344CB8AC3E}">
        <p14:creationId xmlns:p14="http://schemas.microsoft.com/office/powerpoint/2010/main" val="8866453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1B60A7A-1318-5BA4-B893-F7C61B6C3A58}"/>
              </a:ext>
            </a:extLst>
          </p:cNvPr>
          <p:cNvSpPr>
            <a:spLocks noGrp="1"/>
          </p:cNvSpPr>
          <p:nvPr>
            <p:ph type="title"/>
          </p:nvPr>
        </p:nvSpPr>
        <p:spPr>
          <a:xfrm>
            <a:off x="1335679" y="727181"/>
            <a:ext cx="6254203" cy="2545133"/>
          </a:xfrm>
        </p:spPr>
        <p:txBody>
          <a:bodyPr anchor="b"/>
          <a:lstStyle>
            <a:lvl1pPr>
              <a:defRPr sz="509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75CB9D0D-8C0E-71A4-3D8C-28B7DD023E46}"/>
              </a:ext>
            </a:extLst>
          </p:cNvPr>
          <p:cNvSpPr>
            <a:spLocks noGrp="1"/>
          </p:cNvSpPr>
          <p:nvPr>
            <p:ph type="pic" idx="1"/>
          </p:nvPr>
        </p:nvSpPr>
        <p:spPr>
          <a:xfrm>
            <a:off x="8243834" y="1570509"/>
            <a:ext cx="9816852" cy="7751546"/>
          </a:xfrm>
        </p:spPr>
        <p:txBody>
          <a:bodyPr/>
          <a:lstStyle>
            <a:lvl1pPr marL="0" indent="0">
              <a:buNone/>
              <a:defRPr sz="5090"/>
            </a:lvl1pPr>
            <a:lvl2pPr marL="727177" indent="0">
              <a:buNone/>
              <a:defRPr sz="4453"/>
            </a:lvl2pPr>
            <a:lvl3pPr marL="1454353" indent="0">
              <a:buNone/>
              <a:defRPr sz="3817"/>
            </a:lvl3pPr>
            <a:lvl4pPr marL="2181530" indent="0">
              <a:buNone/>
              <a:defRPr sz="3181"/>
            </a:lvl4pPr>
            <a:lvl5pPr marL="2908706" indent="0">
              <a:buNone/>
              <a:defRPr sz="3181"/>
            </a:lvl5pPr>
            <a:lvl6pPr marL="3635883" indent="0">
              <a:buNone/>
              <a:defRPr sz="3181"/>
            </a:lvl6pPr>
            <a:lvl7pPr marL="4363060" indent="0">
              <a:buNone/>
              <a:defRPr sz="3181"/>
            </a:lvl7pPr>
            <a:lvl8pPr marL="5090236" indent="0">
              <a:buNone/>
              <a:defRPr sz="3181"/>
            </a:lvl8pPr>
            <a:lvl9pPr marL="5817413" indent="0">
              <a:buNone/>
              <a:defRPr sz="3181"/>
            </a:lvl9pPr>
          </a:lstStyle>
          <a:p>
            <a:endParaRPr lang="it-IT"/>
          </a:p>
        </p:txBody>
      </p:sp>
      <p:sp>
        <p:nvSpPr>
          <p:cNvPr id="4" name="Segnaposto testo 3">
            <a:extLst>
              <a:ext uri="{FF2B5EF4-FFF2-40B4-BE49-F238E27FC236}">
                <a16:creationId xmlns:a16="http://schemas.microsoft.com/office/drawing/2014/main" id="{CF3E4F3A-6230-89F6-D208-C1B1B83F4B18}"/>
              </a:ext>
            </a:extLst>
          </p:cNvPr>
          <p:cNvSpPr>
            <a:spLocks noGrp="1"/>
          </p:cNvSpPr>
          <p:nvPr>
            <p:ph type="body" sz="half" idx="2"/>
          </p:nvPr>
        </p:nvSpPr>
        <p:spPr>
          <a:xfrm>
            <a:off x="1335679" y="3272314"/>
            <a:ext cx="6254203" cy="6062366"/>
          </a:xfrm>
        </p:spPr>
        <p:txBody>
          <a:bodyPr/>
          <a:lstStyle>
            <a:lvl1pPr marL="0" indent="0">
              <a:buNone/>
              <a:defRPr sz="2545"/>
            </a:lvl1pPr>
            <a:lvl2pPr marL="727177" indent="0">
              <a:buNone/>
              <a:defRPr sz="2227"/>
            </a:lvl2pPr>
            <a:lvl3pPr marL="1454353" indent="0">
              <a:buNone/>
              <a:defRPr sz="1909"/>
            </a:lvl3pPr>
            <a:lvl4pPr marL="2181530" indent="0">
              <a:buNone/>
              <a:defRPr sz="1591"/>
            </a:lvl4pPr>
            <a:lvl5pPr marL="2908706" indent="0">
              <a:buNone/>
              <a:defRPr sz="1591"/>
            </a:lvl5pPr>
            <a:lvl6pPr marL="3635883" indent="0">
              <a:buNone/>
              <a:defRPr sz="1591"/>
            </a:lvl6pPr>
            <a:lvl7pPr marL="4363060" indent="0">
              <a:buNone/>
              <a:defRPr sz="1591"/>
            </a:lvl7pPr>
            <a:lvl8pPr marL="5090236" indent="0">
              <a:buNone/>
              <a:defRPr sz="1591"/>
            </a:lvl8pPr>
            <a:lvl9pPr marL="5817413" indent="0">
              <a:buNone/>
              <a:defRPr sz="1591"/>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1825DBD5-4D13-8EAC-E4A2-2502C4F02B90}"/>
              </a:ext>
            </a:extLst>
          </p:cNvPr>
          <p:cNvSpPr>
            <a:spLocks noGrp="1"/>
          </p:cNvSpPr>
          <p:nvPr>
            <p:ph type="dt" sz="half" idx="10"/>
          </p:nvPr>
        </p:nvSpPr>
        <p:spPr/>
        <p:txBody>
          <a:bodyPr/>
          <a:lstStyle/>
          <a:p>
            <a:fld id="{081DE029-B6C0-486D-90E7-574A58789C47}" type="datetimeFigureOut">
              <a:rPr lang="it-IT" smtClean="0"/>
              <a:t>11/12/2024</a:t>
            </a:fld>
            <a:endParaRPr lang="it-IT"/>
          </a:p>
        </p:txBody>
      </p:sp>
      <p:sp>
        <p:nvSpPr>
          <p:cNvPr id="6" name="Segnaposto piè di pagina 5">
            <a:extLst>
              <a:ext uri="{FF2B5EF4-FFF2-40B4-BE49-F238E27FC236}">
                <a16:creationId xmlns:a16="http://schemas.microsoft.com/office/drawing/2014/main" id="{9E16CAD0-0F38-D7BF-273A-A152E9C6C6BC}"/>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0A890B0B-9656-89FE-A2CD-17C22BEE49BA}"/>
              </a:ext>
            </a:extLst>
          </p:cNvPr>
          <p:cNvSpPr>
            <a:spLocks noGrp="1"/>
          </p:cNvSpPr>
          <p:nvPr>
            <p:ph type="sldNum" sz="quarter" idx="12"/>
          </p:nvPr>
        </p:nvSpPr>
        <p:spPr/>
        <p:txBody>
          <a:bodyPr/>
          <a:lstStyle/>
          <a:p>
            <a:fld id="{A2139F07-2DD7-472E-B518-5ADDC97BD3F4}" type="slidenum">
              <a:rPr lang="it-IT" smtClean="0"/>
              <a:t>‹N›</a:t>
            </a:fld>
            <a:endParaRPr lang="it-IT"/>
          </a:p>
        </p:txBody>
      </p:sp>
    </p:spTree>
    <p:extLst>
      <p:ext uri="{BB962C8B-B14F-4D97-AF65-F5344CB8AC3E}">
        <p14:creationId xmlns:p14="http://schemas.microsoft.com/office/powerpoint/2010/main" val="38869938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42E60E0-F30E-7267-DF94-B8F4D89367A0}"/>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AE8685E8-236C-D2EA-53C8-DFD8639D2322}"/>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E9BF87DF-CC7C-15FE-1822-EA731C368FB4}"/>
              </a:ext>
            </a:extLst>
          </p:cNvPr>
          <p:cNvSpPr>
            <a:spLocks noGrp="1"/>
          </p:cNvSpPr>
          <p:nvPr>
            <p:ph type="dt" sz="half" idx="10"/>
          </p:nvPr>
        </p:nvSpPr>
        <p:spPr/>
        <p:txBody>
          <a:bodyPr/>
          <a:lstStyle/>
          <a:p>
            <a:fld id="{081DE029-B6C0-486D-90E7-574A58789C47}" type="datetimeFigureOut">
              <a:rPr lang="it-IT" smtClean="0"/>
              <a:t>11/12/2024</a:t>
            </a:fld>
            <a:endParaRPr lang="it-IT"/>
          </a:p>
        </p:txBody>
      </p:sp>
      <p:sp>
        <p:nvSpPr>
          <p:cNvPr id="5" name="Segnaposto piè di pagina 4">
            <a:extLst>
              <a:ext uri="{FF2B5EF4-FFF2-40B4-BE49-F238E27FC236}">
                <a16:creationId xmlns:a16="http://schemas.microsoft.com/office/drawing/2014/main" id="{981222D0-FDC3-8F23-B451-A0C1092986E4}"/>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87D46E05-98D6-168E-2002-0471F4A19FF3}"/>
              </a:ext>
            </a:extLst>
          </p:cNvPr>
          <p:cNvSpPr>
            <a:spLocks noGrp="1"/>
          </p:cNvSpPr>
          <p:nvPr>
            <p:ph type="sldNum" sz="quarter" idx="12"/>
          </p:nvPr>
        </p:nvSpPr>
        <p:spPr/>
        <p:txBody>
          <a:bodyPr/>
          <a:lstStyle/>
          <a:p>
            <a:fld id="{A2139F07-2DD7-472E-B518-5ADDC97BD3F4}" type="slidenum">
              <a:rPr lang="it-IT" smtClean="0"/>
              <a:t>‹N›</a:t>
            </a:fld>
            <a:endParaRPr lang="it-IT"/>
          </a:p>
        </p:txBody>
      </p:sp>
    </p:spTree>
    <p:extLst>
      <p:ext uri="{BB962C8B-B14F-4D97-AF65-F5344CB8AC3E}">
        <p14:creationId xmlns:p14="http://schemas.microsoft.com/office/powerpoint/2010/main" val="39520925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E628F342-F00C-D3BB-B208-9925294B96E5}"/>
              </a:ext>
            </a:extLst>
          </p:cNvPr>
          <p:cNvSpPr>
            <a:spLocks noGrp="1"/>
          </p:cNvSpPr>
          <p:nvPr>
            <p:ph type="title" orient="vert"/>
          </p:nvPr>
        </p:nvSpPr>
        <p:spPr>
          <a:xfrm>
            <a:off x="13876908" y="580735"/>
            <a:ext cx="4181252" cy="9243783"/>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179C7C1B-7850-E95E-8138-622F31D61821}"/>
              </a:ext>
            </a:extLst>
          </p:cNvPr>
          <p:cNvSpPr>
            <a:spLocks noGrp="1"/>
          </p:cNvSpPr>
          <p:nvPr>
            <p:ph type="body" orient="vert" idx="1"/>
          </p:nvPr>
        </p:nvSpPr>
        <p:spPr>
          <a:xfrm>
            <a:off x="1333153" y="580735"/>
            <a:ext cx="12301364" cy="9243783"/>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6116A759-E0CE-F6F3-954B-05E44F5F155F}"/>
              </a:ext>
            </a:extLst>
          </p:cNvPr>
          <p:cNvSpPr>
            <a:spLocks noGrp="1"/>
          </p:cNvSpPr>
          <p:nvPr>
            <p:ph type="dt" sz="half" idx="10"/>
          </p:nvPr>
        </p:nvSpPr>
        <p:spPr/>
        <p:txBody>
          <a:bodyPr/>
          <a:lstStyle/>
          <a:p>
            <a:fld id="{081DE029-B6C0-486D-90E7-574A58789C47}" type="datetimeFigureOut">
              <a:rPr lang="it-IT" smtClean="0"/>
              <a:t>11/12/2024</a:t>
            </a:fld>
            <a:endParaRPr lang="it-IT"/>
          </a:p>
        </p:txBody>
      </p:sp>
      <p:sp>
        <p:nvSpPr>
          <p:cNvPr id="5" name="Segnaposto piè di pagina 4">
            <a:extLst>
              <a:ext uri="{FF2B5EF4-FFF2-40B4-BE49-F238E27FC236}">
                <a16:creationId xmlns:a16="http://schemas.microsoft.com/office/drawing/2014/main" id="{B9DFA1F6-BB54-5E6B-1EBC-87D58D4D0048}"/>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441C96FD-5132-F0DE-A3DA-E2516A0CC578}"/>
              </a:ext>
            </a:extLst>
          </p:cNvPr>
          <p:cNvSpPr>
            <a:spLocks noGrp="1"/>
          </p:cNvSpPr>
          <p:nvPr>
            <p:ph type="sldNum" sz="quarter" idx="12"/>
          </p:nvPr>
        </p:nvSpPr>
        <p:spPr/>
        <p:txBody>
          <a:bodyPr/>
          <a:lstStyle/>
          <a:p>
            <a:fld id="{A2139F07-2DD7-472E-B518-5ADDC97BD3F4}" type="slidenum">
              <a:rPr lang="it-IT" smtClean="0"/>
              <a:t>‹N›</a:t>
            </a:fld>
            <a:endParaRPr lang="it-IT"/>
          </a:p>
        </p:txBody>
      </p:sp>
    </p:spTree>
    <p:extLst>
      <p:ext uri="{BB962C8B-B14F-4D97-AF65-F5344CB8AC3E}">
        <p14:creationId xmlns:p14="http://schemas.microsoft.com/office/powerpoint/2010/main" val="28897529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ispari">
    <p:bg>
      <p:bgRef idx="1001">
        <a:schemeClr val="bg1"/>
      </p:bgRef>
    </p:bg>
    <p:spTree>
      <p:nvGrpSpPr>
        <p:cNvPr id="1" name=""/>
        <p:cNvGrpSpPr/>
        <p:nvPr/>
      </p:nvGrpSpPr>
      <p:grpSpPr>
        <a:xfrm>
          <a:off x="0" y="0"/>
          <a:ext cx="0" cy="0"/>
          <a:chOff x="0" y="0"/>
          <a:chExt cx="0" cy="0"/>
        </a:xfrm>
      </p:grpSpPr>
      <p:sp>
        <p:nvSpPr>
          <p:cNvPr id="20" name="Rectangle 16">
            <a:extLst>
              <a:ext uri="{FF2B5EF4-FFF2-40B4-BE49-F238E27FC236}">
                <a16:creationId xmlns:a16="http://schemas.microsoft.com/office/drawing/2014/main" id="{7505630D-DB82-4D2A-B42E-FBDE9830C3BC}"/>
              </a:ext>
            </a:extLst>
          </p:cNvPr>
          <p:cNvSpPr/>
          <p:nvPr userDrawn="1"/>
        </p:nvSpPr>
        <p:spPr>
          <a:xfrm>
            <a:off x="1" y="9728289"/>
            <a:ext cx="19391313" cy="1179425"/>
          </a:xfrm>
          <a:prstGeom prst="rect">
            <a:avLst/>
          </a:prstGeom>
          <a:solidFill>
            <a:srgbClr val="5879B5"/>
          </a:solidFill>
          <a:ln w="12700" cap="flat" cmpd="sng" algn="ctr">
            <a:noFill/>
            <a:prstDash val="solid"/>
            <a:miter lim="800000"/>
          </a:ln>
          <a:effectLst/>
        </p:spPr>
        <p:txBody>
          <a:bodyPr rtlCol="0" anchor="ctr"/>
          <a:lstStyle/>
          <a:p>
            <a:pPr algn="ctr"/>
            <a:endParaRPr lang="en-MY" sz="1800" kern="0">
              <a:solidFill>
                <a:srgbClr val="FFFFFF"/>
              </a:solidFill>
              <a:latin typeface="Lato Light"/>
            </a:endParaRPr>
          </a:p>
        </p:txBody>
      </p:sp>
      <p:grpSp>
        <p:nvGrpSpPr>
          <p:cNvPr id="4" name="Gruppo 3">
            <a:extLst>
              <a:ext uri="{FF2B5EF4-FFF2-40B4-BE49-F238E27FC236}">
                <a16:creationId xmlns:a16="http://schemas.microsoft.com/office/drawing/2014/main" id="{6A2B43AE-1CF1-4FA0-9EB2-BB6CE341116E}"/>
              </a:ext>
            </a:extLst>
          </p:cNvPr>
          <p:cNvGrpSpPr/>
          <p:nvPr userDrawn="1"/>
        </p:nvGrpSpPr>
        <p:grpSpPr>
          <a:xfrm>
            <a:off x="943797" y="9948669"/>
            <a:ext cx="10090989" cy="759146"/>
            <a:chOff x="2114029" y="10034654"/>
            <a:chExt cx="4046309" cy="759146"/>
          </a:xfrm>
        </p:grpSpPr>
        <p:sp>
          <p:nvSpPr>
            <p:cNvPr id="3" name="CasellaDiTesto 2">
              <a:extLst>
                <a:ext uri="{FF2B5EF4-FFF2-40B4-BE49-F238E27FC236}">
                  <a16:creationId xmlns:a16="http://schemas.microsoft.com/office/drawing/2014/main" id="{E50C8887-1C70-4829-932E-DA536B9F7B79}"/>
                </a:ext>
              </a:extLst>
            </p:cNvPr>
            <p:cNvSpPr txBox="1"/>
            <p:nvPr userDrawn="1"/>
          </p:nvSpPr>
          <p:spPr>
            <a:xfrm>
              <a:off x="2114029" y="10501412"/>
              <a:ext cx="4046309" cy="292388"/>
            </a:xfrm>
            <a:prstGeom prst="rect">
              <a:avLst/>
            </a:prstGeom>
            <a:noFill/>
          </p:spPr>
          <p:txBody>
            <a:bodyPr wrap="square">
              <a:spAutoFit/>
            </a:bodyPr>
            <a:lstStyle/>
            <a:p>
              <a:pPr algn="l"/>
              <a:r>
                <a:rPr lang="en-US" sz="1300" b="0" i="0" u="none" strike="noStrike">
                  <a:solidFill>
                    <a:srgbClr val="FFFFFF"/>
                  </a:solidFill>
                  <a:effectLst/>
                  <a:latin typeface="Avenir Next LT Pro" panose="020B0504020202020204" pitchFamily="34" charset="0"/>
                </a:rPr>
                <a:t>Copyright 2024 | Talent Services SRL. All rights reserved.</a:t>
              </a:r>
            </a:p>
          </p:txBody>
        </p:sp>
        <p:sp>
          <p:nvSpPr>
            <p:cNvPr id="19" name="CasellaDiTesto 18">
              <a:extLst>
                <a:ext uri="{FF2B5EF4-FFF2-40B4-BE49-F238E27FC236}">
                  <a16:creationId xmlns:a16="http://schemas.microsoft.com/office/drawing/2014/main" id="{9623177B-56AF-41D2-ADC8-332B195E5D98}"/>
                </a:ext>
              </a:extLst>
            </p:cNvPr>
            <p:cNvSpPr txBox="1"/>
            <p:nvPr userDrawn="1"/>
          </p:nvSpPr>
          <p:spPr>
            <a:xfrm>
              <a:off x="2114029" y="10034654"/>
              <a:ext cx="3597282" cy="538609"/>
            </a:xfrm>
            <a:prstGeom prst="rect">
              <a:avLst/>
            </a:prstGeom>
            <a:noFill/>
          </p:spPr>
          <p:txBody>
            <a:bodyPr wrap="square">
              <a:spAutoFit/>
            </a:bodyPr>
            <a:lstStyle/>
            <a:p>
              <a:pPr algn="l">
                <a:tabLst>
                  <a:tab pos="3087606" algn="ctr"/>
                  <a:tab pos="6175211" algn="r"/>
                </a:tabLst>
              </a:pPr>
              <a:r>
                <a:rPr lang="pt-BR" sz="1600" b="1"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OCD 2024 </a:t>
              </a:r>
              <a:r>
                <a:rPr lang="pt-BR" sz="1600" b="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 AICA, Anitec-Assinform, Assintel, Assinter Italia </a:t>
              </a:r>
            </a:p>
            <a:p>
              <a:pPr algn="l">
                <a:tabLst>
                  <a:tab pos="3087606" algn="ctr"/>
                  <a:tab pos="6175211" algn="r"/>
                </a:tabLst>
              </a:pPr>
              <a:r>
                <a:rPr lang="it-IT" sz="1300" b="0" i="1"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COMPETENZE DIGITALI: UN’OPPORTUNITÀ PER LO SVILUPPO DEL PAESE</a:t>
              </a:r>
            </a:p>
          </p:txBody>
        </p:sp>
      </p:grpSp>
      <p:sp>
        <p:nvSpPr>
          <p:cNvPr id="14" name="Slide Number Placeholder 5">
            <a:extLst>
              <a:ext uri="{FF2B5EF4-FFF2-40B4-BE49-F238E27FC236}">
                <a16:creationId xmlns:a16="http://schemas.microsoft.com/office/drawing/2014/main" id="{08DBD819-3FD0-4773-A8B8-160C3176EC07}"/>
              </a:ext>
            </a:extLst>
          </p:cNvPr>
          <p:cNvSpPr txBox="1">
            <a:spLocks/>
          </p:cNvSpPr>
          <p:nvPr userDrawn="1"/>
        </p:nvSpPr>
        <p:spPr>
          <a:xfrm>
            <a:off x="14029500" y="10027634"/>
            <a:ext cx="4363047" cy="580735"/>
          </a:xfrm>
          <a:prstGeom prst="rect">
            <a:avLst/>
          </a:prstGeom>
        </p:spPr>
        <p:txBody>
          <a:bodyPr vert="horz" lIns="92259" tIns="46130" rIns="92259" bIns="46130" rtlCol="0" anchor="ctr"/>
          <a:lstStyle>
            <a:defPPr>
              <a:defRPr lang="en-US"/>
            </a:defPPr>
            <a:lvl1pPr marL="0" algn="l" defTabSz="457200" rtl="0" eaLnBrk="1" latinLnBrk="0" hangingPunct="1">
              <a:defRPr sz="1000" b="1" kern="1200">
                <a:solidFill>
                  <a:schemeClr val="bg1"/>
                </a:solidFill>
                <a:latin typeface="Avenir Next LT Pro" panose="020B0504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A2139F07-2DD7-472E-B518-5ADDC97BD3F4}" type="slidenum">
              <a:rPr lang="it-IT" sz="2000" smtClean="0"/>
              <a:pPr algn="r"/>
              <a:t>‹N›</a:t>
            </a:fld>
            <a:endParaRPr lang="it-IT" sz="2000"/>
          </a:p>
        </p:txBody>
      </p:sp>
      <p:pic>
        <p:nvPicPr>
          <p:cNvPr id="2" name="Picture 2">
            <a:extLst>
              <a:ext uri="{FF2B5EF4-FFF2-40B4-BE49-F238E27FC236}">
                <a16:creationId xmlns:a16="http://schemas.microsoft.com/office/drawing/2014/main" id="{6E12B6AA-2F29-87CB-3966-DF98E06233B3}"/>
              </a:ext>
            </a:extLst>
          </p:cNvPr>
          <p:cNvPicPr>
            <a:picLocks noChangeAspect="1" noChangeArrowheads="1"/>
          </p:cNvPicPr>
          <p:nvPr userDrawn="1"/>
        </p:nvPicPr>
        <p:blipFill>
          <a:blip r:embed="rId2" cstate="screen">
            <a:biLevel thresh="25000"/>
            <a:extLst>
              <a:ext uri="{28A0092B-C50C-407E-A947-70E740481C1C}">
                <a14:useLocalDpi xmlns:a14="http://schemas.microsoft.com/office/drawing/2010/main"/>
              </a:ext>
            </a:extLst>
          </a:blip>
          <a:srcRect/>
          <a:stretch>
            <a:fillRect/>
          </a:stretch>
        </p:blipFill>
        <p:spPr bwMode="auto">
          <a:xfrm>
            <a:off x="14337803" y="9694690"/>
            <a:ext cx="3332455" cy="12520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961819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extLst>
    <p:ext uri="{DCECCB84-F9BA-43D5-87BE-67443E8EF086}">
      <p15:sldGuideLst xmlns:p15="http://schemas.microsoft.com/office/powerpoint/2012/main">
        <p15:guide id="1" orient="horz" pos="3435" userDrawn="1">
          <p15:clr>
            <a:srgbClr val="FBAE40"/>
          </p15:clr>
        </p15:guide>
        <p15:guide id="2" pos="6107"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dispari">
    <p:bg>
      <p:bgRef idx="1001">
        <a:schemeClr val="bg1"/>
      </p:bgRef>
    </p:bg>
    <p:spTree>
      <p:nvGrpSpPr>
        <p:cNvPr id="1" name=""/>
        <p:cNvGrpSpPr/>
        <p:nvPr/>
      </p:nvGrpSpPr>
      <p:grpSpPr>
        <a:xfrm>
          <a:off x="0" y="0"/>
          <a:ext cx="0" cy="0"/>
          <a:chOff x="0" y="0"/>
          <a:chExt cx="0" cy="0"/>
        </a:xfrm>
      </p:grpSpPr>
      <p:sp>
        <p:nvSpPr>
          <p:cNvPr id="2" name="Rectangle 16">
            <a:extLst>
              <a:ext uri="{FF2B5EF4-FFF2-40B4-BE49-F238E27FC236}">
                <a16:creationId xmlns:a16="http://schemas.microsoft.com/office/drawing/2014/main" id="{0ADD71C6-0379-464E-A0F6-9CCBDCD61D27}"/>
              </a:ext>
            </a:extLst>
          </p:cNvPr>
          <p:cNvSpPr/>
          <p:nvPr userDrawn="1"/>
        </p:nvSpPr>
        <p:spPr>
          <a:xfrm>
            <a:off x="1" y="9988011"/>
            <a:ext cx="19391313" cy="1027633"/>
          </a:xfrm>
          <a:prstGeom prst="rect">
            <a:avLst/>
          </a:prstGeom>
          <a:gradFill>
            <a:gsLst>
              <a:gs pos="0">
                <a:srgbClr val="6ADC7E"/>
              </a:gs>
              <a:gs pos="0">
                <a:srgbClr val="060F39"/>
              </a:gs>
            </a:gsLst>
            <a:lin ang="0" scaled="0"/>
          </a:gradFill>
          <a:ln w="12700" cap="flat" cmpd="sng" algn="ctr">
            <a:noFill/>
            <a:prstDash val="solid"/>
            <a:miter lim="800000"/>
          </a:ln>
          <a:effectLst/>
        </p:spPr>
        <p:txBody>
          <a:bodyPr rtlCol="0" anchor="ctr"/>
          <a:lstStyle/>
          <a:p>
            <a:pPr algn="ctr"/>
            <a:endParaRPr lang="en-MY" sz="1993" kern="0">
              <a:solidFill>
                <a:srgbClr val="FFFFFF"/>
              </a:solidFill>
              <a:latin typeface="Lato Light"/>
            </a:endParaRPr>
          </a:p>
        </p:txBody>
      </p:sp>
      <p:sp>
        <p:nvSpPr>
          <p:cNvPr id="3" name="CasellaDiTesto 2">
            <a:extLst>
              <a:ext uri="{FF2B5EF4-FFF2-40B4-BE49-F238E27FC236}">
                <a16:creationId xmlns:a16="http://schemas.microsoft.com/office/drawing/2014/main" id="{E50C8887-1C70-4829-932E-DA536B9F7B79}"/>
              </a:ext>
            </a:extLst>
          </p:cNvPr>
          <p:cNvSpPr txBox="1"/>
          <p:nvPr userDrawn="1"/>
        </p:nvSpPr>
        <p:spPr>
          <a:xfrm>
            <a:off x="5720731" y="10565927"/>
            <a:ext cx="10090989" cy="201847"/>
          </a:xfrm>
          <a:prstGeom prst="rect">
            <a:avLst/>
          </a:prstGeom>
          <a:noFill/>
        </p:spPr>
        <p:txBody>
          <a:bodyPr wrap="square">
            <a:spAutoFit/>
          </a:bodyPr>
          <a:lstStyle/>
          <a:p>
            <a:pPr algn="ctr"/>
            <a:r>
              <a:rPr lang="en-US" sz="706" b="0" i="0" u="none" strike="noStrike">
                <a:solidFill>
                  <a:srgbClr val="FFFFFF"/>
                </a:solidFill>
                <a:effectLst/>
                <a:latin typeface="Avenir Next LT Pro" panose="020B0504020202020204" pitchFamily="34" charset="0"/>
              </a:rPr>
              <a:t>Copyright 2021 | Talent Services SRL. All rights reserved.</a:t>
            </a:r>
            <a:endParaRPr lang="it-IT" sz="706" b="1">
              <a:latin typeface="Avenir Next LT Pro" panose="020B0504020202020204" pitchFamily="34" charset="0"/>
            </a:endParaRPr>
          </a:p>
        </p:txBody>
      </p:sp>
      <p:grpSp>
        <p:nvGrpSpPr>
          <p:cNvPr id="7" name="Gruppo 6">
            <a:extLst>
              <a:ext uri="{FF2B5EF4-FFF2-40B4-BE49-F238E27FC236}">
                <a16:creationId xmlns:a16="http://schemas.microsoft.com/office/drawing/2014/main" id="{9D20BF38-92C3-4C9C-B7AE-FD1E95199377}"/>
              </a:ext>
            </a:extLst>
          </p:cNvPr>
          <p:cNvGrpSpPr/>
          <p:nvPr userDrawn="1"/>
        </p:nvGrpSpPr>
        <p:grpSpPr>
          <a:xfrm>
            <a:off x="1776986" y="10342847"/>
            <a:ext cx="5477512" cy="334605"/>
            <a:chOff x="338644" y="9592320"/>
            <a:chExt cx="1232839" cy="194753"/>
          </a:xfrm>
        </p:grpSpPr>
        <p:pic>
          <p:nvPicPr>
            <p:cNvPr id="5" name="Immagine 4">
              <a:extLst>
                <a:ext uri="{FF2B5EF4-FFF2-40B4-BE49-F238E27FC236}">
                  <a16:creationId xmlns:a16="http://schemas.microsoft.com/office/drawing/2014/main" id="{5CE6B9EE-2EE1-4DE1-9466-414D67FE17F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38644" y="9602406"/>
              <a:ext cx="229404" cy="184667"/>
            </a:xfrm>
            <a:prstGeom prst="rect">
              <a:avLst/>
            </a:prstGeom>
          </p:spPr>
        </p:pic>
        <p:sp>
          <p:nvSpPr>
            <p:cNvPr id="6" name="CasellaDiTesto 5">
              <a:extLst>
                <a:ext uri="{FF2B5EF4-FFF2-40B4-BE49-F238E27FC236}">
                  <a16:creationId xmlns:a16="http://schemas.microsoft.com/office/drawing/2014/main" id="{CC1BBB72-6194-489A-9466-0B89C68DA6FC}"/>
                </a:ext>
              </a:extLst>
            </p:cNvPr>
            <p:cNvSpPr txBox="1"/>
            <p:nvPr userDrawn="1"/>
          </p:nvSpPr>
          <p:spPr>
            <a:xfrm>
              <a:off x="531368" y="9592320"/>
              <a:ext cx="1040115" cy="180743"/>
            </a:xfrm>
            <a:prstGeom prst="rect">
              <a:avLst/>
            </a:prstGeom>
            <a:noFill/>
          </p:spPr>
          <p:txBody>
            <a:bodyPr wrap="square">
              <a:spAutoFit/>
            </a:bodyPr>
            <a:lstStyle/>
            <a:p>
              <a:r>
                <a:rPr lang="it-IT" sz="706">
                  <a:solidFill>
                    <a:schemeClr val="bg1"/>
                  </a:solidFill>
                  <a:latin typeface="Avenir Next LT Pro" panose="020B0504020202020204" pitchFamily="34" charset="0"/>
                </a:rPr>
                <a:t>Osservatorio </a:t>
              </a:r>
            </a:p>
            <a:p>
              <a:r>
                <a:rPr lang="it-IT" sz="706" b="1">
                  <a:solidFill>
                    <a:schemeClr val="bg1"/>
                  </a:solidFill>
                  <a:latin typeface="Avenir Next LT Pro" panose="020B0504020202020204" pitchFamily="34" charset="0"/>
                </a:rPr>
                <a:t>Talents Venture</a:t>
              </a:r>
              <a:endParaRPr lang="it-IT" sz="706" b="1">
                <a:solidFill>
                  <a:schemeClr val="bg1"/>
                </a:solidFill>
              </a:endParaRPr>
            </a:p>
          </p:txBody>
        </p:sp>
      </p:grpSp>
      <p:sp>
        <p:nvSpPr>
          <p:cNvPr id="19" name="CasellaDiTesto 18">
            <a:extLst>
              <a:ext uri="{FF2B5EF4-FFF2-40B4-BE49-F238E27FC236}">
                <a16:creationId xmlns:a16="http://schemas.microsoft.com/office/drawing/2014/main" id="{9623177B-56AF-41D2-ADC8-332B195E5D98}"/>
              </a:ext>
            </a:extLst>
          </p:cNvPr>
          <p:cNvSpPr txBox="1"/>
          <p:nvPr userDrawn="1"/>
        </p:nvSpPr>
        <p:spPr>
          <a:xfrm>
            <a:off x="7254498" y="10223584"/>
            <a:ext cx="7579221" cy="310534"/>
          </a:xfrm>
          <a:prstGeom prst="rect">
            <a:avLst/>
          </a:prstGeom>
          <a:noFill/>
        </p:spPr>
        <p:txBody>
          <a:bodyPr wrap="square">
            <a:spAutoFit/>
          </a:bodyPr>
          <a:lstStyle/>
          <a:p>
            <a:pPr>
              <a:tabLst>
                <a:tab pos="3087606" algn="ctr"/>
                <a:tab pos="6175211" algn="r"/>
              </a:tabLst>
            </a:pPr>
            <a:r>
              <a:rPr lang="it-IT" sz="706" b="1">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Tra Rivoluzione Tecnologica E Pandemia – </a:t>
            </a:r>
          </a:p>
          <a:p>
            <a:pPr>
              <a:tabLst>
                <a:tab pos="3087606" algn="ctr"/>
                <a:tab pos="6175211" algn="r"/>
              </a:tabLst>
            </a:pPr>
            <a:r>
              <a:rPr lang="it-IT" sz="706" b="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Indagine sul contrasto al fenomeno dello Skills Gap</a:t>
            </a:r>
          </a:p>
        </p:txBody>
      </p:sp>
      <p:pic>
        <p:nvPicPr>
          <p:cNvPr id="12" name="Immagine 11" descr="Immagine che contiene testo, clipart&#10;&#10;Descrizione generata automaticamente">
            <a:extLst>
              <a:ext uri="{FF2B5EF4-FFF2-40B4-BE49-F238E27FC236}">
                <a16:creationId xmlns:a16="http://schemas.microsoft.com/office/drawing/2014/main" id="{9D1186E9-1598-4ED7-BFA0-B6E4391B4DEC}"/>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5176721" y="10236977"/>
            <a:ext cx="1413947" cy="550629"/>
          </a:xfrm>
          <a:prstGeom prst="rect">
            <a:avLst/>
          </a:prstGeom>
        </p:spPr>
      </p:pic>
      <p:sp>
        <p:nvSpPr>
          <p:cNvPr id="14" name="Slide Number Placeholder 5">
            <a:extLst>
              <a:ext uri="{FF2B5EF4-FFF2-40B4-BE49-F238E27FC236}">
                <a16:creationId xmlns:a16="http://schemas.microsoft.com/office/drawing/2014/main" id="{08DBD819-3FD0-4773-A8B8-160C3176EC07}"/>
              </a:ext>
            </a:extLst>
          </p:cNvPr>
          <p:cNvSpPr txBox="1">
            <a:spLocks/>
          </p:cNvSpPr>
          <p:nvPr userDrawn="1"/>
        </p:nvSpPr>
        <p:spPr>
          <a:xfrm>
            <a:off x="14119190" y="10257266"/>
            <a:ext cx="4363047" cy="580735"/>
          </a:xfrm>
          <a:prstGeom prst="rect">
            <a:avLst/>
          </a:prstGeom>
        </p:spPr>
        <p:txBody>
          <a:bodyPr vert="horz" lIns="92259" tIns="46130" rIns="92259" bIns="46130" rtlCol="0" anchor="ctr"/>
          <a:lstStyle>
            <a:defPPr>
              <a:defRPr lang="en-US"/>
            </a:defPPr>
            <a:lvl1pPr marL="0" algn="l" defTabSz="457200" rtl="0" eaLnBrk="1" latinLnBrk="0" hangingPunct="1">
              <a:defRPr sz="1000" b="1" kern="1200">
                <a:solidFill>
                  <a:schemeClr val="bg1"/>
                </a:solidFill>
                <a:latin typeface="Avenir Next LT Pro" panose="020B0504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A2139F07-2DD7-472E-B518-5ADDC97BD3F4}" type="slidenum">
              <a:rPr lang="it-IT" sz="1009" smtClean="0"/>
              <a:pPr algn="r"/>
              <a:t>‹N›</a:t>
            </a:fld>
            <a:endParaRPr lang="it-IT" sz="1009"/>
          </a:p>
        </p:txBody>
      </p:sp>
      <p:sp>
        <p:nvSpPr>
          <p:cNvPr id="10" name="Rettangolo 9">
            <a:extLst>
              <a:ext uri="{FF2B5EF4-FFF2-40B4-BE49-F238E27FC236}">
                <a16:creationId xmlns:a16="http://schemas.microsoft.com/office/drawing/2014/main" id="{E14D556E-0892-442F-A2F8-CB780B1E4C35}"/>
              </a:ext>
            </a:extLst>
          </p:cNvPr>
          <p:cNvSpPr/>
          <p:nvPr userDrawn="1"/>
        </p:nvSpPr>
        <p:spPr>
          <a:xfrm>
            <a:off x="4787928" y="143102"/>
            <a:ext cx="2796228" cy="99880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993"/>
          </a:p>
        </p:txBody>
      </p:sp>
      <p:sp>
        <p:nvSpPr>
          <p:cNvPr id="11" name="Rettangolo 10">
            <a:extLst>
              <a:ext uri="{FF2B5EF4-FFF2-40B4-BE49-F238E27FC236}">
                <a16:creationId xmlns:a16="http://schemas.microsoft.com/office/drawing/2014/main" id="{2DB38A99-C292-48E9-BAF8-8EBAD5E8B5EF}"/>
              </a:ext>
            </a:extLst>
          </p:cNvPr>
          <p:cNvSpPr/>
          <p:nvPr userDrawn="1"/>
        </p:nvSpPr>
        <p:spPr>
          <a:xfrm>
            <a:off x="1" y="0"/>
            <a:ext cx="19391313" cy="9155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800"/>
          </a:p>
        </p:txBody>
      </p:sp>
    </p:spTree>
    <p:extLst>
      <p:ext uri="{BB962C8B-B14F-4D97-AF65-F5344CB8AC3E}">
        <p14:creationId xmlns:p14="http://schemas.microsoft.com/office/powerpoint/2010/main" val="310413530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pari">
    <p:bg>
      <p:bgRef idx="1001">
        <a:schemeClr val="bg1"/>
      </p:bgRef>
    </p:bg>
    <p:spTree>
      <p:nvGrpSpPr>
        <p:cNvPr id="1" name=""/>
        <p:cNvGrpSpPr/>
        <p:nvPr/>
      </p:nvGrpSpPr>
      <p:grpSpPr>
        <a:xfrm>
          <a:off x="0" y="0"/>
          <a:ext cx="0" cy="0"/>
          <a:chOff x="0" y="0"/>
          <a:chExt cx="0" cy="0"/>
        </a:xfrm>
      </p:grpSpPr>
      <p:sp>
        <p:nvSpPr>
          <p:cNvPr id="2" name="Rectangle 16">
            <a:extLst>
              <a:ext uri="{FF2B5EF4-FFF2-40B4-BE49-F238E27FC236}">
                <a16:creationId xmlns:a16="http://schemas.microsoft.com/office/drawing/2014/main" id="{0ADD71C6-0379-464E-A0F6-9CCBDCD61D27}"/>
              </a:ext>
            </a:extLst>
          </p:cNvPr>
          <p:cNvSpPr/>
          <p:nvPr userDrawn="1"/>
        </p:nvSpPr>
        <p:spPr>
          <a:xfrm>
            <a:off x="1" y="9988011"/>
            <a:ext cx="19391313" cy="1027633"/>
          </a:xfrm>
          <a:prstGeom prst="rect">
            <a:avLst/>
          </a:prstGeom>
          <a:gradFill>
            <a:gsLst>
              <a:gs pos="0">
                <a:srgbClr val="6ADC7E"/>
              </a:gs>
              <a:gs pos="0">
                <a:srgbClr val="060F39"/>
              </a:gs>
            </a:gsLst>
            <a:lin ang="0" scaled="0"/>
          </a:gradFill>
          <a:ln w="12700" cap="flat" cmpd="sng" algn="ctr">
            <a:noFill/>
            <a:prstDash val="solid"/>
            <a:miter lim="800000"/>
          </a:ln>
          <a:effectLst/>
        </p:spPr>
        <p:txBody>
          <a:bodyPr rtlCol="0" anchor="ctr"/>
          <a:lstStyle/>
          <a:p>
            <a:pPr algn="ctr"/>
            <a:endParaRPr lang="en-MY" sz="1993" kern="0">
              <a:solidFill>
                <a:srgbClr val="FFFFFF"/>
              </a:solidFill>
              <a:latin typeface="Lato Light"/>
            </a:endParaRPr>
          </a:p>
        </p:txBody>
      </p:sp>
      <p:sp>
        <p:nvSpPr>
          <p:cNvPr id="3" name="CasellaDiTesto 2">
            <a:extLst>
              <a:ext uri="{FF2B5EF4-FFF2-40B4-BE49-F238E27FC236}">
                <a16:creationId xmlns:a16="http://schemas.microsoft.com/office/drawing/2014/main" id="{E50C8887-1C70-4829-932E-DA536B9F7B79}"/>
              </a:ext>
            </a:extLst>
          </p:cNvPr>
          <p:cNvSpPr txBox="1"/>
          <p:nvPr userDrawn="1"/>
        </p:nvSpPr>
        <p:spPr>
          <a:xfrm>
            <a:off x="1392347" y="10584379"/>
            <a:ext cx="10090989" cy="201847"/>
          </a:xfrm>
          <a:prstGeom prst="rect">
            <a:avLst/>
          </a:prstGeom>
          <a:noFill/>
        </p:spPr>
        <p:txBody>
          <a:bodyPr wrap="square">
            <a:spAutoFit/>
          </a:bodyPr>
          <a:lstStyle/>
          <a:p>
            <a:pPr algn="r"/>
            <a:r>
              <a:rPr lang="en-US" sz="706" b="0" i="0" u="none" strike="noStrike">
                <a:solidFill>
                  <a:srgbClr val="FFFFFF"/>
                </a:solidFill>
                <a:effectLst/>
                <a:latin typeface="Avenir Next LT Pro" panose="020B0504020202020204" pitchFamily="34" charset="0"/>
              </a:rPr>
              <a:t>Copyright 2021 | Talent Services SRL. All rights reserved.</a:t>
            </a:r>
            <a:endParaRPr lang="it-IT" sz="706" b="1">
              <a:latin typeface="Avenir Next LT Pro" panose="020B0504020202020204" pitchFamily="34" charset="0"/>
            </a:endParaRPr>
          </a:p>
        </p:txBody>
      </p:sp>
      <p:grpSp>
        <p:nvGrpSpPr>
          <p:cNvPr id="7" name="Gruppo 6">
            <a:extLst>
              <a:ext uri="{FF2B5EF4-FFF2-40B4-BE49-F238E27FC236}">
                <a16:creationId xmlns:a16="http://schemas.microsoft.com/office/drawing/2014/main" id="{9D20BF38-92C3-4C9C-B7AE-FD1E95199377}"/>
              </a:ext>
            </a:extLst>
          </p:cNvPr>
          <p:cNvGrpSpPr/>
          <p:nvPr userDrawn="1"/>
        </p:nvGrpSpPr>
        <p:grpSpPr>
          <a:xfrm>
            <a:off x="14245716" y="10359922"/>
            <a:ext cx="5477512" cy="334605"/>
            <a:chOff x="338644" y="9592320"/>
            <a:chExt cx="1232839" cy="194753"/>
          </a:xfrm>
        </p:grpSpPr>
        <p:pic>
          <p:nvPicPr>
            <p:cNvPr id="5" name="Immagine 4">
              <a:extLst>
                <a:ext uri="{FF2B5EF4-FFF2-40B4-BE49-F238E27FC236}">
                  <a16:creationId xmlns:a16="http://schemas.microsoft.com/office/drawing/2014/main" id="{5CE6B9EE-2EE1-4DE1-9466-414D67FE17F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38644" y="9602406"/>
              <a:ext cx="229404" cy="184667"/>
            </a:xfrm>
            <a:prstGeom prst="rect">
              <a:avLst/>
            </a:prstGeom>
          </p:spPr>
        </p:pic>
        <p:sp>
          <p:nvSpPr>
            <p:cNvPr id="6" name="CasellaDiTesto 5">
              <a:extLst>
                <a:ext uri="{FF2B5EF4-FFF2-40B4-BE49-F238E27FC236}">
                  <a16:creationId xmlns:a16="http://schemas.microsoft.com/office/drawing/2014/main" id="{CC1BBB72-6194-489A-9466-0B89C68DA6FC}"/>
                </a:ext>
              </a:extLst>
            </p:cNvPr>
            <p:cNvSpPr txBox="1"/>
            <p:nvPr userDrawn="1"/>
          </p:nvSpPr>
          <p:spPr>
            <a:xfrm>
              <a:off x="531368" y="9592320"/>
              <a:ext cx="1040115" cy="180743"/>
            </a:xfrm>
            <a:prstGeom prst="rect">
              <a:avLst/>
            </a:prstGeom>
            <a:noFill/>
          </p:spPr>
          <p:txBody>
            <a:bodyPr wrap="square">
              <a:spAutoFit/>
            </a:bodyPr>
            <a:lstStyle/>
            <a:p>
              <a:r>
                <a:rPr lang="it-IT" sz="706">
                  <a:solidFill>
                    <a:schemeClr val="bg1"/>
                  </a:solidFill>
                  <a:latin typeface="Avenir Next LT Pro" panose="020B0504020202020204" pitchFamily="34" charset="0"/>
                </a:rPr>
                <a:t>Osservatorio </a:t>
              </a:r>
            </a:p>
            <a:p>
              <a:r>
                <a:rPr lang="it-IT" sz="706" b="1">
                  <a:solidFill>
                    <a:schemeClr val="bg1"/>
                  </a:solidFill>
                  <a:latin typeface="Avenir Next LT Pro" panose="020B0504020202020204" pitchFamily="34" charset="0"/>
                </a:rPr>
                <a:t>Talents Venture</a:t>
              </a:r>
              <a:endParaRPr lang="it-IT" sz="706" b="1">
                <a:solidFill>
                  <a:schemeClr val="bg1"/>
                </a:solidFill>
              </a:endParaRPr>
            </a:p>
          </p:txBody>
        </p:sp>
      </p:grpSp>
      <p:sp>
        <p:nvSpPr>
          <p:cNvPr id="19" name="CasellaDiTesto 18">
            <a:extLst>
              <a:ext uri="{FF2B5EF4-FFF2-40B4-BE49-F238E27FC236}">
                <a16:creationId xmlns:a16="http://schemas.microsoft.com/office/drawing/2014/main" id="{9623177B-56AF-41D2-ADC8-332B195E5D98}"/>
              </a:ext>
            </a:extLst>
          </p:cNvPr>
          <p:cNvSpPr txBox="1"/>
          <p:nvPr userDrawn="1"/>
        </p:nvSpPr>
        <p:spPr>
          <a:xfrm>
            <a:off x="3904114" y="10242036"/>
            <a:ext cx="7579221" cy="310534"/>
          </a:xfrm>
          <a:prstGeom prst="rect">
            <a:avLst/>
          </a:prstGeom>
          <a:noFill/>
        </p:spPr>
        <p:txBody>
          <a:bodyPr wrap="square">
            <a:spAutoFit/>
          </a:bodyPr>
          <a:lstStyle/>
          <a:p>
            <a:pPr algn="r">
              <a:tabLst>
                <a:tab pos="3087606" algn="ctr"/>
                <a:tab pos="6175211" algn="r"/>
              </a:tabLst>
            </a:pPr>
            <a:r>
              <a:rPr lang="it-IT" sz="706" b="1">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Tra Rivoluzione Tecnologica E Pandemia – </a:t>
            </a:r>
          </a:p>
          <a:p>
            <a:pPr algn="r">
              <a:tabLst>
                <a:tab pos="3087606" algn="ctr"/>
                <a:tab pos="6175211" algn="r"/>
              </a:tabLst>
            </a:pPr>
            <a:r>
              <a:rPr lang="it-IT" sz="706" b="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Indagine sul contrasto al fenomeno dello Skills Gap</a:t>
            </a:r>
          </a:p>
        </p:txBody>
      </p:sp>
      <p:pic>
        <p:nvPicPr>
          <p:cNvPr id="12" name="Immagine 11" descr="Immagine che contiene testo, clipart&#10;&#10;Descrizione generata automaticamente">
            <a:extLst>
              <a:ext uri="{FF2B5EF4-FFF2-40B4-BE49-F238E27FC236}">
                <a16:creationId xmlns:a16="http://schemas.microsoft.com/office/drawing/2014/main" id="{9D1186E9-1598-4ED7-BFA0-B6E4391B4DEC}"/>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2431943" y="10265099"/>
            <a:ext cx="1413947" cy="550629"/>
          </a:xfrm>
          <a:prstGeom prst="rect">
            <a:avLst/>
          </a:prstGeom>
        </p:spPr>
      </p:pic>
      <p:sp>
        <p:nvSpPr>
          <p:cNvPr id="10" name="Slide Number Placeholder 5">
            <a:extLst>
              <a:ext uri="{FF2B5EF4-FFF2-40B4-BE49-F238E27FC236}">
                <a16:creationId xmlns:a16="http://schemas.microsoft.com/office/drawing/2014/main" id="{0EEB0246-F742-497D-B215-036485E24F73}"/>
              </a:ext>
            </a:extLst>
          </p:cNvPr>
          <p:cNvSpPr txBox="1">
            <a:spLocks/>
          </p:cNvSpPr>
          <p:nvPr userDrawn="1"/>
        </p:nvSpPr>
        <p:spPr>
          <a:xfrm>
            <a:off x="1646832" y="10272117"/>
            <a:ext cx="4363047" cy="580735"/>
          </a:xfrm>
          <a:prstGeom prst="rect">
            <a:avLst/>
          </a:prstGeom>
        </p:spPr>
        <p:txBody>
          <a:bodyPr vert="horz" lIns="92259" tIns="46130" rIns="92259" bIns="46130" rtlCol="0" anchor="ctr"/>
          <a:lstStyle>
            <a:defPPr>
              <a:defRPr lang="en-US"/>
            </a:defPPr>
            <a:lvl1pPr marL="0" algn="l" defTabSz="457200" rtl="0" eaLnBrk="1" latinLnBrk="0" hangingPunct="1">
              <a:defRPr sz="1000" b="1" kern="1200">
                <a:solidFill>
                  <a:schemeClr val="bg1"/>
                </a:solidFill>
                <a:latin typeface="Avenir Next LT Pro" panose="020B0504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2139F07-2DD7-472E-B518-5ADDC97BD3F4}" type="slidenum">
              <a:rPr lang="it-IT" sz="1009" smtClean="0"/>
              <a:pPr/>
              <a:t>‹N›</a:t>
            </a:fld>
            <a:endParaRPr lang="it-IT" sz="1009"/>
          </a:p>
        </p:txBody>
      </p:sp>
      <p:sp>
        <p:nvSpPr>
          <p:cNvPr id="15" name="Rettangolo 14">
            <a:extLst>
              <a:ext uri="{FF2B5EF4-FFF2-40B4-BE49-F238E27FC236}">
                <a16:creationId xmlns:a16="http://schemas.microsoft.com/office/drawing/2014/main" id="{ED25F80E-042B-41BA-A859-B3B8FE98D7EE}"/>
              </a:ext>
            </a:extLst>
          </p:cNvPr>
          <p:cNvSpPr/>
          <p:nvPr userDrawn="1"/>
        </p:nvSpPr>
        <p:spPr>
          <a:xfrm>
            <a:off x="16595085" y="0"/>
            <a:ext cx="2796228" cy="99880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993"/>
          </a:p>
        </p:txBody>
      </p:sp>
      <p:sp>
        <p:nvSpPr>
          <p:cNvPr id="27" name="Rettangolo 26">
            <a:extLst>
              <a:ext uri="{FF2B5EF4-FFF2-40B4-BE49-F238E27FC236}">
                <a16:creationId xmlns:a16="http://schemas.microsoft.com/office/drawing/2014/main" id="{91E615C0-1BED-4502-8F04-BEA1855B39A8}"/>
              </a:ext>
            </a:extLst>
          </p:cNvPr>
          <p:cNvSpPr/>
          <p:nvPr userDrawn="1"/>
        </p:nvSpPr>
        <p:spPr>
          <a:xfrm>
            <a:off x="1" y="4055432"/>
            <a:ext cx="1251823" cy="8390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993"/>
          </a:p>
        </p:txBody>
      </p:sp>
      <p:sp>
        <p:nvSpPr>
          <p:cNvPr id="28" name="Rettangolo 27">
            <a:extLst>
              <a:ext uri="{FF2B5EF4-FFF2-40B4-BE49-F238E27FC236}">
                <a16:creationId xmlns:a16="http://schemas.microsoft.com/office/drawing/2014/main" id="{0FE136A7-EC15-4485-BE7E-40CAA973F5D7}"/>
              </a:ext>
            </a:extLst>
          </p:cNvPr>
          <p:cNvSpPr/>
          <p:nvPr userDrawn="1"/>
        </p:nvSpPr>
        <p:spPr>
          <a:xfrm>
            <a:off x="15389099" y="4405038"/>
            <a:ext cx="1251823" cy="8390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993"/>
          </a:p>
        </p:txBody>
      </p:sp>
      <p:sp>
        <p:nvSpPr>
          <p:cNvPr id="13" name="Rettangolo 12">
            <a:extLst>
              <a:ext uri="{FF2B5EF4-FFF2-40B4-BE49-F238E27FC236}">
                <a16:creationId xmlns:a16="http://schemas.microsoft.com/office/drawing/2014/main" id="{1E146812-4FD3-4126-A062-505BF79D143C}"/>
              </a:ext>
            </a:extLst>
          </p:cNvPr>
          <p:cNvSpPr/>
          <p:nvPr userDrawn="1"/>
        </p:nvSpPr>
        <p:spPr>
          <a:xfrm>
            <a:off x="1" y="0"/>
            <a:ext cx="19391313" cy="9155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800"/>
          </a:p>
        </p:txBody>
      </p:sp>
    </p:spTree>
    <p:extLst>
      <p:ext uri="{BB962C8B-B14F-4D97-AF65-F5344CB8AC3E}">
        <p14:creationId xmlns:p14="http://schemas.microsoft.com/office/powerpoint/2010/main" val="329657599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Blank Layout">
    <p:bg>
      <p:bgPr>
        <a:solidFill>
          <a:schemeClr val="bg1"/>
        </a:solidFill>
        <a:effectLst/>
      </p:bgPr>
    </p:bg>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A1377225-0496-784F-8D3F-08F7B4A4714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17944" y="10189739"/>
            <a:ext cx="3112128" cy="458118"/>
          </a:xfrm>
          <a:prstGeom prst="rect">
            <a:avLst/>
          </a:prstGeom>
        </p:spPr>
      </p:pic>
      <p:sp>
        <p:nvSpPr>
          <p:cNvPr id="11" name="Rettangolo 10">
            <a:extLst>
              <a:ext uri="{FF2B5EF4-FFF2-40B4-BE49-F238E27FC236}">
                <a16:creationId xmlns:a16="http://schemas.microsoft.com/office/drawing/2014/main" id="{938E90A7-7F4F-354B-A3B8-C3F6AAD3AE76}"/>
              </a:ext>
            </a:extLst>
          </p:cNvPr>
          <p:cNvSpPr/>
          <p:nvPr userDrawn="1"/>
        </p:nvSpPr>
        <p:spPr>
          <a:xfrm flipV="1">
            <a:off x="0" y="9847787"/>
            <a:ext cx="19391313" cy="72716"/>
          </a:xfrm>
          <a:prstGeom prst="rect">
            <a:avLst/>
          </a:prstGeom>
          <a:solidFill>
            <a:srgbClr val="02588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it-IT" sz="2863"/>
          </a:p>
        </p:txBody>
      </p:sp>
      <p:sp>
        <p:nvSpPr>
          <p:cNvPr id="12" name="CasellaDiTesto 11">
            <a:extLst>
              <a:ext uri="{FF2B5EF4-FFF2-40B4-BE49-F238E27FC236}">
                <a16:creationId xmlns:a16="http://schemas.microsoft.com/office/drawing/2014/main" id="{E60953DF-EEA0-4649-AD9F-9DCCFE171452}"/>
              </a:ext>
            </a:extLst>
          </p:cNvPr>
          <p:cNvSpPr txBox="1"/>
          <p:nvPr userDrawn="1"/>
        </p:nvSpPr>
        <p:spPr>
          <a:xfrm>
            <a:off x="17296437" y="10149562"/>
            <a:ext cx="2176039" cy="483850"/>
          </a:xfrm>
          <a:prstGeom prst="rect">
            <a:avLst/>
          </a:prstGeom>
        </p:spPr>
        <p:txBody>
          <a:bodyPr wrap="square">
            <a:spAutoFit/>
          </a:bodyPr>
          <a:lstStyle>
            <a:defPPr>
              <a:defRPr lang="en-US"/>
            </a:defPPr>
            <a:lvl1pPr algn="ctr">
              <a:defRPr sz="1200">
                <a:latin typeface="Lato" panose="020F0502020204030203"/>
              </a:defRPr>
            </a:lvl1pPr>
          </a:lstStyle>
          <a:p>
            <a:pPr lvl="0"/>
            <a:r>
              <a:rPr lang="it-IT" sz="1272" dirty="0"/>
              <a:t>Seguici su Instagram (@Talents Venture)</a:t>
            </a:r>
          </a:p>
        </p:txBody>
      </p:sp>
      <p:pic>
        <p:nvPicPr>
          <p:cNvPr id="19" name="Picture 2">
            <a:extLst>
              <a:ext uri="{FF2B5EF4-FFF2-40B4-BE49-F238E27FC236}">
                <a16:creationId xmlns:a16="http://schemas.microsoft.com/office/drawing/2014/main" id="{9F287B03-8382-5F4C-A2F0-98E75D71778A}"/>
              </a:ext>
            </a:extLst>
          </p:cNvPr>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16798499" y="10208445"/>
            <a:ext cx="479587" cy="479591"/>
          </a:xfrm>
          <a:prstGeom prst="rect">
            <a:avLst/>
          </a:prstGeom>
          <a:noFill/>
          <a:extLst>
            <a:ext uri="{909E8E84-426E-40DD-AFC4-6F175D3DCCD1}">
              <a14:hiddenFill xmlns:a14="http://schemas.microsoft.com/office/drawing/2010/main">
                <a:solidFill>
                  <a:srgbClr val="FFFFFF"/>
                </a:solidFill>
              </a14:hiddenFill>
            </a:ext>
          </a:extLst>
        </p:spPr>
      </p:pic>
      <p:sp>
        <p:nvSpPr>
          <p:cNvPr id="20" name="CasellaDiTesto 19">
            <a:extLst>
              <a:ext uri="{FF2B5EF4-FFF2-40B4-BE49-F238E27FC236}">
                <a16:creationId xmlns:a16="http://schemas.microsoft.com/office/drawing/2014/main" id="{441CB355-2D14-D84E-AC93-84E06F98C1A1}"/>
              </a:ext>
            </a:extLst>
          </p:cNvPr>
          <p:cNvSpPr txBox="1"/>
          <p:nvPr userDrawn="1"/>
        </p:nvSpPr>
        <p:spPr>
          <a:xfrm>
            <a:off x="3551651" y="10111680"/>
            <a:ext cx="1104758" cy="483979"/>
          </a:xfrm>
          <a:prstGeom prst="rect">
            <a:avLst/>
          </a:prstGeom>
          <a:noFill/>
        </p:spPr>
        <p:txBody>
          <a:bodyPr wrap="square" rtlCol="0">
            <a:spAutoFit/>
          </a:bodyPr>
          <a:lstStyle/>
          <a:p>
            <a:pPr algn="ctr"/>
            <a:r>
              <a:rPr lang="it-IT" sz="2545" dirty="0">
                <a:latin typeface="Apple Chancery" panose="03020702040506060504" pitchFamily="66" charset="-79"/>
                <a:cs typeface="Apple Chancery" panose="03020702040506060504" pitchFamily="66" charset="-79"/>
              </a:rPr>
              <a:t>for</a:t>
            </a:r>
          </a:p>
        </p:txBody>
      </p:sp>
      <p:pic>
        <p:nvPicPr>
          <p:cNvPr id="14" name="Immagine 13">
            <a:extLst>
              <a:ext uri="{FF2B5EF4-FFF2-40B4-BE49-F238E27FC236}">
                <a16:creationId xmlns:a16="http://schemas.microsoft.com/office/drawing/2014/main" id="{5DC20794-4EC8-B744-9FE6-137769F2667B}"/>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4676066" y="10035033"/>
            <a:ext cx="1477252" cy="741243"/>
          </a:xfrm>
          <a:prstGeom prst="rect">
            <a:avLst/>
          </a:prstGeom>
        </p:spPr>
      </p:pic>
      <p:pic>
        <p:nvPicPr>
          <p:cNvPr id="15" name="Immagine 14">
            <a:extLst>
              <a:ext uri="{FF2B5EF4-FFF2-40B4-BE49-F238E27FC236}">
                <a16:creationId xmlns:a16="http://schemas.microsoft.com/office/drawing/2014/main" id="{5E3E6724-51C8-BD49-832A-F7CF2C3EA927}"/>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6259807" y="10035033"/>
            <a:ext cx="1236780" cy="741243"/>
          </a:xfrm>
          <a:prstGeom prst="rect">
            <a:avLst/>
          </a:prstGeom>
        </p:spPr>
      </p:pic>
    </p:spTree>
    <p:extLst>
      <p:ext uri="{BB962C8B-B14F-4D97-AF65-F5344CB8AC3E}">
        <p14:creationId xmlns:p14="http://schemas.microsoft.com/office/powerpoint/2010/main" val="489101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1454349" y="1785130"/>
            <a:ext cx="16482617" cy="3797500"/>
          </a:xfrm>
        </p:spPr>
        <p:txBody>
          <a:bodyPr anchor="b"/>
          <a:lstStyle>
            <a:lvl1pPr algn="ctr">
              <a:defRPr sz="9543"/>
            </a:lvl1pPr>
          </a:lstStyle>
          <a:p>
            <a:r>
              <a:rPr lang="it-IT"/>
              <a:t>Fare clic per modificare lo stile del titolo dello schema</a:t>
            </a:r>
            <a:endParaRPr lang="en-US"/>
          </a:p>
        </p:txBody>
      </p:sp>
      <p:sp>
        <p:nvSpPr>
          <p:cNvPr id="3" name="Subtitle 2"/>
          <p:cNvSpPr>
            <a:spLocks noGrp="1"/>
          </p:cNvSpPr>
          <p:nvPr>
            <p:ph type="subTitle" idx="1"/>
          </p:nvPr>
        </p:nvSpPr>
        <p:spPr>
          <a:xfrm>
            <a:off x="2423918" y="5729077"/>
            <a:ext cx="14543484" cy="2633505"/>
          </a:xfrm>
        </p:spPr>
        <p:txBody>
          <a:bodyPr/>
          <a:lstStyle>
            <a:lvl1pPr marL="0" indent="0" algn="ctr">
              <a:buNone/>
              <a:defRPr sz="3816"/>
            </a:lvl1pPr>
            <a:lvl2pPr marL="727196" indent="0" algn="ctr">
              <a:buNone/>
              <a:defRPr sz="3180"/>
            </a:lvl2pPr>
            <a:lvl3pPr marL="1454394" indent="0" algn="ctr">
              <a:buNone/>
              <a:defRPr sz="2863"/>
            </a:lvl3pPr>
            <a:lvl4pPr marL="2181591" indent="0" algn="ctr">
              <a:buNone/>
              <a:defRPr sz="2544"/>
            </a:lvl4pPr>
            <a:lvl5pPr marL="2908789" indent="0" algn="ctr">
              <a:buNone/>
              <a:defRPr sz="2544"/>
            </a:lvl5pPr>
            <a:lvl6pPr marL="3635985" indent="0" algn="ctr">
              <a:buNone/>
              <a:defRPr sz="2544"/>
            </a:lvl6pPr>
            <a:lvl7pPr marL="4363183" indent="0" algn="ctr">
              <a:buNone/>
              <a:defRPr sz="2544"/>
            </a:lvl7pPr>
            <a:lvl8pPr marL="5090380" indent="0" algn="ctr">
              <a:buNone/>
              <a:defRPr sz="2544"/>
            </a:lvl8pPr>
            <a:lvl9pPr marL="5817578" indent="0" algn="ctr">
              <a:buNone/>
              <a:defRPr sz="2544"/>
            </a:lvl9pPr>
          </a:lstStyle>
          <a:p>
            <a:r>
              <a:rPr lang="it-IT"/>
              <a:t>Fare clic per modificare lo stile del sottotitolo dello schema</a:t>
            </a:r>
            <a:endParaRPr lang="en-US"/>
          </a:p>
        </p:txBody>
      </p:sp>
      <p:sp>
        <p:nvSpPr>
          <p:cNvPr id="4" name="Date Placeholder 3"/>
          <p:cNvSpPr>
            <a:spLocks noGrp="1"/>
          </p:cNvSpPr>
          <p:nvPr>
            <p:ph type="dt" sz="half" idx="10"/>
          </p:nvPr>
        </p:nvSpPr>
        <p:spPr/>
        <p:txBody>
          <a:bodyPr/>
          <a:lstStyle/>
          <a:p>
            <a:fld id="{081DE029-B6C0-486D-90E7-574A58789C47}" type="datetimeFigureOut">
              <a:rPr lang="it-IT" smtClean="0"/>
              <a:t>11/12/2024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A2139F07-2DD7-472E-B518-5ADDC97BD3F4}" type="slidenum">
              <a:rPr lang="it-IT" smtClean="0"/>
              <a:t>‹N›</a:t>
            </a:fld>
            <a:endParaRPr lang="it-IT"/>
          </a:p>
        </p:txBody>
      </p:sp>
    </p:spTree>
    <p:extLst>
      <p:ext uri="{BB962C8B-B14F-4D97-AF65-F5344CB8AC3E}">
        <p14:creationId xmlns:p14="http://schemas.microsoft.com/office/powerpoint/2010/main" val="2325687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10"/>
          </p:nvPr>
        </p:nvSpPr>
        <p:spPr/>
        <p:txBody>
          <a:bodyPr/>
          <a:lstStyle/>
          <a:p>
            <a:fld id="{081DE029-B6C0-486D-90E7-574A58789C47}" type="datetimeFigureOut">
              <a:rPr lang="it-IT" smtClean="0"/>
              <a:t>11/12/2024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A2139F07-2DD7-472E-B518-5ADDC97BD3F4}" type="slidenum">
              <a:rPr lang="it-IT" smtClean="0"/>
              <a:t>‹N›</a:t>
            </a:fld>
            <a:endParaRPr lang="it-IT"/>
          </a:p>
        </p:txBody>
      </p:sp>
    </p:spTree>
    <p:extLst>
      <p:ext uri="{BB962C8B-B14F-4D97-AF65-F5344CB8AC3E}">
        <p14:creationId xmlns:p14="http://schemas.microsoft.com/office/powerpoint/2010/main" val="31607133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1323054" y="2719357"/>
            <a:ext cx="16725008" cy="4537305"/>
          </a:xfrm>
        </p:spPr>
        <p:txBody>
          <a:bodyPr anchor="b"/>
          <a:lstStyle>
            <a:lvl1pPr>
              <a:defRPr sz="9543"/>
            </a:lvl1pPr>
          </a:lstStyle>
          <a:p>
            <a:r>
              <a:rPr lang="it-IT"/>
              <a:t>Fare clic per modificare lo stile del titolo dello schema</a:t>
            </a:r>
            <a:endParaRPr lang="en-US"/>
          </a:p>
        </p:txBody>
      </p:sp>
      <p:sp>
        <p:nvSpPr>
          <p:cNvPr id="3" name="Text Placeholder 2"/>
          <p:cNvSpPr>
            <a:spLocks noGrp="1"/>
          </p:cNvSpPr>
          <p:nvPr>
            <p:ph type="body" idx="1"/>
          </p:nvPr>
        </p:nvSpPr>
        <p:spPr>
          <a:xfrm>
            <a:off x="1323054" y="7299586"/>
            <a:ext cx="16725008" cy="2386062"/>
          </a:xfrm>
        </p:spPr>
        <p:txBody>
          <a:bodyPr/>
          <a:lstStyle>
            <a:lvl1pPr marL="0" indent="0">
              <a:buNone/>
              <a:defRPr sz="3816">
                <a:solidFill>
                  <a:schemeClr val="tx1"/>
                </a:solidFill>
              </a:defRPr>
            </a:lvl1pPr>
            <a:lvl2pPr marL="727196" indent="0">
              <a:buNone/>
              <a:defRPr sz="3180">
                <a:solidFill>
                  <a:schemeClr val="tx1">
                    <a:tint val="75000"/>
                  </a:schemeClr>
                </a:solidFill>
              </a:defRPr>
            </a:lvl2pPr>
            <a:lvl3pPr marL="1454394" indent="0">
              <a:buNone/>
              <a:defRPr sz="2863">
                <a:solidFill>
                  <a:schemeClr val="tx1">
                    <a:tint val="75000"/>
                  </a:schemeClr>
                </a:solidFill>
              </a:defRPr>
            </a:lvl3pPr>
            <a:lvl4pPr marL="2181591" indent="0">
              <a:buNone/>
              <a:defRPr sz="2544">
                <a:solidFill>
                  <a:schemeClr val="tx1">
                    <a:tint val="75000"/>
                  </a:schemeClr>
                </a:solidFill>
              </a:defRPr>
            </a:lvl4pPr>
            <a:lvl5pPr marL="2908789" indent="0">
              <a:buNone/>
              <a:defRPr sz="2544">
                <a:solidFill>
                  <a:schemeClr val="tx1">
                    <a:tint val="75000"/>
                  </a:schemeClr>
                </a:solidFill>
              </a:defRPr>
            </a:lvl5pPr>
            <a:lvl6pPr marL="3635985" indent="0">
              <a:buNone/>
              <a:defRPr sz="2544">
                <a:solidFill>
                  <a:schemeClr val="tx1">
                    <a:tint val="75000"/>
                  </a:schemeClr>
                </a:solidFill>
              </a:defRPr>
            </a:lvl6pPr>
            <a:lvl7pPr marL="4363183" indent="0">
              <a:buNone/>
              <a:defRPr sz="2544">
                <a:solidFill>
                  <a:schemeClr val="tx1">
                    <a:tint val="75000"/>
                  </a:schemeClr>
                </a:solidFill>
              </a:defRPr>
            </a:lvl7pPr>
            <a:lvl8pPr marL="5090380" indent="0">
              <a:buNone/>
              <a:defRPr sz="2544">
                <a:solidFill>
                  <a:schemeClr val="tx1">
                    <a:tint val="75000"/>
                  </a:schemeClr>
                </a:solidFill>
              </a:defRPr>
            </a:lvl8pPr>
            <a:lvl9pPr marL="5817578" indent="0">
              <a:buNone/>
              <a:defRPr sz="2544">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081DE029-B6C0-486D-90E7-574A58789C47}" type="datetimeFigureOut">
              <a:rPr lang="it-IT" smtClean="0"/>
              <a:t>11/12/2024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A2139F07-2DD7-472E-B518-5ADDC97BD3F4}" type="slidenum">
              <a:rPr lang="it-IT" smtClean="0"/>
              <a:t>‹N›</a:t>
            </a:fld>
            <a:endParaRPr lang="it-IT"/>
          </a:p>
        </p:txBody>
      </p:sp>
    </p:spTree>
    <p:extLst>
      <p:ext uri="{BB962C8B-B14F-4D97-AF65-F5344CB8AC3E}">
        <p14:creationId xmlns:p14="http://schemas.microsoft.com/office/powerpoint/2010/main" val="36474617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a:p>
        </p:txBody>
      </p:sp>
      <p:sp>
        <p:nvSpPr>
          <p:cNvPr id="3" name="Content Placeholder 2"/>
          <p:cNvSpPr>
            <a:spLocks noGrp="1"/>
          </p:cNvSpPr>
          <p:nvPr>
            <p:ph sz="half" idx="1"/>
          </p:nvPr>
        </p:nvSpPr>
        <p:spPr>
          <a:xfrm>
            <a:off x="1333151" y="2903673"/>
            <a:ext cx="8241309" cy="6920844"/>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Content Placeholder 3"/>
          <p:cNvSpPr>
            <a:spLocks noGrp="1"/>
          </p:cNvSpPr>
          <p:nvPr>
            <p:ph sz="half" idx="2"/>
          </p:nvPr>
        </p:nvSpPr>
        <p:spPr>
          <a:xfrm>
            <a:off x="9816853" y="2903673"/>
            <a:ext cx="8241309" cy="6920844"/>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5" name="Date Placeholder 4"/>
          <p:cNvSpPr>
            <a:spLocks noGrp="1"/>
          </p:cNvSpPr>
          <p:nvPr>
            <p:ph type="dt" sz="half" idx="10"/>
          </p:nvPr>
        </p:nvSpPr>
        <p:spPr/>
        <p:txBody>
          <a:bodyPr/>
          <a:lstStyle/>
          <a:p>
            <a:fld id="{081DE029-B6C0-486D-90E7-574A58789C47}" type="datetimeFigureOut">
              <a:rPr lang="it-IT" smtClean="0"/>
              <a:t>11/12/2024</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A2139F07-2DD7-472E-B518-5ADDC97BD3F4}" type="slidenum">
              <a:rPr lang="it-IT" smtClean="0"/>
              <a:t>‹N›</a:t>
            </a:fld>
            <a:endParaRPr lang="it-IT"/>
          </a:p>
        </p:txBody>
      </p:sp>
    </p:spTree>
    <p:extLst>
      <p:ext uri="{BB962C8B-B14F-4D97-AF65-F5344CB8AC3E}">
        <p14:creationId xmlns:p14="http://schemas.microsoft.com/office/powerpoint/2010/main" val="25252465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1335678" y="580738"/>
            <a:ext cx="16725008" cy="2108320"/>
          </a:xfrm>
        </p:spPr>
        <p:txBody>
          <a:bodyPr/>
          <a:lstStyle/>
          <a:p>
            <a:r>
              <a:rPr lang="it-IT"/>
              <a:t>Fare clic per modificare lo stile del titolo dello schema</a:t>
            </a:r>
            <a:endParaRPr lang="en-US"/>
          </a:p>
        </p:txBody>
      </p:sp>
      <p:sp>
        <p:nvSpPr>
          <p:cNvPr id="3" name="Text Placeholder 2"/>
          <p:cNvSpPr>
            <a:spLocks noGrp="1"/>
          </p:cNvSpPr>
          <p:nvPr>
            <p:ph type="body" idx="1"/>
          </p:nvPr>
        </p:nvSpPr>
        <p:spPr>
          <a:xfrm>
            <a:off x="1335684" y="2673905"/>
            <a:ext cx="8203433" cy="1310440"/>
          </a:xfrm>
        </p:spPr>
        <p:txBody>
          <a:bodyPr anchor="b"/>
          <a:lstStyle>
            <a:lvl1pPr marL="0" indent="0">
              <a:buNone/>
              <a:defRPr sz="3816" b="1"/>
            </a:lvl1pPr>
            <a:lvl2pPr marL="727196" indent="0">
              <a:buNone/>
              <a:defRPr sz="3180" b="1"/>
            </a:lvl2pPr>
            <a:lvl3pPr marL="1454394" indent="0">
              <a:buNone/>
              <a:defRPr sz="2863" b="1"/>
            </a:lvl3pPr>
            <a:lvl4pPr marL="2181591" indent="0">
              <a:buNone/>
              <a:defRPr sz="2544" b="1"/>
            </a:lvl4pPr>
            <a:lvl5pPr marL="2908789" indent="0">
              <a:buNone/>
              <a:defRPr sz="2544" b="1"/>
            </a:lvl5pPr>
            <a:lvl6pPr marL="3635985" indent="0">
              <a:buNone/>
              <a:defRPr sz="2544" b="1"/>
            </a:lvl6pPr>
            <a:lvl7pPr marL="4363183" indent="0">
              <a:buNone/>
              <a:defRPr sz="2544" b="1"/>
            </a:lvl7pPr>
            <a:lvl8pPr marL="5090380" indent="0">
              <a:buNone/>
              <a:defRPr sz="2544" b="1"/>
            </a:lvl8pPr>
            <a:lvl9pPr marL="5817578" indent="0">
              <a:buNone/>
              <a:defRPr sz="2544" b="1"/>
            </a:lvl9pPr>
          </a:lstStyle>
          <a:p>
            <a:pPr lvl="0"/>
            <a:r>
              <a:rPr lang="it-IT"/>
              <a:t>Fare clic per modificare gli stili del testo dello schema</a:t>
            </a:r>
          </a:p>
        </p:txBody>
      </p:sp>
      <p:sp>
        <p:nvSpPr>
          <p:cNvPr id="4" name="Content Placeholder 3"/>
          <p:cNvSpPr>
            <a:spLocks noGrp="1"/>
          </p:cNvSpPr>
          <p:nvPr>
            <p:ph sz="half" idx="2"/>
          </p:nvPr>
        </p:nvSpPr>
        <p:spPr>
          <a:xfrm>
            <a:off x="1335684" y="3984346"/>
            <a:ext cx="8203433" cy="5860371"/>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5" name="Text Placeholder 4"/>
          <p:cNvSpPr>
            <a:spLocks noGrp="1"/>
          </p:cNvSpPr>
          <p:nvPr>
            <p:ph type="body" sz="quarter" idx="3"/>
          </p:nvPr>
        </p:nvSpPr>
        <p:spPr>
          <a:xfrm>
            <a:off x="9816856" y="2673905"/>
            <a:ext cx="8243833" cy="1310440"/>
          </a:xfrm>
        </p:spPr>
        <p:txBody>
          <a:bodyPr anchor="b"/>
          <a:lstStyle>
            <a:lvl1pPr marL="0" indent="0">
              <a:buNone/>
              <a:defRPr sz="3816" b="1"/>
            </a:lvl1pPr>
            <a:lvl2pPr marL="727196" indent="0">
              <a:buNone/>
              <a:defRPr sz="3180" b="1"/>
            </a:lvl2pPr>
            <a:lvl3pPr marL="1454394" indent="0">
              <a:buNone/>
              <a:defRPr sz="2863" b="1"/>
            </a:lvl3pPr>
            <a:lvl4pPr marL="2181591" indent="0">
              <a:buNone/>
              <a:defRPr sz="2544" b="1"/>
            </a:lvl4pPr>
            <a:lvl5pPr marL="2908789" indent="0">
              <a:buNone/>
              <a:defRPr sz="2544" b="1"/>
            </a:lvl5pPr>
            <a:lvl6pPr marL="3635985" indent="0">
              <a:buNone/>
              <a:defRPr sz="2544" b="1"/>
            </a:lvl6pPr>
            <a:lvl7pPr marL="4363183" indent="0">
              <a:buNone/>
              <a:defRPr sz="2544" b="1"/>
            </a:lvl7pPr>
            <a:lvl8pPr marL="5090380" indent="0">
              <a:buNone/>
              <a:defRPr sz="2544" b="1"/>
            </a:lvl8pPr>
            <a:lvl9pPr marL="5817578" indent="0">
              <a:buNone/>
              <a:defRPr sz="2544" b="1"/>
            </a:lvl9pPr>
          </a:lstStyle>
          <a:p>
            <a:pPr lvl="0"/>
            <a:r>
              <a:rPr lang="it-IT"/>
              <a:t>Fare clic per modificare gli stili del testo dello schema</a:t>
            </a:r>
          </a:p>
        </p:txBody>
      </p:sp>
      <p:sp>
        <p:nvSpPr>
          <p:cNvPr id="6" name="Content Placeholder 5"/>
          <p:cNvSpPr>
            <a:spLocks noGrp="1"/>
          </p:cNvSpPr>
          <p:nvPr>
            <p:ph sz="quarter" idx="4"/>
          </p:nvPr>
        </p:nvSpPr>
        <p:spPr>
          <a:xfrm>
            <a:off x="9816856" y="3984346"/>
            <a:ext cx="8243833" cy="5860371"/>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7" name="Date Placeholder 6"/>
          <p:cNvSpPr>
            <a:spLocks noGrp="1"/>
          </p:cNvSpPr>
          <p:nvPr>
            <p:ph type="dt" sz="half" idx="10"/>
          </p:nvPr>
        </p:nvSpPr>
        <p:spPr/>
        <p:txBody>
          <a:bodyPr/>
          <a:lstStyle/>
          <a:p>
            <a:fld id="{081DE029-B6C0-486D-90E7-574A58789C47}" type="datetimeFigureOut">
              <a:rPr lang="it-IT" smtClean="0"/>
              <a:t>11/12/2024</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A2139F07-2DD7-472E-B518-5ADDC97BD3F4}" type="slidenum">
              <a:rPr lang="it-IT" smtClean="0"/>
              <a:t>‹N›</a:t>
            </a:fld>
            <a:endParaRPr lang="it-IT"/>
          </a:p>
        </p:txBody>
      </p:sp>
    </p:spTree>
    <p:extLst>
      <p:ext uri="{BB962C8B-B14F-4D97-AF65-F5344CB8AC3E}">
        <p14:creationId xmlns:p14="http://schemas.microsoft.com/office/powerpoint/2010/main" val="33504796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a:p>
        </p:txBody>
      </p:sp>
      <p:sp>
        <p:nvSpPr>
          <p:cNvPr id="3" name="Date Placeholder 2"/>
          <p:cNvSpPr>
            <a:spLocks noGrp="1"/>
          </p:cNvSpPr>
          <p:nvPr>
            <p:ph type="dt" sz="half" idx="10"/>
          </p:nvPr>
        </p:nvSpPr>
        <p:spPr/>
        <p:txBody>
          <a:bodyPr/>
          <a:lstStyle/>
          <a:p>
            <a:fld id="{081DE029-B6C0-486D-90E7-574A58789C47}" type="datetimeFigureOut">
              <a:rPr lang="it-IT" smtClean="0"/>
              <a:t>11/12/2024</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A2139F07-2DD7-472E-B518-5ADDC97BD3F4}" type="slidenum">
              <a:rPr lang="it-IT" smtClean="0"/>
              <a:t>‹N›</a:t>
            </a:fld>
            <a:endParaRPr lang="it-IT"/>
          </a:p>
        </p:txBody>
      </p:sp>
    </p:spTree>
    <p:extLst>
      <p:ext uri="{BB962C8B-B14F-4D97-AF65-F5344CB8AC3E}">
        <p14:creationId xmlns:p14="http://schemas.microsoft.com/office/powerpoint/2010/main" val="1757161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1DE029-B6C0-486D-90E7-574A58789C47}" type="datetimeFigureOut">
              <a:rPr lang="it-IT" smtClean="0"/>
              <a:t>11/12/2024</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A2139F07-2DD7-472E-B518-5ADDC97BD3F4}" type="slidenum">
              <a:rPr lang="it-IT" smtClean="0"/>
              <a:t>‹N›</a:t>
            </a:fld>
            <a:endParaRPr lang="it-IT"/>
          </a:p>
        </p:txBody>
      </p:sp>
    </p:spTree>
    <p:extLst>
      <p:ext uri="{BB962C8B-B14F-4D97-AF65-F5344CB8AC3E}">
        <p14:creationId xmlns:p14="http://schemas.microsoft.com/office/powerpoint/2010/main" val="3668770448"/>
      </p:ext>
    </p:extLst>
  </p:cSld>
  <p:clrMapOvr>
    <a:masterClrMapping/>
  </p:clrMapOvr>
  <p:extLst>
    <p:ext uri="{DCECCB84-F9BA-43D5-87BE-67443E8EF086}">
      <p15:sldGuideLst xmlns:p15="http://schemas.microsoft.com/office/powerpoint/2012/main">
        <p15:guide id="1" orient="horz" pos="1939">
          <p15:clr>
            <a:srgbClr val="FBAE40"/>
          </p15:clr>
        </p15:guide>
        <p15:guide id="2" pos="2789">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335678" y="727182"/>
            <a:ext cx="6254202" cy="2545133"/>
          </a:xfrm>
        </p:spPr>
        <p:txBody>
          <a:bodyPr anchor="b"/>
          <a:lstStyle>
            <a:lvl1pPr>
              <a:defRPr sz="5090"/>
            </a:lvl1pPr>
          </a:lstStyle>
          <a:p>
            <a:r>
              <a:rPr lang="it-IT"/>
              <a:t>Fare clic per modificare lo stile del titolo dello schema</a:t>
            </a:r>
            <a:endParaRPr lang="en-US"/>
          </a:p>
        </p:txBody>
      </p:sp>
      <p:sp>
        <p:nvSpPr>
          <p:cNvPr id="3" name="Content Placeholder 2"/>
          <p:cNvSpPr>
            <a:spLocks noGrp="1"/>
          </p:cNvSpPr>
          <p:nvPr>
            <p:ph idx="1"/>
          </p:nvPr>
        </p:nvSpPr>
        <p:spPr>
          <a:xfrm>
            <a:off x="8243833" y="1570514"/>
            <a:ext cx="9816853" cy="7751546"/>
          </a:xfrm>
        </p:spPr>
        <p:txBody>
          <a:bodyPr/>
          <a:lstStyle>
            <a:lvl1pPr>
              <a:defRPr sz="5090"/>
            </a:lvl1pPr>
            <a:lvl2pPr>
              <a:defRPr sz="4454"/>
            </a:lvl2pPr>
            <a:lvl3pPr>
              <a:defRPr sz="3816"/>
            </a:lvl3pPr>
            <a:lvl4pPr>
              <a:defRPr sz="3180"/>
            </a:lvl4pPr>
            <a:lvl5pPr>
              <a:defRPr sz="3180"/>
            </a:lvl5pPr>
            <a:lvl6pPr>
              <a:defRPr sz="3180"/>
            </a:lvl6pPr>
            <a:lvl7pPr>
              <a:defRPr sz="3180"/>
            </a:lvl7pPr>
            <a:lvl8pPr>
              <a:defRPr sz="3180"/>
            </a:lvl8pPr>
            <a:lvl9pPr>
              <a:defRPr sz="318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Text Placeholder 3"/>
          <p:cNvSpPr>
            <a:spLocks noGrp="1"/>
          </p:cNvSpPr>
          <p:nvPr>
            <p:ph type="body" sz="half" idx="2"/>
          </p:nvPr>
        </p:nvSpPr>
        <p:spPr>
          <a:xfrm>
            <a:off x="1335678" y="3272315"/>
            <a:ext cx="6254202" cy="6062366"/>
          </a:xfrm>
        </p:spPr>
        <p:txBody>
          <a:bodyPr/>
          <a:lstStyle>
            <a:lvl1pPr marL="0" indent="0">
              <a:buNone/>
              <a:defRPr sz="2544"/>
            </a:lvl1pPr>
            <a:lvl2pPr marL="727196" indent="0">
              <a:buNone/>
              <a:defRPr sz="2227"/>
            </a:lvl2pPr>
            <a:lvl3pPr marL="1454394" indent="0">
              <a:buNone/>
              <a:defRPr sz="1908"/>
            </a:lvl3pPr>
            <a:lvl4pPr marL="2181591" indent="0">
              <a:buNone/>
              <a:defRPr sz="1591"/>
            </a:lvl4pPr>
            <a:lvl5pPr marL="2908789" indent="0">
              <a:buNone/>
              <a:defRPr sz="1591"/>
            </a:lvl5pPr>
            <a:lvl6pPr marL="3635985" indent="0">
              <a:buNone/>
              <a:defRPr sz="1591"/>
            </a:lvl6pPr>
            <a:lvl7pPr marL="4363183" indent="0">
              <a:buNone/>
              <a:defRPr sz="1591"/>
            </a:lvl7pPr>
            <a:lvl8pPr marL="5090380" indent="0">
              <a:buNone/>
              <a:defRPr sz="1591"/>
            </a:lvl8pPr>
            <a:lvl9pPr marL="5817578" indent="0">
              <a:buNone/>
              <a:defRPr sz="1591"/>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081DE029-B6C0-486D-90E7-574A58789C47}" type="datetimeFigureOut">
              <a:rPr lang="it-IT" smtClean="0"/>
              <a:t>11/12/2024</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A2139F07-2DD7-472E-B518-5ADDC97BD3F4}" type="slidenum">
              <a:rPr lang="it-IT" smtClean="0"/>
              <a:t>‹N›</a:t>
            </a:fld>
            <a:endParaRPr lang="it-IT"/>
          </a:p>
        </p:txBody>
      </p:sp>
    </p:spTree>
    <p:extLst>
      <p:ext uri="{BB962C8B-B14F-4D97-AF65-F5344CB8AC3E}">
        <p14:creationId xmlns:p14="http://schemas.microsoft.com/office/powerpoint/2010/main" val="11769189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335678" y="727182"/>
            <a:ext cx="6254202" cy="2545133"/>
          </a:xfrm>
        </p:spPr>
        <p:txBody>
          <a:bodyPr anchor="b"/>
          <a:lstStyle>
            <a:lvl1pPr>
              <a:defRPr sz="5090"/>
            </a:lvl1pPr>
          </a:lstStyle>
          <a:p>
            <a:r>
              <a:rPr lang="it-IT"/>
              <a:t>Fare clic per modificare lo stile del titolo dello schema</a:t>
            </a:r>
            <a:endParaRPr lang="en-US"/>
          </a:p>
        </p:txBody>
      </p:sp>
      <p:sp>
        <p:nvSpPr>
          <p:cNvPr id="3" name="Picture Placeholder 2"/>
          <p:cNvSpPr>
            <a:spLocks noGrp="1" noChangeAspect="1"/>
          </p:cNvSpPr>
          <p:nvPr>
            <p:ph type="pic" idx="1"/>
          </p:nvPr>
        </p:nvSpPr>
        <p:spPr>
          <a:xfrm>
            <a:off x="8243833" y="1570514"/>
            <a:ext cx="9816853" cy="7751546"/>
          </a:xfrm>
        </p:spPr>
        <p:txBody>
          <a:bodyPr anchor="t"/>
          <a:lstStyle>
            <a:lvl1pPr marL="0" indent="0">
              <a:buNone/>
              <a:defRPr sz="5090"/>
            </a:lvl1pPr>
            <a:lvl2pPr marL="727196" indent="0">
              <a:buNone/>
              <a:defRPr sz="4454"/>
            </a:lvl2pPr>
            <a:lvl3pPr marL="1454394" indent="0">
              <a:buNone/>
              <a:defRPr sz="3816"/>
            </a:lvl3pPr>
            <a:lvl4pPr marL="2181591" indent="0">
              <a:buNone/>
              <a:defRPr sz="3180"/>
            </a:lvl4pPr>
            <a:lvl5pPr marL="2908789" indent="0">
              <a:buNone/>
              <a:defRPr sz="3180"/>
            </a:lvl5pPr>
            <a:lvl6pPr marL="3635985" indent="0">
              <a:buNone/>
              <a:defRPr sz="3180"/>
            </a:lvl6pPr>
            <a:lvl7pPr marL="4363183" indent="0">
              <a:buNone/>
              <a:defRPr sz="3180"/>
            </a:lvl7pPr>
            <a:lvl8pPr marL="5090380" indent="0">
              <a:buNone/>
              <a:defRPr sz="3180"/>
            </a:lvl8pPr>
            <a:lvl9pPr marL="5817578" indent="0">
              <a:buNone/>
              <a:defRPr sz="3180"/>
            </a:lvl9pPr>
          </a:lstStyle>
          <a:p>
            <a:r>
              <a:rPr lang="it-IT"/>
              <a:t>Fare clic sull'icona per inserire un'immagine</a:t>
            </a:r>
            <a:endParaRPr lang="en-US"/>
          </a:p>
        </p:txBody>
      </p:sp>
      <p:sp>
        <p:nvSpPr>
          <p:cNvPr id="4" name="Text Placeholder 3"/>
          <p:cNvSpPr>
            <a:spLocks noGrp="1"/>
          </p:cNvSpPr>
          <p:nvPr>
            <p:ph type="body" sz="half" idx="2"/>
          </p:nvPr>
        </p:nvSpPr>
        <p:spPr>
          <a:xfrm>
            <a:off x="1335678" y="3272315"/>
            <a:ext cx="6254202" cy="6062366"/>
          </a:xfrm>
        </p:spPr>
        <p:txBody>
          <a:bodyPr/>
          <a:lstStyle>
            <a:lvl1pPr marL="0" indent="0">
              <a:buNone/>
              <a:defRPr sz="2544"/>
            </a:lvl1pPr>
            <a:lvl2pPr marL="727196" indent="0">
              <a:buNone/>
              <a:defRPr sz="2227"/>
            </a:lvl2pPr>
            <a:lvl3pPr marL="1454394" indent="0">
              <a:buNone/>
              <a:defRPr sz="1908"/>
            </a:lvl3pPr>
            <a:lvl4pPr marL="2181591" indent="0">
              <a:buNone/>
              <a:defRPr sz="1591"/>
            </a:lvl4pPr>
            <a:lvl5pPr marL="2908789" indent="0">
              <a:buNone/>
              <a:defRPr sz="1591"/>
            </a:lvl5pPr>
            <a:lvl6pPr marL="3635985" indent="0">
              <a:buNone/>
              <a:defRPr sz="1591"/>
            </a:lvl6pPr>
            <a:lvl7pPr marL="4363183" indent="0">
              <a:buNone/>
              <a:defRPr sz="1591"/>
            </a:lvl7pPr>
            <a:lvl8pPr marL="5090380" indent="0">
              <a:buNone/>
              <a:defRPr sz="1591"/>
            </a:lvl8pPr>
            <a:lvl9pPr marL="5817578" indent="0">
              <a:buNone/>
              <a:defRPr sz="1591"/>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081DE029-B6C0-486D-90E7-574A58789C47}" type="datetimeFigureOut">
              <a:rPr lang="it-IT" smtClean="0"/>
              <a:t>11/12/2024</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A2139F07-2DD7-472E-B518-5ADDC97BD3F4}" type="slidenum">
              <a:rPr lang="it-IT" smtClean="0"/>
              <a:t>‹N›</a:t>
            </a:fld>
            <a:endParaRPr lang="it-IT"/>
          </a:p>
        </p:txBody>
      </p:sp>
    </p:spTree>
    <p:extLst>
      <p:ext uri="{BB962C8B-B14F-4D97-AF65-F5344CB8AC3E}">
        <p14:creationId xmlns:p14="http://schemas.microsoft.com/office/powerpoint/2010/main" val="5929789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10"/>
          </p:nvPr>
        </p:nvSpPr>
        <p:spPr/>
        <p:txBody>
          <a:bodyPr/>
          <a:lstStyle/>
          <a:p>
            <a:fld id="{081DE029-B6C0-486D-90E7-574A58789C47}" type="datetimeFigureOut">
              <a:rPr lang="it-IT" smtClean="0"/>
              <a:t>11/12/2024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A2139F07-2DD7-472E-B518-5ADDC97BD3F4}" type="slidenum">
              <a:rPr lang="it-IT" smtClean="0"/>
              <a:t>‹N›</a:t>
            </a:fld>
            <a:endParaRPr lang="it-IT"/>
          </a:p>
        </p:txBody>
      </p:sp>
    </p:spTree>
    <p:extLst>
      <p:ext uri="{BB962C8B-B14F-4D97-AF65-F5344CB8AC3E}">
        <p14:creationId xmlns:p14="http://schemas.microsoft.com/office/powerpoint/2010/main" val="9802404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876910" y="580737"/>
            <a:ext cx="4181252" cy="9243783"/>
          </a:xfrm>
        </p:spPr>
        <p:txBody>
          <a:bodyPr vert="eaVert"/>
          <a:lstStyle/>
          <a:p>
            <a:r>
              <a:rPr lang="it-IT"/>
              <a:t>Fare clic per modificare lo stile del titolo dello schema</a:t>
            </a:r>
            <a:endParaRPr lang="en-US"/>
          </a:p>
        </p:txBody>
      </p:sp>
      <p:sp>
        <p:nvSpPr>
          <p:cNvPr id="3" name="Vertical Text Placeholder 2"/>
          <p:cNvSpPr>
            <a:spLocks noGrp="1"/>
          </p:cNvSpPr>
          <p:nvPr>
            <p:ph type="body" orient="vert" idx="1"/>
          </p:nvPr>
        </p:nvSpPr>
        <p:spPr>
          <a:xfrm>
            <a:off x="1333154" y="580737"/>
            <a:ext cx="12301365" cy="9243783"/>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10"/>
          </p:nvPr>
        </p:nvSpPr>
        <p:spPr/>
        <p:txBody>
          <a:bodyPr/>
          <a:lstStyle/>
          <a:p>
            <a:fld id="{081DE029-B6C0-486D-90E7-574A58789C47}" type="datetimeFigureOut">
              <a:rPr lang="it-IT" smtClean="0"/>
              <a:t>11/12/2024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A2139F07-2DD7-472E-B518-5ADDC97BD3F4}" type="slidenum">
              <a:rPr lang="it-IT" smtClean="0"/>
              <a:t>‹N›</a:t>
            </a:fld>
            <a:endParaRPr lang="it-IT"/>
          </a:p>
        </p:txBody>
      </p:sp>
    </p:spTree>
    <p:extLst>
      <p:ext uri="{BB962C8B-B14F-4D97-AF65-F5344CB8AC3E}">
        <p14:creationId xmlns:p14="http://schemas.microsoft.com/office/powerpoint/2010/main" val="39572164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ispari_corpo">
    <p:bg>
      <p:bgRef idx="1001">
        <a:schemeClr val="bg1"/>
      </p:bgRef>
    </p:bg>
    <p:spTree>
      <p:nvGrpSpPr>
        <p:cNvPr id="1" name=""/>
        <p:cNvGrpSpPr/>
        <p:nvPr/>
      </p:nvGrpSpPr>
      <p:grpSpPr>
        <a:xfrm>
          <a:off x="0" y="0"/>
          <a:ext cx="0" cy="0"/>
          <a:chOff x="0" y="0"/>
          <a:chExt cx="0" cy="0"/>
        </a:xfrm>
      </p:grpSpPr>
      <p:sp>
        <p:nvSpPr>
          <p:cNvPr id="8" name="Speech Bubble: Rectangle with Corners Rounded 23">
            <a:extLst>
              <a:ext uri="{FF2B5EF4-FFF2-40B4-BE49-F238E27FC236}">
                <a16:creationId xmlns:a16="http://schemas.microsoft.com/office/drawing/2014/main" id="{46ED1C65-991B-93AD-B7C1-F2C62E41858B}"/>
              </a:ext>
            </a:extLst>
          </p:cNvPr>
          <p:cNvSpPr/>
          <p:nvPr userDrawn="1"/>
        </p:nvSpPr>
        <p:spPr>
          <a:xfrm rot="16200000">
            <a:off x="7526971" y="-3812117"/>
            <a:ext cx="930524" cy="11570661"/>
          </a:xfrm>
          <a:prstGeom prst="roundRect">
            <a:avLst>
              <a:gd name="adj" fmla="val 9925"/>
            </a:avLst>
          </a:prstGeom>
          <a:solidFill>
            <a:srgbClr val="5879B5">
              <a:alpha val="21176"/>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730696"/>
            <a:endParaRPr lang="en-US" sz="1120"/>
          </a:p>
        </p:txBody>
      </p:sp>
      <p:sp>
        <p:nvSpPr>
          <p:cNvPr id="9" name="CasellaDiTesto 8">
            <a:extLst>
              <a:ext uri="{FF2B5EF4-FFF2-40B4-BE49-F238E27FC236}">
                <a16:creationId xmlns:a16="http://schemas.microsoft.com/office/drawing/2014/main" id="{4DE37492-F439-7631-C796-76D983465443}"/>
              </a:ext>
            </a:extLst>
          </p:cNvPr>
          <p:cNvSpPr txBox="1"/>
          <p:nvPr userDrawn="1"/>
        </p:nvSpPr>
        <p:spPr>
          <a:xfrm>
            <a:off x="3793921" y="1646349"/>
            <a:ext cx="2231796" cy="501356"/>
          </a:xfrm>
          <a:prstGeom prst="rect">
            <a:avLst/>
          </a:prstGeom>
          <a:noFill/>
        </p:spPr>
        <p:txBody>
          <a:bodyPr wrap="square">
            <a:spAutoFit/>
          </a:bodyPr>
          <a:lstStyle/>
          <a:p>
            <a:pPr algn="just"/>
            <a:r>
              <a:rPr lang="it-IT" sz="2658">
                <a:solidFill>
                  <a:srgbClr val="060F39"/>
                </a:solidFill>
                <a:latin typeface="Avenir Next LT Pro" panose="020B0504020202020204" pitchFamily="34" charset="0"/>
              </a:rPr>
              <a:t>Insights</a:t>
            </a:r>
          </a:p>
        </p:txBody>
      </p:sp>
      <p:pic>
        <p:nvPicPr>
          <p:cNvPr id="10" name="Elemento grafico 9" descr="Lente di ingrandimento contorno">
            <a:extLst>
              <a:ext uri="{FF2B5EF4-FFF2-40B4-BE49-F238E27FC236}">
                <a16:creationId xmlns:a16="http://schemas.microsoft.com/office/drawing/2014/main" id="{2E4F3FC2-4011-0F54-EEDD-900FA5DA63A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2603486" y="1591605"/>
            <a:ext cx="997223" cy="703564"/>
          </a:xfrm>
          <a:prstGeom prst="rect">
            <a:avLst/>
          </a:prstGeom>
        </p:spPr>
      </p:pic>
      <p:sp>
        <p:nvSpPr>
          <p:cNvPr id="17" name="Segnaposto testo 16">
            <a:extLst>
              <a:ext uri="{FF2B5EF4-FFF2-40B4-BE49-F238E27FC236}">
                <a16:creationId xmlns:a16="http://schemas.microsoft.com/office/drawing/2014/main" id="{E6B1FD8F-52FE-AA54-10DF-10A20AE06835}"/>
              </a:ext>
            </a:extLst>
          </p:cNvPr>
          <p:cNvSpPr>
            <a:spLocks noGrp="1"/>
          </p:cNvSpPr>
          <p:nvPr>
            <p:ph type="body" sz="quarter" idx="10"/>
          </p:nvPr>
        </p:nvSpPr>
        <p:spPr>
          <a:xfrm>
            <a:off x="2700185" y="2709679"/>
            <a:ext cx="11077360" cy="4636267"/>
          </a:xfrm>
        </p:spPr>
        <p:txBody>
          <a:bodyPr/>
          <a:lstStyle>
            <a:lvl1pPr marL="303775" indent="-303775">
              <a:buFont typeface="Wingdings" panose="05000000000000000000" pitchFamily="2" charset="2"/>
              <a:buChar char="§"/>
              <a:defRPr lang="it-IT" sz="1860" b="1" kern="1200" dirty="0" smtClean="0">
                <a:solidFill>
                  <a:srgbClr val="6ADC7E"/>
                </a:solidFill>
                <a:latin typeface="Avenir Next LT Pro" panose="020B0504020202020204" pitchFamily="34" charset="0"/>
                <a:ea typeface="Times New Roman" panose="02020603050405020304" pitchFamily="18" charset="0"/>
                <a:cs typeface="+mn-cs"/>
              </a:defRPr>
            </a:lvl1pPr>
            <a:lvl2pPr marL="306167" indent="0">
              <a:buNone/>
              <a:defRPr lang="it-IT" sz="1860" kern="1200" dirty="0" smtClean="0">
                <a:solidFill>
                  <a:schemeClr val="tx1">
                    <a:lumMod val="75000"/>
                    <a:lumOff val="25000"/>
                  </a:schemeClr>
                </a:solidFill>
                <a:latin typeface="Avenir Next LT Pro" panose="020B0504020202020204" pitchFamily="34" charset="0"/>
                <a:ea typeface="Times New Roman" panose="02020603050405020304" pitchFamily="18" charset="0"/>
                <a:cs typeface="+mn-cs"/>
              </a:defRPr>
            </a:lvl2pPr>
            <a:lvl3pPr>
              <a:defRPr lang="it-IT" sz="1860" kern="1200" dirty="0" smtClean="0">
                <a:solidFill>
                  <a:schemeClr val="tx1">
                    <a:lumMod val="75000"/>
                    <a:lumOff val="25000"/>
                  </a:schemeClr>
                </a:solidFill>
                <a:latin typeface="Avenir Next LT Pro" panose="020B0504020202020204" pitchFamily="34" charset="0"/>
                <a:ea typeface="Times New Roman" panose="02020603050405020304" pitchFamily="18" charset="0"/>
                <a:cs typeface="+mn-cs"/>
              </a:defRPr>
            </a:lvl3pPr>
          </a:lstStyle>
          <a:p>
            <a:pPr lvl="0"/>
            <a:r>
              <a:rPr lang="it-IT"/>
              <a:t>Fare clic per modificare gli stili del testo dello schema</a:t>
            </a:r>
          </a:p>
          <a:p>
            <a:pPr lvl="1"/>
            <a:r>
              <a:rPr lang="it-IT"/>
              <a:t>Secondo livello</a:t>
            </a:r>
          </a:p>
        </p:txBody>
      </p:sp>
      <p:sp>
        <p:nvSpPr>
          <p:cNvPr id="3" name="Rectangle 16">
            <a:extLst>
              <a:ext uri="{FF2B5EF4-FFF2-40B4-BE49-F238E27FC236}">
                <a16:creationId xmlns:a16="http://schemas.microsoft.com/office/drawing/2014/main" id="{3E4CDB77-9CCB-F363-CC3D-2EB441E8FC5A}"/>
              </a:ext>
            </a:extLst>
          </p:cNvPr>
          <p:cNvSpPr/>
          <p:nvPr userDrawn="1"/>
        </p:nvSpPr>
        <p:spPr>
          <a:xfrm>
            <a:off x="8" y="9728296"/>
            <a:ext cx="19391313" cy="1179424"/>
          </a:xfrm>
          <a:prstGeom prst="rect">
            <a:avLst/>
          </a:prstGeom>
          <a:solidFill>
            <a:srgbClr val="5879B5"/>
          </a:solidFill>
          <a:ln w="12700" cap="flat" cmpd="sng" algn="ctr">
            <a:noFill/>
            <a:prstDash val="solid"/>
            <a:miter lim="800000"/>
          </a:ln>
          <a:effectLst/>
        </p:spPr>
        <p:txBody>
          <a:bodyPr rtlCol="0" anchor="ctr"/>
          <a:lstStyle/>
          <a:p>
            <a:pPr algn="ctr"/>
            <a:endParaRPr lang="en-MY" sz="1451" kern="0">
              <a:solidFill>
                <a:srgbClr val="FFFFFF"/>
              </a:solidFill>
              <a:latin typeface="Lato Light"/>
            </a:endParaRPr>
          </a:p>
        </p:txBody>
      </p:sp>
      <p:sp>
        <p:nvSpPr>
          <p:cNvPr id="18" name="Slide Number Placeholder 5">
            <a:extLst>
              <a:ext uri="{FF2B5EF4-FFF2-40B4-BE49-F238E27FC236}">
                <a16:creationId xmlns:a16="http://schemas.microsoft.com/office/drawing/2014/main" id="{07ACE25D-D05B-A787-BA74-589D7CE828CA}"/>
              </a:ext>
            </a:extLst>
          </p:cNvPr>
          <p:cNvSpPr txBox="1">
            <a:spLocks/>
          </p:cNvSpPr>
          <p:nvPr userDrawn="1"/>
        </p:nvSpPr>
        <p:spPr>
          <a:xfrm>
            <a:off x="13905487" y="9948674"/>
            <a:ext cx="4363047" cy="580734"/>
          </a:xfrm>
          <a:prstGeom prst="rect">
            <a:avLst/>
          </a:prstGeom>
          <a:ln>
            <a:noFill/>
          </a:ln>
        </p:spPr>
        <p:txBody>
          <a:bodyPr vert="horz" lIns="73719" tIns="36860" rIns="73719" bIns="36860" rtlCol="0" anchor="ctr"/>
          <a:lstStyle>
            <a:defPPr>
              <a:defRPr lang="en-US"/>
            </a:defPPr>
            <a:lvl1pPr marL="0" algn="l" defTabSz="457200" rtl="0" eaLnBrk="1" latinLnBrk="0" hangingPunct="1">
              <a:defRPr sz="1000" b="1" kern="1200">
                <a:solidFill>
                  <a:schemeClr val="bg1"/>
                </a:solidFill>
                <a:latin typeface="Avenir Next LT Pro" panose="020B0504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A2139F07-2DD7-472E-B518-5ADDC97BD3F4}" type="slidenum">
              <a:rPr lang="it-IT" sz="1600" smtClean="0"/>
              <a:pPr algn="r"/>
              <a:t>‹N›</a:t>
            </a:fld>
            <a:endParaRPr lang="it-IT" sz="1600"/>
          </a:p>
        </p:txBody>
      </p:sp>
      <p:grpSp>
        <p:nvGrpSpPr>
          <p:cNvPr id="2" name="Gruppo 1">
            <a:extLst>
              <a:ext uri="{FF2B5EF4-FFF2-40B4-BE49-F238E27FC236}">
                <a16:creationId xmlns:a16="http://schemas.microsoft.com/office/drawing/2014/main" id="{95AAC39C-800D-1EA2-AF48-80CCE4F3A568}"/>
              </a:ext>
            </a:extLst>
          </p:cNvPr>
          <p:cNvGrpSpPr/>
          <p:nvPr userDrawn="1"/>
        </p:nvGrpSpPr>
        <p:grpSpPr>
          <a:xfrm>
            <a:off x="2001632" y="9790974"/>
            <a:ext cx="10781072" cy="666565"/>
            <a:chOff x="2114028" y="10034654"/>
            <a:chExt cx="4323019" cy="666563"/>
          </a:xfrm>
        </p:grpSpPr>
        <p:sp>
          <p:nvSpPr>
            <p:cNvPr id="4" name="CasellaDiTesto 3">
              <a:extLst>
                <a:ext uri="{FF2B5EF4-FFF2-40B4-BE49-F238E27FC236}">
                  <a16:creationId xmlns:a16="http://schemas.microsoft.com/office/drawing/2014/main" id="{CD467860-0676-F721-8D1E-4B1A26EAA41B}"/>
                </a:ext>
              </a:extLst>
            </p:cNvPr>
            <p:cNvSpPr txBox="1"/>
            <p:nvPr userDrawn="1"/>
          </p:nvSpPr>
          <p:spPr>
            <a:xfrm>
              <a:off x="2114029" y="10449161"/>
              <a:ext cx="4046309" cy="252056"/>
            </a:xfrm>
            <a:prstGeom prst="rect">
              <a:avLst/>
            </a:prstGeom>
            <a:noFill/>
          </p:spPr>
          <p:txBody>
            <a:bodyPr wrap="square">
              <a:spAutoFit/>
            </a:bodyPr>
            <a:lstStyle/>
            <a:p>
              <a:pPr algn="l"/>
              <a:r>
                <a:rPr lang="en-US" sz="1038" b="0" i="0" u="none" strike="noStrike">
                  <a:solidFill>
                    <a:srgbClr val="FFFFFF"/>
                  </a:solidFill>
                  <a:effectLst/>
                  <a:latin typeface="Avenir Next LT Pro" panose="020B0504020202020204" pitchFamily="34" charset="0"/>
                </a:rPr>
                <a:t>Copyright 2024 | Talent Services SRL. All rights reserved.</a:t>
              </a:r>
            </a:p>
          </p:txBody>
        </p:sp>
        <p:sp>
          <p:nvSpPr>
            <p:cNvPr id="5" name="CasellaDiTesto 4">
              <a:extLst>
                <a:ext uri="{FF2B5EF4-FFF2-40B4-BE49-F238E27FC236}">
                  <a16:creationId xmlns:a16="http://schemas.microsoft.com/office/drawing/2014/main" id="{5E68606E-24C7-887F-C6C5-FE3F75966834}"/>
                </a:ext>
              </a:extLst>
            </p:cNvPr>
            <p:cNvSpPr txBox="1"/>
            <p:nvPr userDrawn="1"/>
          </p:nvSpPr>
          <p:spPr>
            <a:xfrm>
              <a:off x="2114028" y="10034654"/>
              <a:ext cx="4323019" cy="448583"/>
            </a:xfrm>
            <a:prstGeom prst="rect">
              <a:avLst/>
            </a:prstGeom>
            <a:noFill/>
          </p:spPr>
          <p:txBody>
            <a:bodyPr wrap="square">
              <a:spAutoFit/>
            </a:bodyPr>
            <a:lstStyle/>
            <a:p>
              <a:pPr algn="l">
                <a:tabLst>
                  <a:tab pos="2467302" algn="ctr"/>
                  <a:tab pos="4934605" algn="r"/>
                </a:tabLst>
              </a:pPr>
              <a:r>
                <a:rPr lang="it-IT" sz="1277" b="1">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OCD 2024</a:t>
              </a:r>
              <a:r>
                <a:rPr lang="it-IT" sz="1277" b="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 | AICA, </a:t>
              </a:r>
              <a:r>
                <a:rPr lang="it-IT" sz="1277" b="0" err="1">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Anitec</a:t>
              </a:r>
              <a:r>
                <a:rPr lang="it-IT" sz="1277" b="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-Assinform, </a:t>
              </a:r>
              <a:r>
                <a:rPr lang="it-IT" sz="1277" b="0" err="1">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Assintel</a:t>
              </a:r>
              <a:r>
                <a:rPr lang="it-IT" sz="1277" b="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 </a:t>
              </a:r>
              <a:r>
                <a:rPr lang="it-IT" sz="1277" b="0" err="1">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Assinter</a:t>
              </a:r>
              <a:r>
                <a:rPr lang="it-IT" sz="1277" b="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 Italia </a:t>
              </a:r>
            </a:p>
            <a:p>
              <a:pPr algn="l">
                <a:tabLst>
                  <a:tab pos="2467302" algn="ctr"/>
                  <a:tab pos="4934605" algn="r"/>
                </a:tabLst>
              </a:pPr>
              <a:r>
                <a:rPr lang="it-IT" sz="1038" b="0" i="1">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COMPETENZE DIGITALI: IL MOTORE PER LO SVILUPPO DEL PAESE</a:t>
              </a:r>
            </a:p>
          </p:txBody>
        </p:sp>
      </p:grpSp>
    </p:spTree>
    <p:extLst>
      <p:ext uri="{BB962C8B-B14F-4D97-AF65-F5344CB8AC3E}">
        <p14:creationId xmlns:p14="http://schemas.microsoft.com/office/powerpoint/2010/main" val="409821842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extLst>
    <p:ext uri="{DCECCB84-F9BA-43D5-87BE-67443E8EF086}">
      <p15:sldGuideLst xmlns:p15="http://schemas.microsoft.com/office/powerpoint/2012/main">
        <p15:guide id="1" orient="horz" pos="1939">
          <p15:clr>
            <a:srgbClr val="FBAE40"/>
          </p15:clr>
        </p15:guide>
        <p15:guide id="2" pos="2789">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dispari">
    <p:bg>
      <p:bgRef idx="1001">
        <a:schemeClr val="bg1"/>
      </p:bgRef>
    </p:bg>
    <p:spTree>
      <p:nvGrpSpPr>
        <p:cNvPr id="1" name=""/>
        <p:cNvGrpSpPr/>
        <p:nvPr/>
      </p:nvGrpSpPr>
      <p:grpSpPr>
        <a:xfrm>
          <a:off x="0" y="0"/>
          <a:ext cx="0" cy="0"/>
          <a:chOff x="0" y="0"/>
          <a:chExt cx="0" cy="0"/>
        </a:xfrm>
      </p:grpSpPr>
      <p:sp>
        <p:nvSpPr>
          <p:cNvPr id="2" name="Rectangle 16">
            <a:extLst>
              <a:ext uri="{FF2B5EF4-FFF2-40B4-BE49-F238E27FC236}">
                <a16:creationId xmlns:a16="http://schemas.microsoft.com/office/drawing/2014/main" id="{0ADD71C6-0379-464E-A0F6-9CCBDCD61D27}"/>
              </a:ext>
            </a:extLst>
          </p:cNvPr>
          <p:cNvSpPr/>
          <p:nvPr userDrawn="1"/>
        </p:nvSpPr>
        <p:spPr>
          <a:xfrm>
            <a:off x="8" y="9988020"/>
            <a:ext cx="19391313" cy="1027633"/>
          </a:xfrm>
          <a:prstGeom prst="rect">
            <a:avLst/>
          </a:prstGeom>
          <a:gradFill>
            <a:gsLst>
              <a:gs pos="0">
                <a:srgbClr val="6ADC7E"/>
              </a:gs>
              <a:gs pos="0">
                <a:srgbClr val="060F39"/>
              </a:gs>
            </a:gsLst>
            <a:lin ang="0" scaled="0"/>
          </a:gradFill>
          <a:ln w="12700" cap="flat" cmpd="sng" algn="ctr">
            <a:noFill/>
            <a:prstDash val="solid"/>
            <a:miter lim="800000"/>
          </a:ln>
          <a:effectLst/>
        </p:spPr>
        <p:txBody>
          <a:bodyPr rtlCol="0" anchor="ctr"/>
          <a:lstStyle/>
          <a:p>
            <a:pPr algn="ctr"/>
            <a:endParaRPr lang="en-MY" sz="1607" kern="0">
              <a:solidFill>
                <a:srgbClr val="FFFFFF"/>
              </a:solidFill>
              <a:latin typeface="Lato Light"/>
            </a:endParaRPr>
          </a:p>
        </p:txBody>
      </p:sp>
      <p:sp>
        <p:nvSpPr>
          <p:cNvPr id="3" name="CasellaDiTesto 2">
            <a:extLst>
              <a:ext uri="{FF2B5EF4-FFF2-40B4-BE49-F238E27FC236}">
                <a16:creationId xmlns:a16="http://schemas.microsoft.com/office/drawing/2014/main" id="{E50C8887-1C70-4829-932E-DA536B9F7B79}"/>
              </a:ext>
            </a:extLst>
          </p:cNvPr>
          <p:cNvSpPr txBox="1"/>
          <p:nvPr userDrawn="1"/>
        </p:nvSpPr>
        <p:spPr>
          <a:xfrm>
            <a:off x="5720734" y="10565931"/>
            <a:ext cx="10090991" cy="180178"/>
          </a:xfrm>
          <a:prstGeom prst="rect">
            <a:avLst/>
          </a:prstGeom>
          <a:noFill/>
        </p:spPr>
        <p:txBody>
          <a:bodyPr wrap="square">
            <a:spAutoFit/>
          </a:bodyPr>
          <a:lstStyle/>
          <a:p>
            <a:pPr algn="ctr"/>
            <a:r>
              <a:rPr lang="en-US" sz="571" b="0" i="0" u="none" strike="noStrike">
                <a:solidFill>
                  <a:srgbClr val="FFFFFF"/>
                </a:solidFill>
                <a:effectLst/>
                <a:latin typeface="Avenir Next LT Pro" panose="020B0504020202020204" pitchFamily="34" charset="0"/>
              </a:rPr>
              <a:t>Copyright 2021 | Talent Services SRL. All rights reserved.</a:t>
            </a:r>
            <a:endParaRPr lang="it-IT" sz="571" b="1">
              <a:latin typeface="Avenir Next LT Pro" panose="020B0504020202020204" pitchFamily="34" charset="0"/>
            </a:endParaRPr>
          </a:p>
        </p:txBody>
      </p:sp>
      <p:grpSp>
        <p:nvGrpSpPr>
          <p:cNvPr id="7" name="Gruppo 6">
            <a:extLst>
              <a:ext uri="{FF2B5EF4-FFF2-40B4-BE49-F238E27FC236}">
                <a16:creationId xmlns:a16="http://schemas.microsoft.com/office/drawing/2014/main" id="{9D20BF38-92C3-4C9C-B7AE-FD1E95199377}"/>
              </a:ext>
            </a:extLst>
          </p:cNvPr>
          <p:cNvGrpSpPr/>
          <p:nvPr userDrawn="1"/>
        </p:nvGrpSpPr>
        <p:grpSpPr>
          <a:xfrm>
            <a:off x="1776993" y="10342689"/>
            <a:ext cx="5477511" cy="334602"/>
            <a:chOff x="338644" y="9592320"/>
            <a:chExt cx="1232839" cy="194753"/>
          </a:xfrm>
        </p:grpSpPr>
        <p:pic>
          <p:nvPicPr>
            <p:cNvPr id="5" name="Immagine 4">
              <a:extLst>
                <a:ext uri="{FF2B5EF4-FFF2-40B4-BE49-F238E27FC236}">
                  <a16:creationId xmlns:a16="http://schemas.microsoft.com/office/drawing/2014/main" id="{5CE6B9EE-2EE1-4DE1-9466-414D67FE17F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25259" r="76319" b="23908"/>
            <a:stretch/>
          </p:blipFill>
          <p:spPr>
            <a:xfrm>
              <a:off x="338644" y="9602406"/>
              <a:ext cx="229404" cy="184667"/>
            </a:xfrm>
            <a:prstGeom prst="rect">
              <a:avLst/>
            </a:prstGeom>
          </p:spPr>
        </p:pic>
        <p:sp>
          <p:nvSpPr>
            <p:cNvPr id="6" name="CasellaDiTesto 5">
              <a:extLst>
                <a:ext uri="{FF2B5EF4-FFF2-40B4-BE49-F238E27FC236}">
                  <a16:creationId xmlns:a16="http://schemas.microsoft.com/office/drawing/2014/main" id="{CC1BBB72-6194-489A-9466-0B89C68DA6FC}"/>
                </a:ext>
              </a:extLst>
            </p:cNvPr>
            <p:cNvSpPr txBox="1"/>
            <p:nvPr userDrawn="1"/>
          </p:nvSpPr>
          <p:spPr>
            <a:xfrm>
              <a:off x="531368" y="9592320"/>
              <a:ext cx="1040115" cy="156000"/>
            </a:xfrm>
            <a:prstGeom prst="rect">
              <a:avLst/>
            </a:prstGeom>
            <a:noFill/>
          </p:spPr>
          <p:txBody>
            <a:bodyPr wrap="square">
              <a:spAutoFit/>
            </a:bodyPr>
            <a:lstStyle/>
            <a:p>
              <a:r>
                <a:rPr lang="it-IT" sz="571">
                  <a:solidFill>
                    <a:schemeClr val="bg1"/>
                  </a:solidFill>
                  <a:latin typeface="Avenir Next LT Pro" panose="020B0504020202020204" pitchFamily="34" charset="0"/>
                </a:rPr>
                <a:t>Osservatorio </a:t>
              </a:r>
            </a:p>
            <a:p>
              <a:r>
                <a:rPr lang="it-IT" sz="571" b="1">
                  <a:solidFill>
                    <a:schemeClr val="bg1"/>
                  </a:solidFill>
                  <a:latin typeface="Avenir Next LT Pro" panose="020B0504020202020204" pitchFamily="34" charset="0"/>
                </a:rPr>
                <a:t>Talents Venture</a:t>
              </a:r>
              <a:endParaRPr lang="it-IT" sz="571" b="1">
                <a:solidFill>
                  <a:schemeClr val="bg1"/>
                </a:solidFill>
              </a:endParaRPr>
            </a:p>
          </p:txBody>
        </p:sp>
      </p:grpSp>
      <p:sp>
        <p:nvSpPr>
          <p:cNvPr id="19" name="CasellaDiTesto 18">
            <a:extLst>
              <a:ext uri="{FF2B5EF4-FFF2-40B4-BE49-F238E27FC236}">
                <a16:creationId xmlns:a16="http://schemas.microsoft.com/office/drawing/2014/main" id="{9623177B-56AF-41D2-ADC8-332B195E5D98}"/>
              </a:ext>
            </a:extLst>
          </p:cNvPr>
          <p:cNvSpPr txBox="1"/>
          <p:nvPr userDrawn="1"/>
        </p:nvSpPr>
        <p:spPr>
          <a:xfrm>
            <a:off x="7254509" y="10223593"/>
            <a:ext cx="7579222" cy="268022"/>
          </a:xfrm>
          <a:prstGeom prst="rect">
            <a:avLst/>
          </a:prstGeom>
          <a:noFill/>
        </p:spPr>
        <p:txBody>
          <a:bodyPr wrap="square">
            <a:spAutoFit/>
          </a:bodyPr>
          <a:lstStyle/>
          <a:p>
            <a:pPr>
              <a:tabLst>
                <a:tab pos="2488855" algn="ctr"/>
                <a:tab pos="4977711" algn="r"/>
              </a:tabLst>
            </a:pPr>
            <a:r>
              <a:rPr lang="it-IT" sz="571" b="1">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Tra Rivoluzione Tecnologica E Pandemia – </a:t>
            </a:r>
          </a:p>
          <a:p>
            <a:pPr>
              <a:tabLst>
                <a:tab pos="2488855" algn="ctr"/>
                <a:tab pos="4977711" algn="r"/>
              </a:tabLst>
            </a:pPr>
            <a:r>
              <a:rPr lang="it-IT" sz="571" b="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Indagine sul contrasto al fenomeno dello Skills Gap</a:t>
            </a:r>
          </a:p>
        </p:txBody>
      </p:sp>
      <p:pic>
        <p:nvPicPr>
          <p:cNvPr id="12" name="Immagine 11" descr="Immagine che contiene testo, clipart&#10;&#10;Descrizione generata automaticamente">
            <a:extLst>
              <a:ext uri="{FF2B5EF4-FFF2-40B4-BE49-F238E27FC236}">
                <a16:creationId xmlns:a16="http://schemas.microsoft.com/office/drawing/2014/main" id="{9D1186E9-1598-4ED7-BFA0-B6E4391B4DE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76721" y="10236985"/>
            <a:ext cx="1413949" cy="550631"/>
          </a:xfrm>
          <a:prstGeom prst="rect">
            <a:avLst/>
          </a:prstGeom>
        </p:spPr>
      </p:pic>
      <p:sp>
        <p:nvSpPr>
          <p:cNvPr id="14" name="Slide Number Placeholder 5">
            <a:extLst>
              <a:ext uri="{FF2B5EF4-FFF2-40B4-BE49-F238E27FC236}">
                <a16:creationId xmlns:a16="http://schemas.microsoft.com/office/drawing/2014/main" id="{08DBD819-3FD0-4773-A8B8-160C3176EC07}"/>
              </a:ext>
            </a:extLst>
          </p:cNvPr>
          <p:cNvSpPr txBox="1">
            <a:spLocks/>
          </p:cNvSpPr>
          <p:nvPr userDrawn="1"/>
        </p:nvSpPr>
        <p:spPr>
          <a:xfrm>
            <a:off x="14119200" y="10257278"/>
            <a:ext cx="4363047" cy="580734"/>
          </a:xfrm>
          <a:prstGeom prst="rect">
            <a:avLst/>
          </a:prstGeom>
        </p:spPr>
        <p:txBody>
          <a:bodyPr vert="horz" lIns="74367" tIns="37183" rIns="74367" bIns="37183" rtlCol="0" anchor="ctr"/>
          <a:lstStyle>
            <a:defPPr>
              <a:defRPr lang="en-US"/>
            </a:defPPr>
            <a:lvl1pPr marL="0" algn="l" defTabSz="457200" rtl="0" eaLnBrk="1" latinLnBrk="0" hangingPunct="1">
              <a:defRPr sz="1000" b="1" kern="1200">
                <a:solidFill>
                  <a:schemeClr val="bg1"/>
                </a:solidFill>
                <a:latin typeface="Avenir Next LT Pro" panose="020B0504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A2139F07-2DD7-472E-B518-5ADDC97BD3F4}" type="slidenum">
              <a:rPr lang="it-IT" sz="813" smtClean="0"/>
              <a:pPr algn="r"/>
              <a:t>‹N›</a:t>
            </a:fld>
            <a:endParaRPr lang="it-IT" sz="813"/>
          </a:p>
        </p:txBody>
      </p:sp>
      <p:sp>
        <p:nvSpPr>
          <p:cNvPr id="10" name="Rettangolo 9">
            <a:extLst>
              <a:ext uri="{FF2B5EF4-FFF2-40B4-BE49-F238E27FC236}">
                <a16:creationId xmlns:a16="http://schemas.microsoft.com/office/drawing/2014/main" id="{E14D556E-0892-442F-A2F8-CB780B1E4C35}"/>
              </a:ext>
            </a:extLst>
          </p:cNvPr>
          <p:cNvSpPr/>
          <p:nvPr userDrawn="1"/>
        </p:nvSpPr>
        <p:spPr>
          <a:xfrm>
            <a:off x="4787927" y="143109"/>
            <a:ext cx="2796230" cy="99880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607"/>
          </a:p>
        </p:txBody>
      </p:sp>
      <p:sp>
        <p:nvSpPr>
          <p:cNvPr id="11" name="Rettangolo 10">
            <a:extLst>
              <a:ext uri="{FF2B5EF4-FFF2-40B4-BE49-F238E27FC236}">
                <a16:creationId xmlns:a16="http://schemas.microsoft.com/office/drawing/2014/main" id="{2DB38A99-C292-48E9-BAF8-8EBAD5E8B5EF}"/>
              </a:ext>
            </a:extLst>
          </p:cNvPr>
          <p:cNvSpPr/>
          <p:nvPr userDrawn="1"/>
        </p:nvSpPr>
        <p:spPr>
          <a:xfrm>
            <a:off x="8" y="5"/>
            <a:ext cx="19391313" cy="9155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451"/>
          </a:p>
        </p:txBody>
      </p:sp>
      <p:grpSp>
        <p:nvGrpSpPr>
          <p:cNvPr id="13" name="Gruppo 12">
            <a:extLst>
              <a:ext uri="{FF2B5EF4-FFF2-40B4-BE49-F238E27FC236}">
                <a16:creationId xmlns:a16="http://schemas.microsoft.com/office/drawing/2014/main" id="{DCD6B42C-0D35-4030-92C9-1906980AA717}"/>
              </a:ext>
            </a:extLst>
          </p:cNvPr>
          <p:cNvGrpSpPr/>
          <p:nvPr userDrawn="1"/>
        </p:nvGrpSpPr>
        <p:grpSpPr>
          <a:xfrm>
            <a:off x="998773" y="1321433"/>
            <a:ext cx="16388313" cy="8208138"/>
            <a:chOff x="1088457" y="1431820"/>
            <a:chExt cx="16388312" cy="8153401"/>
          </a:xfrm>
        </p:grpSpPr>
        <p:sp>
          <p:nvSpPr>
            <p:cNvPr id="15" name="Rettangolo 14">
              <a:extLst>
                <a:ext uri="{FF2B5EF4-FFF2-40B4-BE49-F238E27FC236}">
                  <a16:creationId xmlns:a16="http://schemas.microsoft.com/office/drawing/2014/main" id="{53A44C90-7F81-4BA0-95D5-96BACEF6FD3B}"/>
                </a:ext>
              </a:extLst>
            </p:cNvPr>
            <p:cNvSpPr/>
            <p:nvPr userDrawn="1"/>
          </p:nvSpPr>
          <p:spPr>
            <a:xfrm>
              <a:off x="4964921" y="1431821"/>
              <a:ext cx="12511848" cy="8153400"/>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803"/>
            </a:p>
          </p:txBody>
        </p:sp>
        <p:sp>
          <p:nvSpPr>
            <p:cNvPr id="16" name="Rettangolo 15">
              <a:extLst>
                <a:ext uri="{FF2B5EF4-FFF2-40B4-BE49-F238E27FC236}">
                  <a16:creationId xmlns:a16="http://schemas.microsoft.com/office/drawing/2014/main" id="{57E14A71-1F46-447B-9C33-A1B6AA531864}"/>
                </a:ext>
              </a:extLst>
            </p:cNvPr>
            <p:cNvSpPr/>
            <p:nvPr userDrawn="1"/>
          </p:nvSpPr>
          <p:spPr>
            <a:xfrm>
              <a:off x="1088457" y="1431820"/>
              <a:ext cx="3209884" cy="8153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803"/>
                <a:t>INDICE</a:t>
              </a:r>
            </a:p>
          </p:txBody>
        </p:sp>
      </p:grpSp>
      <p:grpSp>
        <p:nvGrpSpPr>
          <p:cNvPr id="17" name="Gruppo 16">
            <a:extLst>
              <a:ext uri="{FF2B5EF4-FFF2-40B4-BE49-F238E27FC236}">
                <a16:creationId xmlns:a16="http://schemas.microsoft.com/office/drawing/2014/main" id="{D354F675-5BF2-47E4-86CD-5D14567FB985}"/>
              </a:ext>
            </a:extLst>
          </p:cNvPr>
          <p:cNvGrpSpPr/>
          <p:nvPr userDrawn="1"/>
        </p:nvGrpSpPr>
        <p:grpSpPr>
          <a:xfrm>
            <a:off x="2001631" y="1310644"/>
            <a:ext cx="16390918" cy="8208138"/>
            <a:chOff x="2091320" y="1377156"/>
            <a:chExt cx="16390918" cy="8153400"/>
          </a:xfrm>
        </p:grpSpPr>
        <p:sp>
          <p:nvSpPr>
            <p:cNvPr id="18" name="Rettangolo 17">
              <a:extLst>
                <a:ext uri="{FF2B5EF4-FFF2-40B4-BE49-F238E27FC236}">
                  <a16:creationId xmlns:a16="http://schemas.microsoft.com/office/drawing/2014/main" id="{8320CC69-F836-4EEE-AB70-EDDF422C8E61}"/>
                </a:ext>
              </a:extLst>
            </p:cNvPr>
            <p:cNvSpPr/>
            <p:nvPr userDrawn="1"/>
          </p:nvSpPr>
          <p:spPr>
            <a:xfrm>
              <a:off x="2091320" y="1377156"/>
              <a:ext cx="12511848" cy="8153400"/>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803"/>
            </a:p>
          </p:txBody>
        </p:sp>
        <p:sp>
          <p:nvSpPr>
            <p:cNvPr id="20" name="Rettangolo 19">
              <a:extLst>
                <a:ext uri="{FF2B5EF4-FFF2-40B4-BE49-F238E27FC236}">
                  <a16:creationId xmlns:a16="http://schemas.microsoft.com/office/drawing/2014/main" id="{2B63C001-69B9-4299-9556-5808360B9DA1}"/>
                </a:ext>
              </a:extLst>
            </p:cNvPr>
            <p:cNvSpPr/>
            <p:nvPr userDrawn="1"/>
          </p:nvSpPr>
          <p:spPr>
            <a:xfrm>
              <a:off x="15272354" y="1400400"/>
              <a:ext cx="3209884" cy="8130156"/>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803"/>
                <a:t>INDICE</a:t>
              </a:r>
            </a:p>
          </p:txBody>
        </p:sp>
      </p:grpSp>
    </p:spTree>
    <p:extLst>
      <p:ext uri="{BB962C8B-B14F-4D97-AF65-F5344CB8AC3E}">
        <p14:creationId xmlns:p14="http://schemas.microsoft.com/office/powerpoint/2010/main" val="7153159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extLst>
    <p:ext uri="{DCECCB84-F9BA-43D5-87BE-67443E8EF086}">
      <p15:sldGuideLst xmlns:p15="http://schemas.microsoft.com/office/powerpoint/2012/main">
        <p15:guide id="1" orient="horz" pos="1939">
          <p15:clr>
            <a:srgbClr val="FBAE40"/>
          </p15:clr>
        </p15:guide>
        <p15:guide id="2" pos="2789">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pari">
    <p:bg>
      <p:bgRef idx="1001">
        <a:schemeClr val="bg1"/>
      </p:bgRef>
    </p:bg>
    <p:spTree>
      <p:nvGrpSpPr>
        <p:cNvPr id="1" name=""/>
        <p:cNvGrpSpPr/>
        <p:nvPr/>
      </p:nvGrpSpPr>
      <p:grpSpPr>
        <a:xfrm>
          <a:off x="0" y="0"/>
          <a:ext cx="0" cy="0"/>
          <a:chOff x="0" y="0"/>
          <a:chExt cx="0" cy="0"/>
        </a:xfrm>
      </p:grpSpPr>
      <p:sp>
        <p:nvSpPr>
          <p:cNvPr id="2" name="Rectangle 16">
            <a:extLst>
              <a:ext uri="{FF2B5EF4-FFF2-40B4-BE49-F238E27FC236}">
                <a16:creationId xmlns:a16="http://schemas.microsoft.com/office/drawing/2014/main" id="{0ADD71C6-0379-464E-A0F6-9CCBDCD61D27}"/>
              </a:ext>
            </a:extLst>
          </p:cNvPr>
          <p:cNvSpPr/>
          <p:nvPr userDrawn="1"/>
        </p:nvSpPr>
        <p:spPr>
          <a:xfrm>
            <a:off x="8" y="9988020"/>
            <a:ext cx="19391313" cy="1027633"/>
          </a:xfrm>
          <a:prstGeom prst="rect">
            <a:avLst/>
          </a:prstGeom>
          <a:gradFill>
            <a:gsLst>
              <a:gs pos="0">
                <a:srgbClr val="6ADC7E"/>
              </a:gs>
              <a:gs pos="0">
                <a:srgbClr val="060F39"/>
              </a:gs>
            </a:gsLst>
            <a:lin ang="0" scaled="0"/>
          </a:gradFill>
          <a:ln w="12700" cap="flat" cmpd="sng" algn="ctr">
            <a:noFill/>
            <a:prstDash val="solid"/>
            <a:miter lim="800000"/>
          </a:ln>
          <a:effectLst/>
        </p:spPr>
        <p:txBody>
          <a:bodyPr rtlCol="0" anchor="ctr"/>
          <a:lstStyle/>
          <a:p>
            <a:pPr algn="ctr"/>
            <a:endParaRPr lang="en-MY" sz="1607" kern="0">
              <a:solidFill>
                <a:srgbClr val="FFFFFF"/>
              </a:solidFill>
              <a:latin typeface="Lato Light"/>
            </a:endParaRPr>
          </a:p>
        </p:txBody>
      </p:sp>
      <p:sp>
        <p:nvSpPr>
          <p:cNvPr id="3" name="CasellaDiTesto 2">
            <a:extLst>
              <a:ext uri="{FF2B5EF4-FFF2-40B4-BE49-F238E27FC236}">
                <a16:creationId xmlns:a16="http://schemas.microsoft.com/office/drawing/2014/main" id="{E50C8887-1C70-4829-932E-DA536B9F7B79}"/>
              </a:ext>
            </a:extLst>
          </p:cNvPr>
          <p:cNvSpPr txBox="1"/>
          <p:nvPr userDrawn="1"/>
        </p:nvSpPr>
        <p:spPr>
          <a:xfrm>
            <a:off x="1392352" y="10584381"/>
            <a:ext cx="10090991" cy="180178"/>
          </a:xfrm>
          <a:prstGeom prst="rect">
            <a:avLst/>
          </a:prstGeom>
          <a:noFill/>
        </p:spPr>
        <p:txBody>
          <a:bodyPr wrap="square">
            <a:spAutoFit/>
          </a:bodyPr>
          <a:lstStyle/>
          <a:p>
            <a:pPr algn="r"/>
            <a:r>
              <a:rPr lang="en-US" sz="571" b="0" i="0" u="none" strike="noStrike">
                <a:solidFill>
                  <a:srgbClr val="FFFFFF"/>
                </a:solidFill>
                <a:effectLst/>
                <a:latin typeface="Avenir Next LT Pro" panose="020B0504020202020204" pitchFamily="34" charset="0"/>
              </a:rPr>
              <a:t>Copyright 2021 | Talent Services SRL. All rights reserved.</a:t>
            </a:r>
            <a:endParaRPr lang="it-IT" sz="571" b="1">
              <a:latin typeface="Avenir Next LT Pro" panose="020B0504020202020204" pitchFamily="34" charset="0"/>
            </a:endParaRPr>
          </a:p>
        </p:txBody>
      </p:sp>
      <p:grpSp>
        <p:nvGrpSpPr>
          <p:cNvPr id="7" name="Gruppo 6">
            <a:extLst>
              <a:ext uri="{FF2B5EF4-FFF2-40B4-BE49-F238E27FC236}">
                <a16:creationId xmlns:a16="http://schemas.microsoft.com/office/drawing/2014/main" id="{9D20BF38-92C3-4C9C-B7AE-FD1E95199377}"/>
              </a:ext>
            </a:extLst>
          </p:cNvPr>
          <p:cNvGrpSpPr/>
          <p:nvPr userDrawn="1"/>
        </p:nvGrpSpPr>
        <p:grpSpPr>
          <a:xfrm>
            <a:off x="14245725" y="10359768"/>
            <a:ext cx="5477511" cy="334602"/>
            <a:chOff x="338644" y="9592320"/>
            <a:chExt cx="1232839" cy="194753"/>
          </a:xfrm>
        </p:grpSpPr>
        <p:pic>
          <p:nvPicPr>
            <p:cNvPr id="5" name="Immagine 4">
              <a:extLst>
                <a:ext uri="{FF2B5EF4-FFF2-40B4-BE49-F238E27FC236}">
                  <a16:creationId xmlns:a16="http://schemas.microsoft.com/office/drawing/2014/main" id="{5CE6B9EE-2EE1-4DE1-9466-414D67FE17F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25259" r="76319" b="23908"/>
            <a:stretch/>
          </p:blipFill>
          <p:spPr>
            <a:xfrm>
              <a:off x="338644" y="9602406"/>
              <a:ext cx="229404" cy="184667"/>
            </a:xfrm>
            <a:prstGeom prst="rect">
              <a:avLst/>
            </a:prstGeom>
          </p:spPr>
        </p:pic>
        <p:sp>
          <p:nvSpPr>
            <p:cNvPr id="6" name="CasellaDiTesto 5">
              <a:extLst>
                <a:ext uri="{FF2B5EF4-FFF2-40B4-BE49-F238E27FC236}">
                  <a16:creationId xmlns:a16="http://schemas.microsoft.com/office/drawing/2014/main" id="{CC1BBB72-6194-489A-9466-0B89C68DA6FC}"/>
                </a:ext>
              </a:extLst>
            </p:cNvPr>
            <p:cNvSpPr txBox="1"/>
            <p:nvPr userDrawn="1"/>
          </p:nvSpPr>
          <p:spPr>
            <a:xfrm>
              <a:off x="531368" y="9592320"/>
              <a:ext cx="1040115" cy="156000"/>
            </a:xfrm>
            <a:prstGeom prst="rect">
              <a:avLst/>
            </a:prstGeom>
            <a:noFill/>
          </p:spPr>
          <p:txBody>
            <a:bodyPr wrap="square">
              <a:spAutoFit/>
            </a:bodyPr>
            <a:lstStyle/>
            <a:p>
              <a:r>
                <a:rPr lang="it-IT" sz="571">
                  <a:solidFill>
                    <a:schemeClr val="bg1"/>
                  </a:solidFill>
                  <a:latin typeface="Avenir Next LT Pro" panose="020B0504020202020204" pitchFamily="34" charset="0"/>
                </a:rPr>
                <a:t>Osservatorio </a:t>
              </a:r>
            </a:p>
            <a:p>
              <a:r>
                <a:rPr lang="it-IT" sz="571" b="1">
                  <a:solidFill>
                    <a:schemeClr val="bg1"/>
                  </a:solidFill>
                  <a:latin typeface="Avenir Next LT Pro" panose="020B0504020202020204" pitchFamily="34" charset="0"/>
                </a:rPr>
                <a:t>Talents Venture</a:t>
              </a:r>
              <a:endParaRPr lang="it-IT" sz="571" b="1">
                <a:solidFill>
                  <a:schemeClr val="bg1"/>
                </a:solidFill>
              </a:endParaRPr>
            </a:p>
          </p:txBody>
        </p:sp>
      </p:grpSp>
      <p:sp>
        <p:nvSpPr>
          <p:cNvPr id="19" name="CasellaDiTesto 18">
            <a:extLst>
              <a:ext uri="{FF2B5EF4-FFF2-40B4-BE49-F238E27FC236}">
                <a16:creationId xmlns:a16="http://schemas.microsoft.com/office/drawing/2014/main" id="{9623177B-56AF-41D2-ADC8-332B195E5D98}"/>
              </a:ext>
            </a:extLst>
          </p:cNvPr>
          <p:cNvSpPr txBox="1"/>
          <p:nvPr userDrawn="1"/>
        </p:nvSpPr>
        <p:spPr>
          <a:xfrm>
            <a:off x="3904124" y="10242044"/>
            <a:ext cx="7579222" cy="268022"/>
          </a:xfrm>
          <a:prstGeom prst="rect">
            <a:avLst/>
          </a:prstGeom>
          <a:noFill/>
        </p:spPr>
        <p:txBody>
          <a:bodyPr wrap="square">
            <a:spAutoFit/>
          </a:bodyPr>
          <a:lstStyle/>
          <a:p>
            <a:pPr algn="r">
              <a:tabLst>
                <a:tab pos="2488855" algn="ctr"/>
                <a:tab pos="4977711" algn="r"/>
              </a:tabLst>
            </a:pPr>
            <a:r>
              <a:rPr lang="it-IT" sz="571" b="1">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Tra Rivoluzione Tecnologica E Pandemia – </a:t>
            </a:r>
          </a:p>
          <a:p>
            <a:pPr algn="r">
              <a:tabLst>
                <a:tab pos="2488855" algn="ctr"/>
                <a:tab pos="4977711" algn="r"/>
              </a:tabLst>
            </a:pPr>
            <a:r>
              <a:rPr lang="it-IT" sz="571" b="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Indagine sul contrasto al fenomeno dello Skills Gap</a:t>
            </a:r>
          </a:p>
        </p:txBody>
      </p:sp>
      <p:pic>
        <p:nvPicPr>
          <p:cNvPr id="12" name="Immagine 11" descr="Immagine che contiene testo, clipart&#10;&#10;Descrizione generata automaticamente">
            <a:extLst>
              <a:ext uri="{FF2B5EF4-FFF2-40B4-BE49-F238E27FC236}">
                <a16:creationId xmlns:a16="http://schemas.microsoft.com/office/drawing/2014/main" id="{9D1186E9-1598-4ED7-BFA0-B6E4391B4DE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431947" y="10265106"/>
            <a:ext cx="1413949" cy="550631"/>
          </a:xfrm>
          <a:prstGeom prst="rect">
            <a:avLst/>
          </a:prstGeom>
        </p:spPr>
      </p:pic>
      <p:sp>
        <p:nvSpPr>
          <p:cNvPr id="10" name="Slide Number Placeholder 5">
            <a:extLst>
              <a:ext uri="{FF2B5EF4-FFF2-40B4-BE49-F238E27FC236}">
                <a16:creationId xmlns:a16="http://schemas.microsoft.com/office/drawing/2014/main" id="{0EEB0246-F742-497D-B215-036485E24F73}"/>
              </a:ext>
            </a:extLst>
          </p:cNvPr>
          <p:cNvSpPr txBox="1">
            <a:spLocks/>
          </p:cNvSpPr>
          <p:nvPr userDrawn="1"/>
        </p:nvSpPr>
        <p:spPr>
          <a:xfrm>
            <a:off x="1646842" y="10272129"/>
            <a:ext cx="4363047" cy="580734"/>
          </a:xfrm>
          <a:prstGeom prst="rect">
            <a:avLst/>
          </a:prstGeom>
        </p:spPr>
        <p:txBody>
          <a:bodyPr vert="horz" lIns="74367" tIns="37183" rIns="74367" bIns="37183" rtlCol="0" anchor="ctr"/>
          <a:lstStyle>
            <a:defPPr>
              <a:defRPr lang="en-US"/>
            </a:defPPr>
            <a:lvl1pPr marL="0" algn="l" defTabSz="457200" rtl="0" eaLnBrk="1" latinLnBrk="0" hangingPunct="1">
              <a:defRPr sz="1000" b="1" kern="1200">
                <a:solidFill>
                  <a:schemeClr val="bg1"/>
                </a:solidFill>
                <a:latin typeface="Avenir Next LT Pro" panose="020B0504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2139F07-2DD7-472E-B518-5ADDC97BD3F4}" type="slidenum">
              <a:rPr lang="it-IT" sz="813" smtClean="0"/>
              <a:pPr/>
              <a:t>‹N›</a:t>
            </a:fld>
            <a:endParaRPr lang="it-IT" sz="813"/>
          </a:p>
        </p:txBody>
      </p:sp>
      <p:sp>
        <p:nvSpPr>
          <p:cNvPr id="15" name="Rettangolo 14">
            <a:extLst>
              <a:ext uri="{FF2B5EF4-FFF2-40B4-BE49-F238E27FC236}">
                <a16:creationId xmlns:a16="http://schemas.microsoft.com/office/drawing/2014/main" id="{ED25F80E-042B-41BA-A859-B3B8FE98D7EE}"/>
              </a:ext>
            </a:extLst>
          </p:cNvPr>
          <p:cNvSpPr/>
          <p:nvPr userDrawn="1"/>
        </p:nvSpPr>
        <p:spPr>
          <a:xfrm>
            <a:off x="16595083" y="8"/>
            <a:ext cx="2796230" cy="99880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607"/>
          </a:p>
        </p:txBody>
      </p:sp>
      <p:sp>
        <p:nvSpPr>
          <p:cNvPr id="27" name="Rettangolo 26">
            <a:extLst>
              <a:ext uri="{FF2B5EF4-FFF2-40B4-BE49-F238E27FC236}">
                <a16:creationId xmlns:a16="http://schemas.microsoft.com/office/drawing/2014/main" id="{91E615C0-1BED-4502-8F04-BEA1855B39A8}"/>
              </a:ext>
            </a:extLst>
          </p:cNvPr>
          <p:cNvSpPr/>
          <p:nvPr userDrawn="1"/>
        </p:nvSpPr>
        <p:spPr>
          <a:xfrm>
            <a:off x="10" y="4055433"/>
            <a:ext cx="1251822" cy="839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607"/>
          </a:p>
        </p:txBody>
      </p:sp>
      <p:sp>
        <p:nvSpPr>
          <p:cNvPr id="28" name="Rettangolo 27">
            <a:extLst>
              <a:ext uri="{FF2B5EF4-FFF2-40B4-BE49-F238E27FC236}">
                <a16:creationId xmlns:a16="http://schemas.microsoft.com/office/drawing/2014/main" id="{0FE136A7-EC15-4485-BE7E-40CAA973F5D7}"/>
              </a:ext>
            </a:extLst>
          </p:cNvPr>
          <p:cNvSpPr/>
          <p:nvPr userDrawn="1"/>
        </p:nvSpPr>
        <p:spPr>
          <a:xfrm>
            <a:off x="15389107" y="4405041"/>
            <a:ext cx="1251822" cy="839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607"/>
          </a:p>
        </p:txBody>
      </p:sp>
      <p:sp>
        <p:nvSpPr>
          <p:cNvPr id="13" name="Rettangolo 12">
            <a:extLst>
              <a:ext uri="{FF2B5EF4-FFF2-40B4-BE49-F238E27FC236}">
                <a16:creationId xmlns:a16="http://schemas.microsoft.com/office/drawing/2014/main" id="{1E146812-4FD3-4126-A062-505BF79D143C}"/>
              </a:ext>
            </a:extLst>
          </p:cNvPr>
          <p:cNvSpPr/>
          <p:nvPr userDrawn="1"/>
        </p:nvSpPr>
        <p:spPr>
          <a:xfrm>
            <a:off x="8" y="5"/>
            <a:ext cx="19391313" cy="9155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451"/>
          </a:p>
        </p:txBody>
      </p:sp>
    </p:spTree>
    <p:extLst>
      <p:ext uri="{BB962C8B-B14F-4D97-AF65-F5344CB8AC3E}">
        <p14:creationId xmlns:p14="http://schemas.microsoft.com/office/powerpoint/2010/main" val="80263931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extLst>
    <p:ext uri="{DCECCB84-F9BA-43D5-87BE-67443E8EF086}">
      <p15:sldGuideLst xmlns:p15="http://schemas.microsoft.com/office/powerpoint/2012/main">
        <p15:guide id="1" orient="horz" pos="1939">
          <p15:clr>
            <a:srgbClr val="FBAE40"/>
          </p15:clr>
        </p15:guide>
        <p15:guide id="2" pos="2789">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theme" Target="../theme/theme2.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21F38096-0677-568F-1C71-F58579FD8869}"/>
              </a:ext>
            </a:extLst>
          </p:cNvPr>
          <p:cNvSpPr>
            <a:spLocks noGrp="1"/>
          </p:cNvSpPr>
          <p:nvPr>
            <p:ph type="title"/>
          </p:nvPr>
        </p:nvSpPr>
        <p:spPr>
          <a:xfrm>
            <a:off x="1333153" y="580736"/>
            <a:ext cx="16725007" cy="2108320"/>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B6035A90-B4B3-777F-8896-60089AE71415}"/>
              </a:ext>
            </a:extLst>
          </p:cNvPr>
          <p:cNvSpPr>
            <a:spLocks noGrp="1"/>
          </p:cNvSpPr>
          <p:nvPr>
            <p:ph type="body" idx="1"/>
          </p:nvPr>
        </p:nvSpPr>
        <p:spPr>
          <a:xfrm>
            <a:off x="1333153" y="2903673"/>
            <a:ext cx="16725007" cy="6920844"/>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4D6F191-57D8-81AA-323C-773589DE2A50}"/>
              </a:ext>
            </a:extLst>
          </p:cNvPr>
          <p:cNvSpPr>
            <a:spLocks noGrp="1"/>
          </p:cNvSpPr>
          <p:nvPr>
            <p:ph type="dt" sz="half" idx="2"/>
          </p:nvPr>
        </p:nvSpPr>
        <p:spPr>
          <a:xfrm>
            <a:off x="1333153" y="10109835"/>
            <a:ext cx="4363045" cy="580735"/>
          </a:xfrm>
          <a:prstGeom prst="rect">
            <a:avLst/>
          </a:prstGeom>
        </p:spPr>
        <p:txBody>
          <a:bodyPr vert="horz" lIns="91440" tIns="45720" rIns="91440" bIns="45720" rtlCol="0" anchor="ctr"/>
          <a:lstStyle>
            <a:lvl1pPr algn="l">
              <a:defRPr sz="1909">
                <a:solidFill>
                  <a:schemeClr val="tx1">
                    <a:tint val="75000"/>
                  </a:schemeClr>
                </a:solidFill>
              </a:defRPr>
            </a:lvl1pPr>
          </a:lstStyle>
          <a:p>
            <a:fld id="{081DE029-B6C0-486D-90E7-574A58789C47}" type="datetimeFigureOut">
              <a:rPr lang="it-IT" smtClean="0"/>
              <a:t>11/12/2024</a:t>
            </a:fld>
            <a:endParaRPr lang="it-IT"/>
          </a:p>
        </p:txBody>
      </p:sp>
      <p:sp>
        <p:nvSpPr>
          <p:cNvPr id="5" name="Segnaposto piè di pagina 4">
            <a:extLst>
              <a:ext uri="{FF2B5EF4-FFF2-40B4-BE49-F238E27FC236}">
                <a16:creationId xmlns:a16="http://schemas.microsoft.com/office/drawing/2014/main" id="{A6E05236-2A01-3CC9-92D1-CEB33DA2CBCC}"/>
              </a:ext>
            </a:extLst>
          </p:cNvPr>
          <p:cNvSpPr>
            <a:spLocks noGrp="1"/>
          </p:cNvSpPr>
          <p:nvPr>
            <p:ph type="ftr" sz="quarter" idx="3"/>
          </p:nvPr>
        </p:nvSpPr>
        <p:spPr>
          <a:xfrm>
            <a:off x="6423373" y="10109835"/>
            <a:ext cx="6544568" cy="580735"/>
          </a:xfrm>
          <a:prstGeom prst="rect">
            <a:avLst/>
          </a:prstGeom>
        </p:spPr>
        <p:txBody>
          <a:bodyPr vert="horz" lIns="91440" tIns="45720" rIns="91440" bIns="45720" rtlCol="0" anchor="ctr"/>
          <a:lstStyle>
            <a:lvl1pPr algn="ctr">
              <a:defRPr sz="1909">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82961F60-9291-3265-5CED-CD69EC80B2E4}"/>
              </a:ext>
            </a:extLst>
          </p:cNvPr>
          <p:cNvSpPr>
            <a:spLocks noGrp="1"/>
          </p:cNvSpPr>
          <p:nvPr>
            <p:ph type="sldNum" sz="quarter" idx="4"/>
          </p:nvPr>
        </p:nvSpPr>
        <p:spPr>
          <a:xfrm>
            <a:off x="13695115" y="10109835"/>
            <a:ext cx="4363045" cy="580735"/>
          </a:xfrm>
          <a:prstGeom prst="rect">
            <a:avLst/>
          </a:prstGeom>
        </p:spPr>
        <p:txBody>
          <a:bodyPr vert="horz" lIns="91440" tIns="45720" rIns="91440" bIns="45720" rtlCol="0" anchor="ctr"/>
          <a:lstStyle>
            <a:lvl1pPr algn="r">
              <a:defRPr sz="1909">
                <a:solidFill>
                  <a:schemeClr val="tx1">
                    <a:tint val="75000"/>
                  </a:schemeClr>
                </a:solidFill>
              </a:defRPr>
            </a:lvl1pPr>
          </a:lstStyle>
          <a:p>
            <a:fld id="{A2139F07-2DD7-472E-B518-5ADDC97BD3F4}" type="slidenum">
              <a:rPr lang="it-IT" smtClean="0"/>
              <a:t>‹N›</a:t>
            </a:fld>
            <a:endParaRPr lang="it-IT"/>
          </a:p>
        </p:txBody>
      </p:sp>
    </p:spTree>
    <p:extLst>
      <p:ext uri="{BB962C8B-B14F-4D97-AF65-F5344CB8AC3E}">
        <p14:creationId xmlns:p14="http://schemas.microsoft.com/office/powerpoint/2010/main" val="415185357"/>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 id="2147483746" r:id="rId12"/>
    <p:sldLayoutId id="2147483688" r:id="rId13"/>
    <p:sldLayoutId id="2147483689" r:id="rId14"/>
    <p:sldLayoutId id="2147483764" r:id="rId15"/>
  </p:sldLayoutIdLst>
  <p:txStyles>
    <p:titleStyle>
      <a:lvl1pPr algn="l" defTabSz="1454353" rtl="0" eaLnBrk="1" latinLnBrk="0" hangingPunct="1">
        <a:lnSpc>
          <a:spcPct val="90000"/>
        </a:lnSpc>
        <a:spcBef>
          <a:spcPct val="0"/>
        </a:spcBef>
        <a:buNone/>
        <a:defRPr sz="6998" kern="1200">
          <a:solidFill>
            <a:schemeClr val="tx1"/>
          </a:solidFill>
          <a:latin typeface="+mj-lt"/>
          <a:ea typeface="+mj-ea"/>
          <a:cs typeface="+mj-cs"/>
        </a:defRPr>
      </a:lvl1pPr>
    </p:titleStyle>
    <p:bodyStyle>
      <a:lvl1pPr marL="363588" indent="-363588" algn="l" defTabSz="1454353" rtl="0" eaLnBrk="1" latinLnBrk="0" hangingPunct="1">
        <a:lnSpc>
          <a:spcPct val="90000"/>
        </a:lnSpc>
        <a:spcBef>
          <a:spcPts val="1591"/>
        </a:spcBef>
        <a:buFont typeface="Arial" panose="020B0604020202020204" pitchFamily="34" charset="0"/>
        <a:buChar char="•"/>
        <a:defRPr sz="4453" kern="1200">
          <a:solidFill>
            <a:schemeClr val="tx1"/>
          </a:solidFill>
          <a:latin typeface="+mn-lt"/>
          <a:ea typeface="+mn-ea"/>
          <a:cs typeface="+mn-cs"/>
        </a:defRPr>
      </a:lvl1pPr>
      <a:lvl2pPr marL="1090765" indent="-363588" algn="l" defTabSz="1454353" rtl="0" eaLnBrk="1" latinLnBrk="0" hangingPunct="1">
        <a:lnSpc>
          <a:spcPct val="90000"/>
        </a:lnSpc>
        <a:spcBef>
          <a:spcPts val="795"/>
        </a:spcBef>
        <a:buFont typeface="Arial" panose="020B0604020202020204" pitchFamily="34" charset="0"/>
        <a:buChar char="•"/>
        <a:defRPr sz="3817" kern="1200">
          <a:solidFill>
            <a:schemeClr val="tx1"/>
          </a:solidFill>
          <a:latin typeface="+mn-lt"/>
          <a:ea typeface="+mn-ea"/>
          <a:cs typeface="+mn-cs"/>
        </a:defRPr>
      </a:lvl2pPr>
      <a:lvl3pPr marL="1817942" indent="-363588" algn="l" defTabSz="1454353" rtl="0" eaLnBrk="1" latinLnBrk="0" hangingPunct="1">
        <a:lnSpc>
          <a:spcPct val="90000"/>
        </a:lnSpc>
        <a:spcBef>
          <a:spcPts val="795"/>
        </a:spcBef>
        <a:buFont typeface="Arial" panose="020B0604020202020204" pitchFamily="34" charset="0"/>
        <a:buChar char="•"/>
        <a:defRPr sz="3181" kern="1200">
          <a:solidFill>
            <a:schemeClr val="tx1"/>
          </a:solidFill>
          <a:latin typeface="+mn-lt"/>
          <a:ea typeface="+mn-ea"/>
          <a:cs typeface="+mn-cs"/>
        </a:defRPr>
      </a:lvl3pPr>
      <a:lvl4pPr marL="2545118" indent="-363588" algn="l" defTabSz="1454353" rtl="0" eaLnBrk="1" latinLnBrk="0" hangingPunct="1">
        <a:lnSpc>
          <a:spcPct val="90000"/>
        </a:lnSpc>
        <a:spcBef>
          <a:spcPts val="795"/>
        </a:spcBef>
        <a:buFont typeface="Arial" panose="020B0604020202020204" pitchFamily="34" charset="0"/>
        <a:buChar char="•"/>
        <a:defRPr sz="2863" kern="1200">
          <a:solidFill>
            <a:schemeClr val="tx1"/>
          </a:solidFill>
          <a:latin typeface="+mn-lt"/>
          <a:ea typeface="+mn-ea"/>
          <a:cs typeface="+mn-cs"/>
        </a:defRPr>
      </a:lvl4pPr>
      <a:lvl5pPr marL="3272295" indent="-363588" algn="l" defTabSz="1454353" rtl="0" eaLnBrk="1" latinLnBrk="0" hangingPunct="1">
        <a:lnSpc>
          <a:spcPct val="90000"/>
        </a:lnSpc>
        <a:spcBef>
          <a:spcPts val="795"/>
        </a:spcBef>
        <a:buFont typeface="Arial" panose="020B0604020202020204" pitchFamily="34" charset="0"/>
        <a:buChar char="•"/>
        <a:defRPr sz="2863" kern="1200">
          <a:solidFill>
            <a:schemeClr val="tx1"/>
          </a:solidFill>
          <a:latin typeface="+mn-lt"/>
          <a:ea typeface="+mn-ea"/>
          <a:cs typeface="+mn-cs"/>
        </a:defRPr>
      </a:lvl5pPr>
      <a:lvl6pPr marL="3999471" indent="-363588" algn="l" defTabSz="1454353" rtl="0" eaLnBrk="1" latinLnBrk="0" hangingPunct="1">
        <a:lnSpc>
          <a:spcPct val="90000"/>
        </a:lnSpc>
        <a:spcBef>
          <a:spcPts val="795"/>
        </a:spcBef>
        <a:buFont typeface="Arial" panose="020B0604020202020204" pitchFamily="34" charset="0"/>
        <a:buChar char="•"/>
        <a:defRPr sz="2863" kern="1200">
          <a:solidFill>
            <a:schemeClr val="tx1"/>
          </a:solidFill>
          <a:latin typeface="+mn-lt"/>
          <a:ea typeface="+mn-ea"/>
          <a:cs typeface="+mn-cs"/>
        </a:defRPr>
      </a:lvl6pPr>
      <a:lvl7pPr marL="4726648" indent="-363588" algn="l" defTabSz="1454353" rtl="0" eaLnBrk="1" latinLnBrk="0" hangingPunct="1">
        <a:lnSpc>
          <a:spcPct val="90000"/>
        </a:lnSpc>
        <a:spcBef>
          <a:spcPts val="795"/>
        </a:spcBef>
        <a:buFont typeface="Arial" panose="020B0604020202020204" pitchFamily="34" charset="0"/>
        <a:buChar char="•"/>
        <a:defRPr sz="2863" kern="1200">
          <a:solidFill>
            <a:schemeClr val="tx1"/>
          </a:solidFill>
          <a:latin typeface="+mn-lt"/>
          <a:ea typeface="+mn-ea"/>
          <a:cs typeface="+mn-cs"/>
        </a:defRPr>
      </a:lvl7pPr>
      <a:lvl8pPr marL="5453825" indent="-363588" algn="l" defTabSz="1454353" rtl="0" eaLnBrk="1" latinLnBrk="0" hangingPunct="1">
        <a:lnSpc>
          <a:spcPct val="90000"/>
        </a:lnSpc>
        <a:spcBef>
          <a:spcPts val="795"/>
        </a:spcBef>
        <a:buFont typeface="Arial" panose="020B0604020202020204" pitchFamily="34" charset="0"/>
        <a:buChar char="•"/>
        <a:defRPr sz="2863" kern="1200">
          <a:solidFill>
            <a:schemeClr val="tx1"/>
          </a:solidFill>
          <a:latin typeface="+mn-lt"/>
          <a:ea typeface="+mn-ea"/>
          <a:cs typeface="+mn-cs"/>
        </a:defRPr>
      </a:lvl8pPr>
      <a:lvl9pPr marL="6181001" indent="-363588" algn="l" defTabSz="1454353" rtl="0" eaLnBrk="1" latinLnBrk="0" hangingPunct="1">
        <a:lnSpc>
          <a:spcPct val="90000"/>
        </a:lnSpc>
        <a:spcBef>
          <a:spcPts val="795"/>
        </a:spcBef>
        <a:buFont typeface="Arial" panose="020B0604020202020204" pitchFamily="34" charset="0"/>
        <a:buChar char="•"/>
        <a:defRPr sz="2863" kern="1200">
          <a:solidFill>
            <a:schemeClr val="tx1"/>
          </a:solidFill>
          <a:latin typeface="+mn-lt"/>
          <a:ea typeface="+mn-ea"/>
          <a:cs typeface="+mn-cs"/>
        </a:defRPr>
      </a:lvl9pPr>
    </p:bodyStyle>
    <p:otherStyle>
      <a:defPPr>
        <a:defRPr lang="it-IT"/>
      </a:defPPr>
      <a:lvl1pPr marL="0" algn="l" defTabSz="1454353" rtl="0" eaLnBrk="1" latinLnBrk="0" hangingPunct="1">
        <a:defRPr sz="2863" kern="1200">
          <a:solidFill>
            <a:schemeClr val="tx1"/>
          </a:solidFill>
          <a:latin typeface="+mn-lt"/>
          <a:ea typeface="+mn-ea"/>
          <a:cs typeface="+mn-cs"/>
        </a:defRPr>
      </a:lvl1pPr>
      <a:lvl2pPr marL="727177" algn="l" defTabSz="1454353" rtl="0" eaLnBrk="1" latinLnBrk="0" hangingPunct="1">
        <a:defRPr sz="2863" kern="1200">
          <a:solidFill>
            <a:schemeClr val="tx1"/>
          </a:solidFill>
          <a:latin typeface="+mn-lt"/>
          <a:ea typeface="+mn-ea"/>
          <a:cs typeface="+mn-cs"/>
        </a:defRPr>
      </a:lvl2pPr>
      <a:lvl3pPr marL="1454353" algn="l" defTabSz="1454353" rtl="0" eaLnBrk="1" latinLnBrk="0" hangingPunct="1">
        <a:defRPr sz="2863" kern="1200">
          <a:solidFill>
            <a:schemeClr val="tx1"/>
          </a:solidFill>
          <a:latin typeface="+mn-lt"/>
          <a:ea typeface="+mn-ea"/>
          <a:cs typeface="+mn-cs"/>
        </a:defRPr>
      </a:lvl3pPr>
      <a:lvl4pPr marL="2181530" algn="l" defTabSz="1454353" rtl="0" eaLnBrk="1" latinLnBrk="0" hangingPunct="1">
        <a:defRPr sz="2863" kern="1200">
          <a:solidFill>
            <a:schemeClr val="tx1"/>
          </a:solidFill>
          <a:latin typeface="+mn-lt"/>
          <a:ea typeface="+mn-ea"/>
          <a:cs typeface="+mn-cs"/>
        </a:defRPr>
      </a:lvl4pPr>
      <a:lvl5pPr marL="2908706" algn="l" defTabSz="1454353" rtl="0" eaLnBrk="1" latinLnBrk="0" hangingPunct="1">
        <a:defRPr sz="2863" kern="1200">
          <a:solidFill>
            <a:schemeClr val="tx1"/>
          </a:solidFill>
          <a:latin typeface="+mn-lt"/>
          <a:ea typeface="+mn-ea"/>
          <a:cs typeface="+mn-cs"/>
        </a:defRPr>
      </a:lvl5pPr>
      <a:lvl6pPr marL="3635883" algn="l" defTabSz="1454353" rtl="0" eaLnBrk="1" latinLnBrk="0" hangingPunct="1">
        <a:defRPr sz="2863" kern="1200">
          <a:solidFill>
            <a:schemeClr val="tx1"/>
          </a:solidFill>
          <a:latin typeface="+mn-lt"/>
          <a:ea typeface="+mn-ea"/>
          <a:cs typeface="+mn-cs"/>
        </a:defRPr>
      </a:lvl6pPr>
      <a:lvl7pPr marL="4363060" algn="l" defTabSz="1454353" rtl="0" eaLnBrk="1" latinLnBrk="0" hangingPunct="1">
        <a:defRPr sz="2863" kern="1200">
          <a:solidFill>
            <a:schemeClr val="tx1"/>
          </a:solidFill>
          <a:latin typeface="+mn-lt"/>
          <a:ea typeface="+mn-ea"/>
          <a:cs typeface="+mn-cs"/>
        </a:defRPr>
      </a:lvl7pPr>
      <a:lvl8pPr marL="5090236" algn="l" defTabSz="1454353" rtl="0" eaLnBrk="1" latinLnBrk="0" hangingPunct="1">
        <a:defRPr sz="2863" kern="1200">
          <a:solidFill>
            <a:schemeClr val="tx1"/>
          </a:solidFill>
          <a:latin typeface="+mn-lt"/>
          <a:ea typeface="+mn-ea"/>
          <a:cs typeface="+mn-cs"/>
        </a:defRPr>
      </a:lvl8pPr>
      <a:lvl9pPr marL="5817413" algn="l" defTabSz="1454353" rtl="0" eaLnBrk="1" latinLnBrk="0" hangingPunct="1">
        <a:defRPr sz="286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33154" y="580738"/>
            <a:ext cx="16725008" cy="2108320"/>
          </a:xfrm>
          <a:prstGeom prst="rect">
            <a:avLst/>
          </a:prstGeom>
        </p:spPr>
        <p:txBody>
          <a:bodyPr vert="horz" lIns="91440" tIns="45720" rIns="91440" bIns="45720" rtlCol="0" anchor="ctr">
            <a:normAutofit/>
          </a:bodyPr>
          <a:lstStyle/>
          <a:p>
            <a:r>
              <a:rPr lang="it-IT"/>
              <a:t>Fare clic per modificare lo stile del titolo dello schema</a:t>
            </a:r>
            <a:endParaRPr lang="en-US"/>
          </a:p>
        </p:txBody>
      </p:sp>
      <p:sp>
        <p:nvSpPr>
          <p:cNvPr id="3" name="Text Placeholder 2"/>
          <p:cNvSpPr>
            <a:spLocks noGrp="1"/>
          </p:cNvSpPr>
          <p:nvPr>
            <p:ph type="body" idx="1"/>
          </p:nvPr>
        </p:nvSpPr>
        <p:spPr>
          <a:xfrm>
            <a:off x="1333154" y="2903673"/>
            <a:ext cx="16725008" cy="6920844"/>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2"/>
          </p:nvPr>
        </p:nvSpPr>
        <p:spPr>
          <a:xfrm>
            <a:off x="1333157" y="10109838"/>
            <a:ext cx="4363045" cy="580734"/>
          </a:xfrm>
          <a:prstGeom prst="rect">
            <a:avLst/>
          </a:prstGeom>
        </p:spPr>
        <p:txBody>
          <a:bodyPr vert="horz" lIns="91440" tIns="45720" rIns="91440" bIns="45720" rtlCol="0" anchor="ctr"/>
          <a:lstStyle>
            <a:lvl1pPr algn="l">
              <a:defRPr sz="1908">
                <a:solidFill>
                  <a:schemeClr val="tx1">
                    <a:tint val="75000"/>
                  </a:schemeClr>
                </a:solidFill>
              </a:defRPr>
            </a:lvl1pPr>
          </a:lstStyle>
          <a:p>
            <a:fld id="{081DE029-B6C0-486D-90E7-574A58789C47}" type="datetimeFigureOut">
              <a:rPr lang="it-IT" smtClean="0"/>
              <a:t>11/12/2024</a:t>
            </a:fld>
            <a:endParaRPr lang="it-IT"/>
          </a:p>
        </p:txBody>
      </p:sp>
      <p:sp>
        <p:nvSpPr>
          <p:cNvPr id="5" name="Footer Placeholder 4"/>
          <p:cNvSpPr>
            <a:spLocks noGrp="1"/>
          </p:cNvSpPr>
          <p:nvPr>
            <p:ph type="ftr" sz="quarter" idx="3"/>
          </p:nvPr>
        </p:nvSpPr>
        <p:spPr>
          <a:xfrm>
            <a:off x="6423373" y="10109838"/>
            <a:ext cx="6544569" cy="580734"/>
          </a:xfrm>
          <a:prstGeom prst="rect">
            <a:avLst/>
          </a:prstGeom>
        </p:spPr>
        <p:txBody>
          <a:bodyPr vert="horz" lIns="91440" tIns="45720" rIns="91440" bIns="45720" rtlCol="0" anchor="ctr"/>
          <a:lstStyle>
            <a:lvl1pPr algn="ctr">
              <a:defRPr sz="1908">
                <a:solidFill>
                  <a:schemeClr val="tx1">
                    <a:tint val="75000"/>
                  </a:schemeClr>
                </a:solidFill>
              </a:defRPr>
            </a:lvl1pPr>
          </a:lstStyle>
          <a:p>
            <a:endParaRPr lang="it-IT"/>
          </a:p>
        </p:txBody>
      </p:sp>
      <p:sp>
        <p:nvSpPr>
          <p:cNvPr id="6" name="Slide Number Placeholder 5"/>
          <p:cNvSpPr>
            <a:spLocks noGrp="1"/>
          </p:cNvSpPr>
          <p:nvPr>
            <p:ph type="sldNum" sz="quarter" idx="4"/>
          </p:nvPr>
        </p:nvSpPr>
        <p:spPr>
          <a:xfrm>
            <a:off x="13695118" y="10109838"/>
            <a:ext cx="4363045" cy="580734"/>
          </a:xfrm>
          <a:prstGeom prst="rect">
            <a:avLst/>
          </a:prstGeom>
        </p:spPr>
        <p:txBody>
          <a:bodyPr vert="horz" lIns="91440" tIns="45720" rIns="91440" bIns="45720" rtlCol="0" anchor="ctr"/>
          <a:lstStyle>
            <a:lvl1pPr algn="r">
              <a:defRPr sz="1908">
                <a:solidFill>
                  <a:schemeClr val="tx1">
                    <a:tint val="75000"/>
                  </a:schemeClr>
                </a:solidFill>
              </a:defRPr>
            </a:lvl1pPr>
          </a:lstStyle>
          <a:p>
            <a:fld id="{A2139F07-2DD7-472E-B518-5ADDC97BD3F4}" type="slidenum">
              <a:rPr lang="it-IT" smtClean="0"/>
              <a:t>‹N›</a:t>
            </a:fld>
            <a:endParaRPr lang="it-IT"/>
          </a:p>
        </p:txBody>
      </p:sp>
    </p:spTree>
    <p:extLst>
      <p:ext uri="{BB962C8B-B14F-4D97-AF65-F5344CB8AC3E}">
        <p14:creationId xmlns:p14="http://schemas.microsoft.com/office/powerpoint/2010/main" val="2436013804"/>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61" r:id="rId12"/>
    <p:sldLayoutId id="2147483762" r:id="rId13"/>
    <p:sldLayoutId id="2147483763" r:id="rId14"/>
  </p:sldLayoutIdLst>
  <p:txStyles>
    <p:titleStyle>
      <a:lvl1pPr algn="l" defTabSz="1454394" rtl="0" eaLnBrk="1" latinLnBrk="0" hangingPunct="1">
        <a:lnSpc>
          <a:spcPct val="90000"/>
        </a:lnSpc>
        <a:spcBef>
          <a:spcPct val="0"/>
        </a:spcBef>
        <a:buNone/>
        <a:defRPr sz="6999" kern="1200">
          <a:solidFill>
            <a:schemeClr val="tx1"/>
          </a:solidFill>
          <a:latin typeface="+mj-lt"/>
          <a:ea typeface="+mj-ea"/>
          <a:cs typeface="+mj-cs"/>
        </a:defRPr>
      </a:lvl1pPr>
    </p:titleStyle>
    <p:bodyStyle>
      <a:lvl1pPr marL="363598" indent="-363598" algn="l" defTabSz="1454394" rtl="0" eaLnBrk="1" latinLnBrk="0" hangingPunct="1">
        <a:lnSpc>
          <a:spcPct val="90000"/>
        </a:lnSpc>
        <a:spcBef>
          <a:spcPts val="1591"/>
        </a:spcBef>
        <a:buFont typeface="Arial" panose="020B0604020202020204" pitchFamily="34" charset="0"/>
        <a:buChar char="•"/>
        <a:defRPr sz="4454" kern="1200">
          <a:solidFill>
            <a:schemeClr val="tx1"/>
          </a:solidFill>
          <a:latin typeface="+mn-lt"/>
          <a:ea typeface="+mn-ea"/>
          <a:cs typeface="+mn-cs"/>
        </a:defRPr>
      </a:lvl1pPr>
      <a:lvl2pPr marL="1090796" indent="-363598" algn="l" defTabSz="1454394" rtl="0" eaLnBrk="1" latinLnBrk="0" hangingPunct="1">
        <a:lnSpc>
          <a:spcPct val="90000"/>
        </a:lnSpc>
        <a:spcBef>
          <a:spcPts val="796"/>
        </a:spcBef>
        <a:buFont typeface="Arial" panose="020B0604020202020204" pitchFamily="34" charset="0"/>
        <a:buChar char="•"/>
        <a:defRPr sz="3816" kern="1200">
          <a:solidFill>
            <a:schemeClr val="tx1"/>
          </a:solidFill>
          <a:latin typeface="+mn-lt"/>
          <a:ea typeface="+mn-ea"/>
          <a:cs typeface="+mn-cs"/>
        </a:defRPr>
      </a:lvl2pPr>
      <a:lvl3pPr marL="1817993" indent="-363598" algn="l" defTabSz="1454394" rtl="0" eaLnBrk="1" latinLnBrk="0" hangingPunct="1">
        <a:lnSpc>
          <a:spcPct val="90000"/>
        </a:lnSpc>
        <a:spcBef>
          <a:spcPts val="796"/>
        </a:spcBef>
        <a:buFont typeface="Arial" panose="020B0604020202020204" pitchFamily="34" charset="0"/>
        <a:buChar char="•"/>
        <a:defRPr sz="3180" kern="1200">
          <a:solidFill>
            <a:schemeClr val="tx1"/>
          </a:solidFill>
          <a:latin typeface="+mn-lt"/>
          <a:ea typeface="+mn-ea"/>
          <a:cs typeface="+mn-cs"/>
        </a:defRPr>
      </a:lvl3pPr>
      <a:lvl4pPr marL="2545191" indent="-363598" algn="l" defTabSz="1454394" rtl="0" eaLnBrk="1" latinLnBrk="0" hangingPunct="1">
        <a:lnSpc>
          <a:spcPct val="90000"/>
        </a:lnSpc>
        <a:spcBef>
          <a:spcPts val="796"/>
        </a:spcBef>
        <a:buFont typeface="Arial" panose="020B0604020202020204" pitchFamily="34" charset="0"/>
        <a:buChar char="•"/>
        <a:defRPr sz="2863" kern="1200">
          <a:solidFill>
            <a:schemeClr val="tx1"/>
          </a:solidFill>
          <a:latin typeface="+mn-lt"/>
          <a:ea typeface="+mn-ea"/>
          <a:cs typeface="+mn-cs"/>
        </a:defRPr>
      </a:lvl4pPr>
      <a:lvl5pPr marL="3272387" indent="-363598" algn="l" defTabSz="1454394" rtl="0" eaLnBrk="1" latinLnBrk="0" hangingPunct="1">
        <a:lnSpc>
          <a:spcPct val="90000"/>
        </a:lnSpc>
        <a:spcBef>
          <a:spcPts val="796"/>
        </a:spcBef>
        <a:buFont typeface="Arial" panose="020B0604020202020204" pitchFamily="34" charset="0"/>
        <a:buChar char="•"/>
        <a:defRPr sz="2863" kern="1200">
          <a:solidFill>
            <a:schemeClr val="tx1"/>
          </a:solidFill>
          <a:latin typeface="+mn-lt"/>
          <a:ea typeface="+mn-ea"/>
          <a:cs typeface="+mn-cs"/>
        </a:defRPr>
      </a:lvl5pPr>
      <a:lvl6pPr marL="3999583" indent="-363598" algn="l" defTabSz="1454394" rtl="0" eaLnBrk="1" latinLnBrk="0" hangingPunct="1">
        <a:lnSpc>
          <a:spcPct val="90000"/>
        </a:lnSpc>
        <a:spcBef>
          <a:spcPts val="796"/>
        </a:spcBef>
        <a:buFont typeface="Arial" panose="020B0604020202020204" pitchFamily="34" charset="0"/>
        <a:buChar char="•"/>
        <a:defRPr sz="2863" kern="1200">
          <a:solidFill>
            <a:schemeClr val="tx1"/>
          </a:solidFill>
          <a:latin typeface="+mn-lt"/>
          <a:ea typeface="+mn-ea"/>
          <a:cs typeface="+mn-cs"/>
        </a:defRPr>
      </a:lvl6pPr>
      <a:lvl7pPr marL="4726781" indent="-363598" algn="l" defTabSz="1454394" rtl="0" eaLnBrk="1" latinLnBrk="0" hangingPunct="1">
        <a:lnSpc>
          <a:spcPct val="90000"/>
        </a:lnSpc>
        <a:spcBef>
          <a:spcPts val="796"/>
        </a:spcBef>
        <a:buFont typeface="Arial" panose="020B0604020202020204" pitchFamily="34" charset="0"/>
        <a:buChar char="•"/>
        <a:defRPr sz="2863" kern="1200">
          <a:solidFill>
            <a:schemeClr val="tx1"/>
          </a:solidFill>
          <a:latin typeface="+mn-lt"/>
          <a:ea typeface="+mn-ea"/>
          <a:cs typeface="+mn-cs"/>
        </a:defRPr>
      </a:lvl7pPr>
      <a:lvl8pPr marL="5453978" indent="-363598" algn="l" defTabSz="1454394" rtl="0" eaLnBrk="1" latinLnBrk="0" hangingPunct="1">
        <a:lnSpc>
          <a:spcPct val="90000"/>
        </a:lnSpc>
        <a:spcBef>
          <a:spcPts val="796"/>
        </a:spcBef>
        <a:buFont typeface="Arial" panose="020B0604020202020204" pitchFamily="34" charset="0"/>
        <a:buChar char="•"/>
        <a:defRPr sz="2863" kern="1200">
          <a:solidFill>
            <a:schemeClr val="tx1"/>
          </a:solidFill>
          <a:latin typeface="+mn-lt"/>
          <a:ea typeface="+mn-ea"/>
          <a:cs typeface="+mn-cs"/>
        </a:defRPr>
      </a:lvl8pPr>
      <a:lvl9pPr marL="6181176" indent="-363598" algn="l" defTabSz="1454394" rtl="0" eaLnBrk="1" latinLnBrk="0" hangingPunct="1">
        <a:lnSpc>
          <a:spcPct val="90000"/>
        </a:lnSpc>
        <a:spcBef>
          <a:spcPts val="796"/>
        </a:spcBef>
        <a:buFont typeface="Arial" panose="020B0604020202020204" pitchFamily="34" charset="0"/>
        <a:buChar char="•"/>
        <a:defRPr sz="2863" kern="1200">
          <a:solidFill>
            <a:schemeClr val="tx1"/>
          </a:solidFill>
          <a:latin typeface="+mn-lt"/>
          <a:ea typeface="+mn-ea"/>
          <a:cs typeface="+mn-cs"/>
        </a:defRPr>
      </a:lvl9pPr>
    </p:bodyStyle>
    <p:otherStyle>
      <a:defPPr>
        <a:defRPr lang="en-US"/>
      </a:defPPr>
      <a:lvl1pPr marL="0" algn="l" defTabSz="1454394" rtl="0" eaLnBrk="1" latinLnBrk="0" hangingPunct="1">
        <a:defRPr sz="2863" kern="1200">
          <a:solidFill>
            <a:schemeClr val="tx1"/>
          </a:solidFill>
          <a:latin typeface="+mn-lt"/>
          <a:ea typeface="+mn-ea"/>
          <a:cs typeface="+mn-cs"/>
        </a:defRPr>
      </a:lvl1pPr>
      <a:lvl2pPr marL="727196" algn="l" defTabSz="1454394" rtl="0" eaLnBrk="1" latinLnBrk="0" hangingPunct="1">
        <a:defRPr sz="2863" kern="1200">
          <a:solidFill>
            <a:schemeClr val="tx1"/>
          </a:solidFill>
          <a:latin typeface="+mn-lt"/>
          <a:ea typeface="+mn-ea"/>
          <a:cs typeface="+mn-cs"/>
        </a:defRPr>
      </a:lvl2pPr>
      <a:lvl3pPr marL="1454394" algn="l" defTabSz="1454394" rtl="0" eaLnBrk="1" latinLnBrk="0" hangingPunct="1">
        <a:defRPr sz="2863" kern="1200">
          <a:solidFill>
            <a:schemeClr val="tx1"/>
          </a:solidFill>
          <a:latin typeface="+mn-lt"/>
          <a:ea typeface="+mn-ea"/>
          <a:cs typeface="+mn-cs"/>
        </a:defRPr>
      </a:lvl3pPr>
      <a:lvl4pPr marL="2181591" algn="l" defTabSz="1454394" rtl="0" eaLnBrk="1" latinLnBrk="0" hangingPunct="1">
        <a:defRPr sz="2863" kern="1200">
          <a:solidFill>
            <a:schemeClr val="tx1"/>
          </a:solidFill>
          <a:latin typeface="+mn-lt"/>
          <a:ea typeface="+mn-ea"/>
          <a:cs typeface="+mn-cs"/>
        </a:defRPr>
      </a:lvl4pPr>
      <a:lvl5pPr marL="2908789" algn="l" defTabSz="1454394" rtl="0" eaLnBrk="1" latinLnBrk="0" hangingPunct="1">
        <a:defRPr sz="2863" kern="1200">
          <a:solidFill>
            <a:schemeClr val="tx1"/>
          </a:solidFill>
          <a:latin typeface="+mn-lt"/>
          <a:ea typeface="+mn-ea"/>
          <a:cs typeface="+mn-cs"/>
        </a:defRPr>
      </a:lvl5pPr>
      <a:lvl6pPr marL="3635985" algn="l" defTabSz="1454394" rtl="0" eaLnBrk="1" latinLnBrk="0" hangingPunct="1">
        <a:defRPr sz="2863" kern="1200">
          <a:solidFill>
            <a:schemeClr val="tx1"/>
          </a:solidFill>
          <a:latin typeface="+mn-lt"/>
          <a:ea typeface="+mn-ea"/>
          <a:cs typeface="+mn-cs"/>
        </a:defRPr>
      </a:lvl6pPr>
      <a:lvl7pPr marL="4363183" algn="l" defTabSz="1454394" rtl="0" eaLnBrk="1" latinLnBrk="0" hangingPunct="1">
        <a:defRPr sz="2863" kern="1200">
          <a:solidFill>
            <a:schemeClr val="tx1"/>
          </a:solidFill>
          <a:latin typeface="+mn-lt"/>
          <a:ea typeface="+mn-ea"/>
          <a:cs typeface="+mn-cs"/>
        </a:defRPr>
      </a:lvl7pPr>
      <a:lvl8pPr marL="5090380" algn="l" defTabSz="1454394" rtl="0" eaLnBrk="1" latinLnBrk="0" hangingPunct="1">
        <a:defRPr sz="2863" kern="1200">
          <a:solidFill>
            <a:schemeClr val="tx1"/>
          </a:solidFill>
          <a:latin typeface="+mn-lt"/>
          <a:ea typeface="+mn-ea"/>
          <a:cs typeface="+mn-cs"/>
        </a:defRPr>
      </a:lvl8pPr>
      <a:lvl9pPr marL="5817578" algn="l" defTabSz="1454394" rtl="0" eaLnBrk="1" latinLnBrk="0" hangingPunct="1">
        <a:defRPr sz="28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2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chart" Target="../charts/chart9.xml"/></Relationships>
</file>

<file path=ppt/slides/_rels/slide14.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chart" Target="../charts/char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chart" Target="../charts/chart14.xml"/></Relationships>
</file>

<file path=ppt/slides/_rels/slide19.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21.xml"/><Relationship Id="rId1" Type="http://schemas.openxmlformats.org/officeDocument/2006/relationships/slideLayout" Target="../slideLayouts/slideLayout12.xml"/><Relationship Id="rId5" Type="http://schemas.openxmlformats.org/officeDocument/2006/relationships/chart" Target="../charts/chart19.xml"/><Relationship Id="rId4" Type="http://schemas.openxmlformats.org/officeDocument/2006/relationships/chart" Target="../charts/chart18.xml"/></Relationships>
</file>

<file path=ppt/slides/_rels/slide22.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jpeg"/><Relationship Id="rId1" Type="http://schemas.openxmlformats.org/officeDocument/2006/relationships/slideLayout" Target="../slideLayouts/slideLayout7.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4221B5-8A16-36E6-DCF8-EB48B9E5E471}"/>
            </a:ext>
          </a:extLst>
        </p:cNvPr>
        <p:cNvGrpSpPr/>
        <p:nvPr/>
      </p:nvGrpSpPr>
      <p:grpSpPr>
        <a:xfrm>
          <a:off x="0" y="0"/>
          <a:ext cx="0" cy="0"/>
          <a:chOff x="0" y="0"/>
          <a:chExt cx="0" cy="0"/>
        </a:xfrm>
      </p:grpSpPr>
      <p:pic>
        <p:nvPicPr>
          <p:cNvPr id="12" name="Immagine 11">
            <a:extLst>
              <a:ext uri="{FF2B5EF4-FFF2-40B4-BE49-F238E27FC236}">
                <a16:creationId xmlns:a16="http://schemas.microsoft.com/office/drawing/2014/main" id="{BC3B8050-AD59-8EEE-7105-6A105CCDC173}"/>
              </a:ext>
            </a:extLst>
          </p:cNvPr>
          <p:cNvPicPr>
            <a:picLocks noChangeAspect="1"/>
          </p:cNvPicPr>
          <p:nvPr/>
        </p:nvPicPr>
        <p:blipFill>
          <a:blip r:embed="rId3">
            <a:extLst>
              <a:ext uri="{28A0092B-C50C-407E-A947-70E740481C1C}">
                <a14:useLocalDpi xmlns:a14="http://schemas.microsoft.com/office/drawing/2010/main" val="0"/>
              </a:ext>
            </a:extLst>
          </a:blip>
          <a:srcRect t="3767" b="3767"/>
          <a:stretch/>
        </p:blipFill>
        <p:spPr>
          <a:xfrm>
            <a:off x="1" y="-1474726"/>
            <a:ext cx="19806248" cy="16725839"/>
          </a:xfrm>
          <a:prstGeom prst="rect">
            <a:avLst/>
          </a:prstGeom>
        </p:spPr>
      </p:pic>
      <p:sp>
        <p:nvSpPr>
          <p:cNvPr id="8" name="Triangle 1">
            <a:extLst>
              <a:ext uri="{FF2B5EF4-FFF2-40B4-BE49-F238E27FC236}">
                <a16:creationId xmlns:a16="http://schemas.microsoft.com/office/drawing/2014/main" id="{F1A53DC4-AFED-25AD-6B17-77C54CD16F94}"/>
              </a:ext>
            </a:extLst>
          </p:cNvPr>
          <p:cNvSpPr/>
          <p:nvPr/>
        </p:nvSpPr>
        <p:spPr>
          <a:xfrm rot="16200000" flipH="1">
            <a:off x="10861287" y="133950"/>
            <a:ext cx="4890343" cy="8453679"/>
          </a:xfrm>
          <a:prstGeom prst="triangle">
            <a:avLst>
              <a:gd name="adj" fmla="val 49817"/>
            </a:avLst>
          </a:prstGeom>
          <a:solidFill>
            <a:srgbClr val="5879B5"/>
          </a:solidFill>
          <a:ln w="38100" cap="flat" cmpd="sng" algn="ctr">
            <a:noFill/>
            <a:prstDash val="solid"/>
            <a:miter lim="800000"/>
          </a:ln>
          <a:effectLst/>
        </p:spPr>
        <p:txBody>
          <a:bodyPr lIns="90000" tIns="46800" rtlCol="0" anchor="ctr"/>
          <a:lstStyle/>
          <a:p>
            <a:pPr algn="ctr" defTabSz="794649">
              <a:defRPr/>
            </a:pPr>
            <a:endParaRPr lang="en-US" sz="1740" kern="0">
              <a:solidFill>
                <a:prstClr val="black">
                  <a:lumMod val="65000"/>
                  <a:lumOff val="35000"/>
                </a:prstClr>
              </a:solidFill>
              <a:latin typeface="Avenir Next LT Pro" panose="020B0504020202020204" pitchFamily="34" charset="0"/>
            </a:endParaRPr>
          </a:p>
        </p:txBody>
      </p:sp>
      <p:sp>
        <p:nvSpPr>
          <p:cNvPr id="9" name="CasellaDiTesto 8">
            <a:extLst>
              <a:ext uri="{FF2B5EF4-FFF2-40B4-BE49-F238E27FC236}">
                <a16:creationId xmlns:a16="http://schemas.microsoft.com/office/drawing/2014/main" id="{EB3F2397-FAC0-844A-0FDF-B3739DC2A04D}"/>
              </a:ext>
            </a:extLst>
          </p:cNvPr>
          <p:cNvSpPr txBox="1"/>
          <p:nvPr/>
        </p:nvSpPr>
        <p:spPr>
          <a:xfrm>
            <a:off x="10546991" y="3545566"/>
            <a:ext cx="7560161" cy="1630446"/>
          </a:xfrm>
          <a:prstGeom prst="rect">
            <a:avLst/>
          </a:prstGeom>
          <a:noFill/>
        </p:spPr>
        <p:txBody>
          <a:bodyPr wrap="square">
            <a:spAutoFit/>
          </a:bodyPr>
          <a:lstStyle/>
          <a:p>
            <a:pPr marL="125142" algn="just" defTabSz="809877"/>
            <a:r>
              <a:rPr lang="it-IT" sz="9995" b="1" dirty="0">
                <a:solidFill>
                  <a:prstClr val="white"/>
                </a:solidFill>
                <a:latin typeface="Avenir Next LT Pro" panose="020B0504020202020204" pitchFamily="34" charset="0"/>
                <a:ea typeface="FangSong" panose="020B0503020204020204" pitchFamily="49" charset="-122"/>
                <a:cs typeface="Aharoni" panose="02010803020104030203" pitchFamily="2" charset="-79"/>
              </a:rPr>
              <a:t>OCD 2024</a:t>
            </a:r>
            <a:endParaRPr lang="it-IT" sz="89336" dirty="0">
              <a:solidFill>
                <a:prstClr val="white"/>
              </a:solidFill>
              <a:latin typeface="Avenir Next LT Pro" panose="020B0504020202020204" pitchFamily="34" charset="0"/>
              <a:ea typeface="FangSong" panose="020B0503020204020204" pitchFamily="49" charset="-122"/>
              <a:cs typeface="Aharoni" panose="02010803020104030203" pitchFamily="2" charset="-79"/>
            </a:endParaRPr>
          </a:p>
        </p:txBody>
      </p:sp>
      <p:pic>
        <p:nvPicPr>
          <p:cNvPr id="1026" name="Picture 2" descr="Repubblica Digitale | Anitec-Assinform _Premio Nazionale sull'Innovazione  Digitale">
            <a:extLst>
              <a:ext uri="{FF2B5EF4-FFF2-40B4-BE49-F238E27FC236}">
                <a16:creationId xmlns:a16="http://schemas.microsoft.com/office/drawing/2014/main" id="{07CA7E1E-58DA-5D98-B610-86B48CA970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08392" y="9337222"/>
            <a:ext cx="4110065" cy="120219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5" name="Rettangolo con angoli arrotondati 14">
            <a:extLst>
              <a:ext uri="{FF2B5EF4-FFF2-40B4-BE49-F238E27FC236}">
                <a16:creationId xmlns:a16="http://schemas.microsoft.com/office/drawing/2014/main" id="{82B6C4DB-D04B-2102-401B-04FA56921CCC}"/>
              </a:ext>
            </a:extLst>
          </p:cNvPr>
          <p:cNvSpPr/>
          <p:nvPr/>
        </p:nvSpPr>
        <p:spPr>
          <a:xfrm>
            <a:off x="1284161" y="2186945"/>
            <a:ext cx="7563733" cy="4156936"/>
          </a:xfrm>
          <a:prstGeom prst="roundRect">
            <a:avLst>
              <a:gd name="adj" fmla="val 25198"/>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809877"/>
            <a:r>
              <a:rPr lang="it-IT" sz="3600" b="1" dirty="0">
                <a:solidFill>
                  <a:srgbClr val="5879B5"/>
                </a:solidFill>
                <a:latin typeface="Avenir Next LT Pro" panose="020B0504020202020204" pitchFamily="34" charset="0"/>
              </a:rPr>
              <a:t>Osservatorio sulle </a:t>
            </a:r>
          </a:p>
          <a:p>
            <a:pPr algn="ctr" defTabSz="809877"/>
            <a:r>
              <a:rPr lang="it-IT" sz="3600" b="1" dirty="0">
                <a:solidFill>
                  <a:srgbClr val="5879B5"/>
                </a:solidFill>
                <a:latin typeface="Avenir Next LT Pro" panose="020B0504020202020204" pitchFamily="34" charset="0"/>
              </a:rPr>
              <a:t>Competenze Digitali 2024</a:t>
            </a:r>
          </a:p>
          <a:p>
            <a:pPr algn="ctr" defTabSz="809877"/>
            <a:endParaRPr lang="it-IT" sz="3600" b="1" dirty="0">
              <a:solidFill>
                <a:srgbClr val="5879B5"/>
              </a:solidFill>
              <a:latin typeface="Avenir Next LT Pro" panose="020B0504020202020204" pitchFamily="34" charset="0"/>
            </a:endParaRPr>
          </a:p>
          <a:p>
            <a:pPr algn="ctr" defTabSz="809877"/>
            <a:r>
              <a:rPr lang="it-IT" sz="3600" b="1" dirty="0">
                <a:solidFill>
                  <a:srgbClr val="5879B5"/>
                </a:solidFill>
                <a:latin typeface="Avenir Next LT Pro" panose="020B0504020202020204" pitchFamily="34" charset="0"/>
              </a:rPr>
              <a:t>«Un’opportunità per lo sviluppo del Paese»</a:t>
            </a:r>
          </a:p>
          <a:p>
            <a:pPr algn="ctr" defTabSz="809877"/>
            <a:endParaRPr lang="it-IT" sz="1240" b="1" dirty="0">
              <a:solidFill>
                <a:srgbClr val="5879B5"/>
              </a:solidFill>
              <a:latin typeface="Avenir Next LT Pro" panose="020B0504020202020204" pitchFamily="34" charset="0"/>
            </a:endParaRPr>
          </a:p>
          <a:p>
            <a:pPr algn="ctr" defTabSz="809877"/>
            <a:r>
              <a:rPr lang="it-IT" sz="3200" b="1" dirty="0">
                <a:solidFill>
                  <a:srgbClr val="404040"/>
                </a:solidFill>
                <a:latin typeface="Avenir Next LT Pro" panose="020B0504020202020204" pitchFamily="34" charset="0"/>
              </a:rPr>
              <a:t> 12 dicembre 2024</a:t>
            </a:r>
          </a:p>
        </p:txBody>
      </p:sp>
      <p:pic>
        <p:nvPicPr>
          <p:cNvPr id="5" name="Immagine 4" descr="Immagine che contiene logo, simbolo, Elementi grafici, Carattere&#10;&#10;Descrizione generata automaticamente">
            <a:extLst>
              <a:ext uri="{FF2B5EF4-FFF2-40B4-BE49-F238E27FC236}">
                <a16:creationId xmlns:a16="http://schemas.microsoft.com/office/drawing/2014/main" id="{9623734D-975B-EB39-6BE4-3CBB97D0B10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1842" y="9746854"/>
            <a:ext cx="2215180" cy="535336"/>
          </a:xfrm>
          <a:prstGeom prst="rect">
            <a:avLst/>
          </a:prstGeom>
        </p:spPr>
      </p:pic>
      <p:pic>
        <p:nvPicPr>
          <p:cNvPr id="4" name="Immagine 3" descr="Immagine che contiene testo, Carattere, Elementi grafici, grafica&#10;&#10;Descrizione generata automaticamente">
            <a:extLst>
              <a:ext uri="{FF2B5EF4-FFF2-40B4-BE49-F238E27FC236}">
                <a16:creationId xmlns:a16="http://schemas.microsoft.com/office/drawing/2014/main" id="{B2F31CE8-BC9D-D7FF-8F50-9F2C2CEED68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53902" y="9427233"/>
            <a:ext cx="5269495" cy="929911"/>
          </a:xfrm>
          <a:prstGeom prst="rect">
            <a:avLst/>
          </a:prstGeom>
        </p:spPr>
      </p:pic>
      <p:pic>
        <p:nvPicPr>
          <p:cNvPr id="6" name="Immagine 5">
            <a:extLst>
              <a:ext uri="{FF2B5EF4-FFF2-40B4-BE49-F238E27FC236}">
                <a16:creationId xmlns:a16="http://schemas.microsoft.com/office/drawing/2014/main" id="{CF79308C-DF62-9A14-452C-316C278888ED}"/>
              </a:ext>
            </a:extLst>
          </p:cNvPr>
          <p:cNvPicPr>
            <a:picLocks noChangeAspect="1"/>
          </p:cNvPicPr>
          <p:nvPr/>
        </p:nvPicPr>
        <p:blipFill>
          <a:blip r:embed="rId7"/>
          <a:stretch>
            <a:fillRect/>
          </a:stretch>
        </p:blipFill>
        <p:spPr>
          <a:xfrm>
            <a:off x="14918644" y="9742072"/>
            <a:ext cx="3558513" cy="531731"/>
          </a:xfrm>
          <a:prstGeom prst="rect">
            <a:avLst/>
          </a:prstGeom>
        </p:spPr>
      </p:pic>
    </p:spTree>
    <p:extLst>
      <p:ext uri="{BB962C8B-B14F-4D97-AF65-F5344CB8AC3E}">
        <p14:creationId xmlns:p14="http://schemas.microsoft.com/office/powerpoint/2010/main" val="14116796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AAC2C-8BBF-B421-1AAF-39FE7CCA06C2}"/>
            </a:ext>
          </a:extLst>
        </p:cNvPr>
        <p:cNvGrpSpPr/>
        <p:nvPr/>
      </p:nvGrpSpPr>
      <p:grpSpPr>
        <a:xfrm>
          <a:off x="0" y="0"/>
          <a:ext cx="0" cy="0"/>
          <a:chOff x="0" y="0"/>
          <a:chExt cx="0" cy="0"/>
        </a:xfrm>
      </p:grpSpPr>
      <p:sp>
        <p:nvSpPr>
          <p:cNvPr id="7" name="Rettangolo 6">
            <a:extLst>
              <a:ext uri="{FF2B5EF4-FFF2-40B4-BE49-F238E27FC236}">
                <a16:creationId xmlns:a16="http://schemas.microsoft.com/office/drawing/2014/main" id="{8430AD08-FC8E-DFEA-EBD0-112063E4BD04}"/>
              </a:ext>
            </a:extLst>
          </p:cNvPr>
          <p:cNvSpPr/>
          <p:nvPr/>
        </p:nvSpPr>
        <p:spPr>
          <a:xfrm>
            <a:off x="811046" y="2044143"/>
            <a:ext cx="17859600" cy="68194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extBox 4">
            <a:extLst>
              <a:ext uri="{FF2B5EF4-FFF2-40B4-BE49-F238E27FC236}">
                <a16:creationId xmlns:a16="http://schemas.microsoft.com/office/drawing/2014/main" id="{E2DBA8BE-BA7B-488B-29B0-1478F2271BD3}"/>
              </a:ext>
            </a:extLst>
          </p:cNvPr>
          <p:cNvSpPr txBox="1">
            <a:spLocks noGrp="1" noRot="1" noMove="1" noResize="1" noEditPoints="1" noAdjustHandles="1" noChangeArrowheads="1" noChangeShapeType="1"/>
          </p:cNvSpPr>
          <p:nvPr/>
        </p:nvSpPr>
        <p:spPr>
          <a:xfrm>
            <a:off x="765857" y="676933"/>
            <a:ext cx="17856000" cy="707886"/>
          </a:xfrm>
          <a:prstGeom prst="rect">
            <a:avLst/>
          </a:prstGeom>
          <a:noFill/>
          <a:ln>
            <a:noFill/>
          </a:ln>
        </p:spPr>
        <p:txBody>
          <a:bodyPr wrap="square">
            <a:spAutoFit/>
          </a:bodyPr>
          <a:lstStyle>
            <a:defPPr>
              <a:defRPr lang="en-US"/>
            </a:defPPr>
            <a:lvl1pPr>
              <a:defRPr sz="1543" b="1">
                <a:solidFill>
                  <a:srgbClr val="6ADC7E"/>
                </a:solidFill>
                <a:latin typeface="Avenir Next LT Pro" panose="020B0504020202020204" pitchFamily="34" charset="0"/>
              </a:defRPr>
            </a:lvl1pPr>
          </a:lstStyle>
          <a:p>
            <a:r>
              <a:rPr lang="it-IT" sz="4000" dirty="0">
                <a:solidFill>
                  <a:srgbClr val="5879B5"/>
                </a:solidFill>
              </a:rPr>
              <a:t>Obiettivi e struttura del documento</a:t>
            </a:r>
          </a:p>
        </p:txBody>
      </p:sp>
      <p:sp>
        <p:nvSpPr>
          <p:cNvPr id="29" name="TextBox 4">
            <a:extLst>
              <a:ext uri="{FF2B5EF4-FFF2-40B4-BE49-F238E27FC236}">
                <a16:creationId xmlns:a16="http://schemas.microsoft.com/office/drawing/2014/main" id="{7A1AB687-C5E3-FE18-CC33-C617433FE8A4}"/>
              </a:ext>
            </a:extLst>
          </p:cNvPr>
          <p:cNvSpPr txBox="1">
            <a:spLocks noGrp="1" noRot="1" noMove="1" noResize="1" noEditPoints="1" noAdjustHandles="1" noChangeArrowheads="1" noChangeShapeType="1"/>
          </p:cNvSpPr>
          <p:nvPr/>
        </p:nvSpPr>
        <p:spPr>
          <a:xfrm>
            <a:off x="765857" y="1440713"/>
            <a:ext cx="17856000" cy="461665"/>
          </a:xfrm>
          <a:prstGeom prst="rect">
            <a:avLst/>
          </a:prstGeom>
          <a:noFill/>
          <a:ln>
            <a:noFill/>
          </a:ln>
        </p:spPr>
        <p:txBody>
          <a:bodyPr wrap="square">
            <a:spAutoFit/>
          </a:bodyPr>
          <a:lstStyle>
            <a:defPPr>
              <a:defRPr lang="en-US"/>
            </a:defPPr>
            <a:lvl1pPr>
              <a:defRPr sz="1543" b="1">
                <a:solidFill>
                  <a:srgbClr val="6ADC7E"/>
                </a:solidFill>
                <a:latin typeface="Avenir Next LT Pro" panose="020B0504020202020204" pitchFamily="34" charset="0"/>
              </a:defRPr>
            </a:lvl1pPr>
          </a:lstStyle>
          <a:p>
            <a:r>
              <a:rPr lang="it-IT" sz="2400" b="0" dirty="0">
                <a:solidFill>
                  <a:schemeClr val="tx1">
                    <a:lumMod val="75000"/>
                    <a:lumOff val="25000"/>
                  </a:schemeClr>
                </a:solidFill>
              </a:rPr>
              <a:t>Illustrazione degli obiettivi e della struttura del documento</a:t>
            </a:r>
          </a:p>
        </p:txBody>
      </p:sp>
      <p:sp>
        <p:nvSpPr>
          <p:cNvPr id="30" name="Rettangolo 29">
            <a:extLst>
              <a:ext uri="{FF2B5EF4-FFF2-40B4-BE49-F238E27FC236}">
                <a16:creationId xmlns:a16="http://schemas.microsoft.com/office/drawing/2014/main" id="{454CA163-DF1E-2DD7-825E-564947888160}"/>
              </a:ext>
            </a:extLst>
          </p:cNvPr>
          <p:cNvSpPr>
            <a:spLocks noGrp="1" noRot="1" noMove="1" noResize="1" noEditPoints="1" noAdjustHandles="1" noChangeArrowheads="1" noChangeShapeType="1"/>
          </p:cNvSpPr>
          <p:nvPr/>
        </p:nvSpPr>
        <p:spPr>
          <a:xfrm>
            <a:off x="765857" y="8772372"/>
            <a:ext cx="17856000" cy="842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it-IT" dirty="0">
              <a:solidFill>
                <a:srgbClr val="404040"/>
              </a:solidFill>
              <a:latin typeface="Avenir Next LT Pro" panose="020B0504020202020204" pitchFamily="34" charset="0"/>
              <a:ea typeface="Calibri" panose="020F0502020204030204" pitchFamily="34" charset="0"/>
              <a:cs typeface="Times New Roman" panose="02020603050405020304" pitchFamily="18" charset="0"/>
            </a:endParaRPr>
          </a:p>
        </p:txBody>
      </p:sp>
      <p:sp>
        <p:nvSpPr>
          <p:cNvPr id="6" name="Rettangolo con angoli arrotondati 5">
            <a:extLst>
              <a:ext uri="{FF2B5EF4-FFF2-40B4-BE49-F238E27FC236}">
                <a16:creationId xmlns:a16="http://schemas.microsoft.com/office/drawing/2014/main" id="{6C5CCC19-F1CD-2221-5CA2-06CEB1655B78}"/>
              </a:ext>
            </a:extLst>
          </p:cNvPr>
          <p:cNvSpPr/>
          <p:nvPr/>
        </p:nvSpPr>
        <p:spPr>
          <a:xfrm>
            <a:off x="795539" y="2086083"/>
            <a:ext cx="17762931" cy="985536"/>
          </a:xfrm>
          <a:prstGeom prst="roundRect">
            <a:avLst>
              <a:gd name="adj" fmla="val 14834"/>
            </a:avLst>
          </a:prstGeom>
          <a:solidFill>
            <a:schemeClr val="bg1"/>
          </a:solidFill>
          <a:ln>
            <a:noFill/>
          </a:ln>
          <a:effectLst>
            <a:outerShdw blurRad="292100" dist="50800" dir="5400000" algn="ctr" rotWithShape="0">
              <a:srgbClr val="5879B5">
                <a:alpha val="10000"/>
              </a:srgbClr>
            </a:outerShdw>
          </a:effectLst>
        </p:spPr>
        <p:style>
          <a:lnRef idx="2">
            <a:schemeClr val="accent1">
              <a:shade val="15000"/>
            </a:schemeClr>
          </a:lnRef>
          <a:fillRef idx="1">
            <a:schemeClr val="accent1"/>
          </a:fillRef>
          <a:effectRef idx="0">
            <a:schemeClr val="accent1"/>
          </a:effectRef>
          <a:fontRef idx="minor">
            <a:schemeClr val="lt1"/>
          </a:fontRef>
        </p:style>
        <p:txBody>
          <a:bodyPr lIns="252000" tIns="90000" rIns="90000" bIns="72000" rtlCol="0" anchor="ctr"/>
          <a:lstStyle/>
          <a:p>
            <a:pPr>
              <a:spcAft>
                <a:spcPts val="600"/>
              </a:spcAft>
            </a:pPr>
            <a:r>
              <a:rPr lang="it-IT" sz="2800" b="1" dirty="0">
                <a:solidFill>
                  <a:schemeClr val="tx1">
                    <a:lumMod val="75000"/>
                    <a:lumOff val="25000"/>
                  </a:schemeClr>
                </a:solidFill>
                <a:latin typeface="Avenir Next LT Pro" panose="020B0504020202020204" pitchFamily="34" charset="0"/>
              </a:rPr>
              <a:t>Obiettivo del documento</a:t>
            </a:r>
            <a:r>
              <a:rPr lang="it-IT" sz="2800" dirty="0">
                <a:solidFill>
                  <a:schemeClr val="tx1">
                    <a:lumMod val="75000"/>
                    <a:lumOff val="25000"/>
                  </a:schemeClr>
                </a:solidFill>
                <a:latin typeface="Avenir Next LT Pro" panose="020B0504020202020204" pitchFamily="34" charset="0"/>
              </a:rPr>
              <a:t>: analizzare il mercato delle competenze ICT in Italia</a:t>
            </a:r>
          </a:p>
        </p:txBody>
      </p:sp>
      <p:sp>
        <p:nvSpPr>
          <p:cNvPr id="11" name="Rettangolo con angoli arrotondati 10">
            <a:extLst>
              <a:ext uri="{FF2B5EF4-FFF2-40B4-BE49-F238E27FC236}">
                <a16:creationId xmlns:a16="http://schemas.microsoft.com/office/drawing/2014/main" id="{78BB8E6B-1B48-93F2-5953-29D864527469}"/>
              </a:ext>
            </a:extLst>
          </p:cNvPr>
          <p:cNvSpPr/>
          <p:nvPr/>
        </p:nvSpPr>
        <p:spPr>
          <a:xfrm>
            <a:off x="795539" y="3363330"/>
            <a:ext cx="17762931" cy="5409042"/>
          </a:xfrm>
          <a:prstGeom prst="roundRect">
            <a:avLst>
              <a:gd name="adj" fmla="val 2320"/>
            </a:avLst>
          </a:prstGeom>
          <a:solidFill>
            <a:srgbClr val="F2F2F2"/>
          </a:solidFill>
          <a:ln>
            <a:noFill/>
          </a:ln>
          <a:effectLst>
            <a:outerShdw blurRad="292100" dist="50800" dir="5400000" algn="ctr" rotWithShape="0">
              <a:srgbClr val="5879B5">
                <a:alpha val="22000"/>
              </a:srgbClr>
            </a:outerShdw>
          </a:effectLst>
        </p:spPr>
        <p:style>
          <a:lnRef idx="2">
            <a:schemeClr val="accent1">
              <a:shade val="15000"/>
            </a:schemeClr>
          </a:lnRef>
          <a:fillRef idx="1">
            <a:schemeClr val="accent1"/>
          </a:fillRef>
          <a:effectRef idx="0">
            <a:schemeClr val="accent1"/>
          </a:effectRef>
          <a:fontRef idx="minor">
            <a:schemeClr val="lt1"/>
          </a:fontRef>
        </p:style>
        <p:txBody>
          <a:bodyPr lIns="252000" tIns="180000" rIns="36000" bIns="0" rtlCol="0" anchor="t"/>
          <a:lstStyle/>
          <a:p>
            <a:pPr>
              <a:spcAft>
                <a:spcPts val="400"/>
              </a:spcAft>
            </a:pPr>
            <a:r>
              <a:rPr lang="it-IT" sz="2800" b="1" dirty="0">
                <a:solidFill>
                  <a:srgbClr val="404040"/>
                </a:solidFill>
                <a:latin typeface="Avenir Next LT Pro" panose="020B0504020202020204" pitchFamily="34" charset="0"/>
              </a:rPr>
              <a:t>Struttura del documento</a:t>
            </a:r>
          </a:p>
        </p:txBody>
      </p:sp>
      <p:sp>
        <p:nvSpPr>
          <p:cNvPr id="13" name="Rettangolo con angoli arrotondati 12">
            <a:extLst>
              <a:ext uri="{FF2B5EF4-FFF2-40B4-BE49-F238E27FC236}">
                <a16:creationId xmlns:a16="http://schemas.microsoft.com/office/drawing/2014/main" id="{A4CACF0A-F621-AF06-FA6E-D8E058C5BE3F}"/>
              </a:ext>
            </a:extLst>
          </p:cNvPr>
          <p:cNvSpPr/>
          <p:nvPr/>
        </p:nvSpPr>
        <p:spPr>
          <a:xfrm>
            <a:off x="1083720" y="4163730"/>
            <a:ext cx="17187952" cy="936000"/>
          </a:xfrm>
          <a:prstGeom prst="roundRect">
            <a:avLst>
              <a:gd name="adj" fmla="val 15841"/>
            </a:avLst>
          </a:prstGeom>
          <a:solidFill>
            <a:schemeClr val="bg1"/>
          </a:solidFill>
          <a:ln>
            <a:noFill/>
          </a:ln>
          <a:effectLst>
            <a:outerShdw blurRad="292100" dist="50800" dir="5400000" algn="ctr" rotWithShape="0">
              <a:srgbClr val="5879B5">
                <a:alpha val="10000"/>
              </a:srgbClr>
            </a:outerShdw>
          </a:effectLst>
        </p:spPr>
        <p:style>
          <a:lnRef idx="2">
            <a:schemeClr val="accent1">
              <a:shade val="15000"/>
            </a:schemeClr>
          </a:lnRef>
          <a:fillRef idx="1">
            <a:schemeClr val="accent1"/>
          </a:fillRef>
          <a:effectRef idx="0">
            <a:schemeClr val="accent1"/>
          </a:effectRef>
          <a:fontRef idx="minor">
            <a:schemeClr val="lt1"/>
          </a:fontRef>
        </p:style>
        <p:txBody>
          <a:bodyPr lIns="180000" tIns="90000" rIns="90000" bIns="72000" rtlCol="0" anchor="ctr"/>
          <a:lstStyle/>
          <a:p>
            <a:pPr marL="198000" indent="-198000">
              <a:spcAft>
                <a:spcPts val="600"/>
              </a:spcAft>
              <a:buFont typeface="+mj-lt"/>
              <a:buAutoNum type="arabicPeriod"/>
            </a:pPr>
            <a:r>
              <a:rPr lang="it-IT" sz="2800" dirty="0">
                <a:solidFill>
                  <a:schemeClr val="tx1">
                    <a:lumMod val="75000"/>
                    <a:lumOff val="25000"/>
                  </a:schemeClr>
                </a:solidFill>
                <a:latin typeface="Avenir Next LT Pro" panose="020B0504020202020204" pitchFamily="34" charset="0"/>
              </a:rPr>
              <a:t> La </a:t>
            </a:r>
            <a:r>
              <a:rPr lang="it-IT" sz="2800" b="1" dirty="0">
                <a:solidFill>
                  <a:schemeClr val="tx1">
                    <a:lumMod val="75000"/>
                    <a:lumOff val="25000"/>
                  </a:schemeClr>
                </a:solidFill>
                <a:latin typeface="Avenir Next LT Pro" panose="020B0504020202020204" pitchFamily="34" charset="0"/>
              </a:rPr>
              <a:t>domanda</a:t>
            </a:r>
            <a:r>
              <a:rPr lang="it-IT" sz="2800" dirty="0">
                <a:solidFill>
                  <a:schemeClr val="tx1">
                    <a:lumMod val="75000"/>
                    <a:lumOff val="25000"/>
                  </a:schemeClr>
                </a:solidFill>
                <a:latin typeface="Avenir Next LT Pro" panose="020B0504020202020204" pitchFamily="34" charset="0"/>
              </a:rPr>
              <a:t> di competenze ICT nel 2024</a:t>
            </a:r>
          </a:p>
        </p:txBody>
      </p:sp>
      <p:sp>
        <p:nvSpPr>
          <p:cNvPr id="15" name="Rettangolo con angoli arrotondati 14">
            <a:extLst>
              <a:ext uri="{FF2B5EF4-FFF2-40B4-BE49-F238E27FC236}">
                <a16:creationId xmlns:a16="http://schemas.microsoft.com/office/drawing/2014/main" id="{2444BBAD-B31D-2D9E-7B36-6F599A0C0E29}"/>
              </a:ext>
            </a:extLst>
          </p:cNvPr>
          <p:cNvSpPr/>
          <p:nvPr/>
        </p:nvSpPr>
        <p:spPr>
          <a:xfrm>
            <a:off x="1083720" y="5279065"/>
            <a:ext cx="17187952" cy="936000"/>
          </a:xfrm>
          <a:prstGeom prst="roundRect">
            <a:avLst>
              <a:gd name="adj" fmla="val 15841"/>
            </a:avLst>
          </a:prstGeom>
          <a:solidFill>
            <a:schemeClr val="bg1"/>
          </a:solidFill>
          <a:ln>
            <a:noFill/>
          </a:ln>
          <a:effectLst>
            <a:outerShdw blurRad="292100" dist="50800" dir="5400000" algn="ctr" rotWithShape="0">
              <a:srgbClr val="5879B5">
                <a:alpha val="10000"/>
              </a:srgbClr>
            </a:outerShdw>
          </a:effectLst>
        </p:spPr>
        <p:style>
          <a:lnRef idx="2">
            <a:schemeClr val="accent1">
              <a:shade val="15000"/>
            </a:schemeClr>
          </a:lnRef>
          <a:fillRef idx="1">
            <a:schemeClr val="accent1"/>
          </a:fillRef>
          <a:effectRef idx="0">
            <a:schemeClr val="accent1"/>
          </a:effectRef>
          <a:fontRef idx="minor">
            <a:schemeClr val="lt1"/>
          </a:fontRef>
        </p:style>
        <p:txBody>
          <a:bodyPr lIns="180000" tIns="90000" rIns="90000" bIns="72000" rtlCol="0" anchor="ctr"/>
          <a:lstStyle/>
          <a:p>
            <a:pPr marL="198000" indent="-198000">
              <a:spcAft>
                <a:spcPts val="600"/>
              </a:spcAft>
              <a:buFont typeface="+mj-lt"/>
              <a:buAutoNum type="arabicPeriod" startAt="2"/>
            </a:pPr>
            <a:r>
              <a:rPr lang="it-IT" sz="2800" dirty="0">
                <a:solidFill>
                  <a:schemeClr val="tx1">
                    <a:lumMod val="75000"/>
                    <a:lumOff val="25000"/>
                  </a:schemeClr>
                </a:solidFill>
                <a:latin typeface="Avenir Next LT Pro" panose="020B0504020202020204" pitchFamily="34" charset="0"/>
              </a:rPr>
              <a:t> La </a:t>
            </a:r>
            <a:r>
              <a:rPr lang="it-IT" sz="2800" b="1" dirty="0">
                <a:solidFill>
                  <a:schemeClr val="tx1">
                    <a:lumMod val="75000"/>
                    <a:lumOff val="25000"/>
                  </a:schemeClr>
                </a:solidFill>
                <a:latin typeface="Avenir Next LT Pro" panose="020B0504020202020204" pitchFamily="34" charset="0"/>
              </a:rPr>
              <a:t>diffusione</a:t>
            </a:r>
            <a:r>
              <a:rPr lang="it-IT" sz="2800" dirty="0">
                <a:solidFill>
                  <a:schemeClr val="tx1">
                    <a:lumMod val="75000"/>
                    <a:lumOff val="25000"/>
                  </a:schemeClr>
                </a:solidFill>
                <a:latin typeface="Avenir Next LT Pro" panose="020B0504020202020204" pitchFamily="34" charset="0"/>
              </a:rPr>
              <a:t> e la </a:t>
            </a:r>
            <a:r>
              <a:rPr lang="it-IT" sz="2800" b="1" dirty="0">
                <a:solidFill>
                  <a:schemeClr val="tx1">
                    <a:lumMod val="75000"/>
                    <a:lumOff val="25000"/>
                  </a:schemeClr>
                </a:solidFill>
                <a:latin typeface="Avenir Next LT Pro" panose="020B0504020202020204" pitchFamily="34" charset="0"/>
              </a:rPr>
              <a:t>formazione</a:t>
            </a:r>
            <a:r>
              <a:rPr lang="it-IT" sz="2800" dirty="0">
                <a:solidFill>
                  <a:schemeClr val="tx1">
                    <a:lumMod val="75000"/>
                    <a:lumOff val="25000"/>
                  </a:schemeClr>
                </a:solidFill>
                <a:latin typeface="Avenir Next LT Pro" panose="020B0504020202020204" pitchFamily="34" charset="0"/>
              </a:rPr>
              <a:t> delle competenze ICT in Italia</a:t>
            </a:r>
          </a:p>
        </p:txBody>
      </p:sp>
      <p:sp>
        <p:nvSpPr>
          <p:cNvPr id="16" name="Rettangolo con angoli arrotondati 15">
            <a:extLst>
              <a:ext uri="{FF2B5EF4-FFF2-40B4-BE49-F238E27FC236}">
                <a16:creationId xmlns:a16="http://schemas.microsoft.com/office/drawing/2014/main" id="{9A3D094D-5E73-2DD3-2F33-2B9B2DB6B2B4}"/>
              </a:ext>
            </a:extLst>
          </p:cNvPr>
          <p:cNvSpPr/>
          <p:nvPr/>
        </p:nvSpPr>
        <p:spPr>
          <a:xfrm>
            <a:off x="1083720" y="6394400"/>
            <a:ext cx="17187952" cy="936000"/>
          </a:xfrm>
          <a:prstGeom prst="roundRect">
            <a:avLst>
              <a:gd name="adj" fmla="val 15841"/>
            </a:avLst>
          </a:prstGeom>
          <a:solidFill>
            <a:schemeClr val="bg1"/>
          </a:solidFill>
          <a:ln>
            <a:noFill/>
          </a:ln>
          <a:effectLst>
            <a:outerShdw blurRad="292100" dist="50800" dir="5400000" algn="ctr" rotWithShape="0">
              <a:srgbClr val="5879B5">
                <a:alpha val="10000"/>
              </a:srgbClr>
            </a:outerShdw>
          </a:effectLst>
        </p:spPr>
        <p:style>
          <a:lnRef idx="2">
            <a:schemeClr val="accent1">
              <a:shade val="15000"/>
            </a:schemeClr>
          </a:lnRef>
          <a:fillRef idx="1">
            <a:schemeClr val="accent1"/>
          </a:fillRef>
          <a:effectRef idx="0">
            <a:schemeClr val="accent1"/>
          </a:effectRef>
          <a:fontRef idx="minor">
            <a:schemeClr val="lt1"/>
          </a:fontRef>
        </p:style>
        <p:txBody>
          <a:bodyPr lIns="180000" tIns="90000" rIns="90000" bIns="72000" rtlCol="0" anchor="ctr"/>
          <a:lstStyle/>
          <a:p>
            <a:pPr marL="198000" indent="-198000">
              <a:spcAft>
                <a:spcPts val="600"/>
              </a:spcAft>
              <a:buFont typeface="+mj-lt"/>
              <a:buAutoNum type="arabicPeriod" startAt="3"/>
            </a:pPr>
            <a:r>
              <a:rPr lang="it-IT" sz="2800" dirty="0">
                <a:solidFill>
                  <a:schemeClr val="tx1">
                    <a:lumMod val="75000"/>
                    <a:lumOff val="25000"/>
                  </a:schemeClr>
                </a:solidFill>
                <a:latin typeface="Avenir Next LT Pro" panose="020B0504020202020204" pitchFamily="34" charset="0"/>
              </a:rPr>
              <a:t> Capire cosa non funziona</a:t>
            </a:r>
            <a:r>
              <a:rPr lang="it-IT" sz="2800">
                <a:solidFill>
                  <a:schemeClr val="tx1">
                    <a:lumMod val="75000"/>
                    <a:lumOff val="25000"/>
                  </a:schemeClr>
                </a:solidFill>
                <a:latin typeface="Avenir Next LT Pro" panose="020B0504020202020204" pitchFamily="34" charset="0"/>
              </a:rPr>
              <a:t>: un’</a:t>
            </a:r>
            <a:r>
              <a:rPr lang="it-IT" sz="2800" b="1">
                <a:solidFill>
                  <a:schemeClr val="tx1">
                    <a:lumMod val="75000"/>
                    <a:lumOff val="25000"/>
                  </a:schemeClr>
                </a:solidFill>
                <a:latin typeface="Avenir Next LT Pro" panose="020B0504020202020204" pitchFamily="34" charset="0"/>
              </a:rPr>
              <a:t>intervista</a:t>
            </a:r>
            <a:r>
              <a:rPr lang="it-IT" sz="2800">
                <a:solidFill>
                  <a:schemeClr val="tx1">
                    <a:lumMod val="75000"/>
                    <a:lumOff val="25000"/>
                  </a:schemeClr>
                </a:solidFill>
                <a:latin typeface="Avenir Next LT Pro" panose="020B0504020202020204" pitchFamily="34" charset="0"/>
              </a:rPr>
              <a:t> </a:t>
            </a:r>
            <a:r>
              <a:rPr lang="it-IT" sz="2800" dirty="0">
                <a:solidFill>
                  <a:schemeClr val="tx1">
                    <a:lumMod val="75000"/>
                    <a:lumOff val="25000"/>
                  </a:schemeClr>
                </a:solidFill>
                <a:latin typeface="Avenir Next LT Pro" panose="020B0504020202020204" pitchFamily="34" charset="0"/>
              </a:rPr>
              <a:t>tra i vertici delle imprese ICT</a:t>
            </a:r>
          </a:p>
        </p:txBody>
      </p:sp>
      <p:sp>
        <p:nvSpPr>
          <p:cNvPr id="18" name="Rettangolo con angoli arrotondati 17">
            <a:extLst>
              <a:ext uri="{FF2B5EF4-FFF2-40B4-BE49-F238E27FC236}">
                <a16:creationId xmlns:a16="http://schemas.microsoft.com/office/drawing/2014/main" id="{1F73F452-9A48-8E6A-E9F3-C7D8A5781A99}"/>
              </a:ext>
            </a:extLst>
          </p:cNvPr>
          <p:cNvSpPr/>
          <p:nvPr/>
        </p:nvSpPr>
        <p:spPr>
          <a:xfrm>
            <a:off x="1083720" y="7509735"/>
            <a:ext cx="17187952" cy="936000"/>
          </a:xfrm>
          <a:prstGeom prst="roundRect">
            <a:avLst>
              <a:gd name="adj" fmla="val 12563"/>
            </a:avLst>
          </a:prstGeom>
          <a:solidFill>
            <a:schemeClr val="bg1"/>
          </a:solidFill>
          <a:ln>
            <a:noFill/>
          </a:ln>
          <a:effectLst>
            <a:outerShdw blurRad="292100" dist="50800" dir="5400000" algn="ctr" rotWithShape="0">
              <a:srgbClr val="5879B5">
                <a:alpha val="10000"/>
              </a:srgbClr>
            </a:outerShdw>
          </a:effectLst>
        </p:spPr>
        <p:style>
          <a:lnRef idx="2">
            <a:schemeClr val="accent1">
              <a:shade val="15000"/>
            </a:schemeClr>
          </a:lnRef>
          <a:fillRef idx="1">
            <a:schemeClr val="accent1"/>
          </a:fillRef>
          <a:effectRef idx="0">
            <a:schemeClr val="accent1"/>
          </a:effectRef>
          <a:fontRef idx="minor">
            <a:schemeClr val="lt1"/>
          </a:fontRef>
        </p:style>
        <p:txBody>
          <a:bodyPr lIns="180000" tIns="90000" rIns="90000" bIns="72000" rtlCol="0" anchor="ctr"/>
          <a:lstStyle/>
          <a:p>
            <a:pPr marL="198000" indent="-198000">
              <a:spcAft>
                <a:spcPts val="600"/>
              </a:spcAft>
              <a:buFont typeface="+mj-lt"/>
              <a:buAutoNum type="arabicPeriod" startAt="4"/>
            </a:pPr>
            <a:r>
              <a:rPr lang="it-IT" sz="2800" dirty="0">
                <a:solidFill>
                  <a:schemeClr val="tx1">
                    <a:lumMod val="75000"/>
                    <a:lumOff val="25000"/>
                  </a:schemeClr>
                </a:solidFill>
                <a:latin typeface="Avenir Next LT Pro" panose="020B0504020202020204" pitchFamily="34" charset="0"/>
              </a:rPr>
              <a:t> </a:t>
            </a:r>
            <a:r>
              <a:rPr lang="it-IT" sz="2800" b="1" dirty="0">
                <a:solidFill>
                  <a:schemeClr val="tx1">
                    <a:lumMod val="75000"/>
                    <a:lumOff val="25000"/>
                  </a:schemeClr>
                </a:solidFill>
                <a:latin typeface="Avenir Next LT Pro" panose="020B0504020202020204" pitchFamily="34" charset="0"/>
              </a:rPr>
              <a:t>Conclusioni e suggerimenti di policy</a:t>
            </a:r>
          </a:p>
        </p:txBody>
      </p:sp>
    </p:spTree>
    <p:extLst>
      <p:ext uri="{BB962C8B-B14F-4D97-AF65-F5344CB8AC3E}">
        <p14:creationId xmlns:p14="http://schemas.microsoft.com/office/powerpoint/2010/main" val="21479762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nodePh="1">
                                  <p:stCondLst>
                                    <p:cond delay="0"/>
                                  </p:stCondLst>
                                  <p:endCondLst>
                                    <p:cond evt="begin" delay="0">
                                      <p:tn val="7"/>
                                    </p:cond>
                                  </p:endCondLst>
                                  <p:childTnLst>
                                    <p:set>
                                      <p:cBhvr>
                                        <p:cTn id="8" dur="1" fill="hold">
                                          <p:stCondLst>
                                            <p:cond delay="0"/>
                                          </p:stCondLst>
                                        </p:cTn>
                                        <p:tgtEl>
                                          <p:spTgt spid="3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6" grpId="0" animBg="1"/>
      <p:bldP spid="11" grpId="0" animBg="1"/>
      <p:bldP spid="13" grpId="0" animBg="1"/>
      <p:bldP spid="15" grpId="0" animBg="1"/>
      <p:bldP spid="16" grpId="0" animBg="1"/>
      <p:bldP spid="1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B6D122A7-A236-5EB7-2611-6FF04122BD94}"/>
              </a:ext>
            </a:extLst>
          </p:cNvPr>
          <p:cNvPicPr>
            <a:picLocks noChangeAspect="1"/>
          </p:cNvPicPr>
          <p:nvPr/>
        </p:nvPicPr>
        <p:blipFill>
          <a:blip r:embed="rId3">
            <a:extLst>
              <a:ext uri="{28A0092B-C50C-407E-A947-70E740481C1C}">
                <a14:useLocalDpi xmlns:a14="http://schemas.microsoft.com/office/drawing/2010/main" val="0"/>
              </a:ext>
            </a:extLst>
          </a:blip>
          <a:srcRect t="6755" b="6755"/>
          <a:stretch/>
        </p:blipFill>
        <p:spPr>
          <a:xfrm>
            <a:off x="1" y="-981309"/>
            <a:ext cx="19391312" cy="13762375"/>
          </a:xfrm>
          <a:prstGeom prst="rect">
            <a:avLst/>
          </a:prstGeom>
        </p:spPr>
      </p:pic>
      <p:sp>
        <p:nvSpPr>
          <p:cNvPr id="3" name="Rettangolo 2">
            <a:extLst>
              <a:ext uri="{FF2B5EF4-FFF2-40B4-BE49-F238E27FC236}">
                <a16:creationId xmlns:a16="http://schemas.microsoft.com/office/drawing/2014/main" id="{874698A0-7BDD-BB9A-F8D4-45032B628649}"/>
              </a:ext>
            </a:extLst>
          </p:cNvPr>
          <p:cNvSpPr/>
          <p:nvPr/>
        </p:nvSpPr>
        <p:spPr>
          <a:xfrm>
            <a:off x="0" y="0"/>
            <a:ext cx="20575849" cy="12606510"/>
          </a:xfrm>
          <a:prstGeom prst="rect">
            <a:avLst/>
          </a:prstGeom>
          <a:solidFill>
            <a:schemeClr val="tx2">
              <a:lumMod val="75000"/>
              <a:alpha val="5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2863"/>
          </a:p>
        </p:txBody>
      </p:sp>
      <p:sp>
        <p:nvSpPr>
          <p:cNvPr id="4" name="TextBox 4">
            <a:extLst>
              <a:ext uri="{FF2B5EF4-FFF2-40B4-BE49-F238E27FC236}">
                <a16:creationId xmlns:a16="http://schemas.microsoft.com/office/drawing/2014/main" id="{1A06C2C0-9AB6-6C48-95A7-700134CBBB9F}"/>
              </a:ext>
            </a:extLst>
          </p:cNvPr>
          <p:cNvSpPr txBox="1"/>
          <p:nvPr/>
        </p:nvSpPr>
        <p:spPr>
          <a:xfrm>
            <a:off x="3441550" y="4476982"/>
            <a:ext cx="14132769" cy="2123658"/>
          </a:xfrm>
          <a:prstGeom prst="rect">
            <a:avLst/>
          </a:prstGeom>
          <a:noFill/>
          <a:ln>
            <a:noFill/>
          </a:ln>
        </p:spPr>
        <p:txBody>
          <a:bodyPr wrap="square" rtlCol="0">
            <a:spAutoFit/>
          </a:bodyPr>
          <a:lstStyle/>
          <a:p>
            <a:r>
              <a:rPr lang="it-IT" sz="6600" b="1" dirty="0">
                <a:solidFill>
                  <a:schemeClr val="bg1"/>
                </a:solidFill>
                <a:effectLst/>
                <a:latin typeface="Avenir Next LT Pro" panose="020B0504020202020204" pitchFamily="34" charset="0"/>
                <a:ea typeface="Abadi MT Condensed Extra Bold" charset="0"/>
                <a:cs typeface="Abadi MT Condensed Extra Bold" charset="0"/>
              </a:rPr>
              <a:t>La domanda di competenze ICT nel 2024</a:t>
            </a:r>
          </a:p>
        </p:txBody>
      </p:sp>
      <p:sp>
        <p:nvSpPr>
          <p:cNvPr id="9" name="CasellaDiTesto 8">
            <a:extLst>
              <a:ext uri="{FF2B5EF4-FFF2-40B4-BE49-F238E27FC236}">
                <a16:creationId xmlns:a16="http://schemas.microsoft.com/office/drawing/2014/main" id="{0B4B548E-1D92-4D2A-ADA3-74156D0CA12F}"/>
              </a:ext>
            </a:extLst>
          </p:cNvPr>
          <p:cNvSpPr txBox="1"/>
          <p:nvPr/>
        </p:nvSpPr>
        <p:spPr>
          <a:xfrm>
            <a:off x="1312718" y="4352102"/>
            <a:ext cx="1122698" cy="2442079"/>
          </a:xfrm>
          <a:prstGeom prst="rect">
            <a:avLst/>
          </a:prstGeom>
          <a:noFill/>
        </p:spPr>
        <p:txBody>
          <a:bodyPr wrap="square">
            <a:spAutoFit/>
          </a:bodyPr>
          <a:lstStyle/>
          <a:p>
            <a:r>
              <a:rPr lang="it-IT" sz="15269" b="1" dirty="0">
                <a:solidFill>
                  <a:schemeClr val="bg1"/>
                </a:solidFill>
                <a:latin typeface="Avenir Next LT Pro" panose="020B0504020202020204" pitchFamily="34" charset="0"/>
              </a:rPr>
              <a:t>1</a:t>
            </a:r>
            <a:endParaRPr lang="it-IT" sz="15269" dirty="0"/>
          </a:p>
        </p:txBody>
      </p:sp>
      <p:cxnSp>
        <p:nvCxnSpPr>
          <p:cNvPr id="11" name="Connettore diritto 10">
            <a:extLst>
              <a:ext uri="{FF2B5EF4-FFF2-40B4-BE49-F238E27FC236}">
                <a16:creationId xmlns:a16="http://schemas.microsoft.com/office/drawing/2014/main" id="{BD178D14-631F-430B-9CFD-E757FAE0BE95}"/>
              </a:ext>
            </a:extLst>
          </p:cNvPr>
          <p:cNvCxnSpPr>
            <a:cxnSpLocks/>
          </p:cNvCxnSpPr>
          <p:nvPr/>
        </p:nvCxnSpPr>
        <p:spPr>
          <a:xfrm>
            <a:off x="2938483" y="4290543"/>
            <a:ext cx="0" cy="2496536"/>
          </a:xfrm>
          <a:prstGeom prst="line">
            <a:avLst/>
          </a:prstGeom>
          <a:ln w="57150">
            <a:solidFill>
              <a:srgbClr val="5879B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91724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tangolo 6">
            <a:extLst>
              <a:ext uri="{FF2B5EF4-FFF2-40B4-BE49-F238E27FC236}">
                <a16:creationId xmlns:a16="http://schemas.microsoft.com/office/drawing/2014/main" id="{8C8EFD94-0661-DEB1-2131-C0DA43BC66BF}"/>
              </a:ext>
            </a:extLst>
          </p:cNvPr>
          <p:cNvSpPr/>
          <p:nvPr/>
        </p:nvSpPr>
        <p:spPr>
          <a:xfrm>
            <a:off x="811046" y="2044143"/>
            <a:ext cx="17859600" cy="68194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extBox 4">
            <a:extLst>
              <a:ext uri="{FF2B5EF4-FFF2-40B4-BE49-F238E27FC236}">
                <a16:creationId xmlns:a16="http://schemas.microsoft.com/office/drawing/2014/main" id="{8EFACAB7-21E2-3DA0-0B50-1DA7F23CF209}"/>
              </a:ext>
            </a:extLst>
          </p:cNvPr>
          <p:cNvSpPr txBox="1">
            <a:spLocks noGrp="1" noRot="1" noMove="1" noResize="1" noEditPoints="1" noAdjustHandles="1" noChangeArrowheads="1" noChangeShapeType="1"/>
          </p:cNvSpPr>
          <p:nvPr/>
        </p:nvSpPr>
        <p:spPr>
          <a:xfrm>
            <a:off x="765857" y="676933"/>
            <a:ext cx="17856000" cy="707886"/>
          </a:xfrm>
          <a:prstGeom prst="rect">
            <a:avLst/>
          </a:prstGeom>
          <a:noFill/>
          <a:ln>
            <a:noFill/>
          </a:ln>
        </p:spPr>
        <p:txBody>
          <a:bodyPr wrap="square">
            <a:spAutoFit/>
          </a:bodyPr>
          <a:lstStyle>
            <a:defPPr>
              <a:defRPr lang="en-US"/>
            </a:defPPr>
            <a:lvl1pPr>
              <a:defRPr sz="1543" b="1">
                <a:solidFill>
                  <a:srgbClr val="6ADC7E"/>
                </a:solidFill>
                <a:latin typeface="Avenir Next LT Pro" panose="020B0504020202020204" pitchFamily="34" charset="0"/>
              </a:defRPr>
            </a:lvl1pPr>
          </a:lstStyle>
          <a:p>
            <a:r>
              <a:rPr lang="it-IT" sz="4000" dirty="0">
                <a:solidFill>
                  <a:srgbClr val="5879B5"/>
                </a:solidFill>
              </a:rPr>
              <a:t>Figure ICT: gli annunci di lavoro si mantengono elevati e stabili</a:t>
            </a:r>
          </a:p>
        </p:txBody>
      </p:sp>
      <p:sp>
        <p:nvSpPr>
          <p:cNvPr id="29" name="TextBox 4">
            <a:extLst>
              <a:ext uri="{FF2B5EF4-FFF2-40B4-BE49-F238E27FC236}">
                <a16:creationId xmlns:a16="http://schemas.microsoft.com/office/drawing/2014/main" id="{A4527A6D-9134-B9CF-1519-B14F471CD205}"/>
              </a:ext>
            </a:extLst>
          </p:cNvPr>
          <p:cNvSpPr txBox="1">
            <a:spLocks noGrp="1" noRot="1" noMove="1" noResize="1" noEditPoints="1" noAdjustHandles="1" noChangeArrowheads="1" noChangeShapeType="1"/>
          </p:cNvSpPr>
          <p:nvPr/>
        </p:nvSpPr>
        <p:spPr>
          <a:xfrm>
            <a:off x="765857" y="1440713"/>
            <a:ext cx="17856000" cy="830997"/>
          </a:xfrm>
          <a:prstGeom prst="rect">
            <a:avLst/>
          </a:prstGeom>
          <a:noFill/>
          <a:ln>
            <a:noFill/>
          </a:ln>
        </p:spPr>
        <p:txBody>
          <a:bodyPr wrap="square">
            <a:spAutoFit/>
          </a:bodyPr>
          <a:lstStyle>
            <a:defPPr>
              <a:defRPr lang="en-US"/>
            </a:defPPr>
            <a:lvl1pPr>
              <a:defRPr sz="1543" b="1">
                <a:solidFill>
                  <a:srgbClr val="6ADC7E"/>
                </a:solidFill>
                <a:latin typeface="Avenir Next LT Pro" panose="020B0504020202020204" pitchFamily="34" charset="0"/>
              </a:defRPr>
            </a:lvl1pPr>
          </a:lstStyle>
          <a:p>
            <a:r>
              <a:rPr lang="it-IT" sz="2400" b="0" dirty="0">
                <a:solidFill>
                  <a:schemeClr val="tx1">
                    <a:lumMod val="75000"/>
                    <a:lumOff val="25000"/>
                  </a:schemeClr>
                </a:solidFill>
              </a:rPr>
              <a:t>Numero di annunci di lavoro unici relativi a profili ICT pubblicati mensilmente su LinkedIn (da </a:t>
            </a:r>
            <a:r>
              <a:rPr lang="it-IT" sz="2400" b="0" dirty="0" err="1">
                <a:solidFill>
                  <a:schemeClr val="tx1">
                    <a:lumMod val="75000"/>
                    <a:lumOff val="25000"/>
                  </a:schemeClr>
                </a:solidFill>
              </a:rPr>
              <a:t>gen</a:t>
            </a:r>
            <a:r>
              <a:rPr lang="it-IT" sz="2400" b="0" dirty="0">
                <a:solidFill>
                  <a:schemeClr val="tx1">
                    <a:lumMod val="75000"/>
                    <a:lumOff val="25000"/>
                  </a:schemeClr>
                </a:solidFill>
              </a:rPr>
              <a:t> 2023 a ago 2024)</a:t>
            </a:r>
          </a:p>
          <a:p>
            <a:endParaRPr lang="it-IT" sz="2400" b="0" dirty="0">
              <a:solidFill>
                <a:schemeClr val="tx1">
                  <a:lumMod val="75000"/>
                  <a:lumOff val="25000"/>
                </a:schemeClr>
              </a:solidFill>
            </a:endParaRPr>
          </a:p>
        </p:txBody>
      </p:sp>
      <p:sp>
        <p:nvSpPr>
          <p:cNvPr id="30" name="Rettangolo 29">
            <a:extLst>
              <a:ext uri="{FF2B5EF4-FFF2-40B4-BE49-F238E27FC236}">
                <a16:creationId xmlns:a16="http://schemas.microsoft.com/office/drawing/2014/main" id="{8295AEE4-A42E-BA40-3805-D599CE583EF1}"/>
              </a:ext>
            </a:extLst>
          </p:cNvPr>
          <p:cNvSpPr>
            <a:spLocks noGrp="1" noRot="1" noMove="1" noResize="1" noEditPoints="1" noAdjustHandles="1" noChangeArrowheads="1" noChangeShapeType="1"/>
          </p:cNvSpPr>
          <p:nvPr/>
        </p:nvSpPr>
        <p:spPr>
          <a:xfrm>
            <a:off x="765857" y="8772372"/>
            <a:ext cx="17856000" cy="842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Fonte: rielaborazione Talents Venture su dati </a:t>
            </a:r>
            <a:r>
              <a:rPr lang="it-IT" err="1">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Revelio</a:t>
            </a:r>
            <a:r>
              <a:rPr lang="it-IT">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 Labs.</a:t>
            </a:r>
          </a:p>
        </p:txBody>
      </p:sp>
      <p:sp>
        <p:nvSpPr>
          <p:cNvPr id="3" name="Rettangolo 2">
            <a:extLst>
              <a:ext uri="{FF2B5EF4-FFF2-40B4-BE49-F238E27FC236}">
                <a16:creationId xmlns:a16="http://schemas.microsoft.com/office/drawing/2014/main" id="{0CFF1364-F94A-7E5E-95E2-BB8B867D14A3}"/>
              </a:ext>
            </a:extLst>
          </p:cNvPr>
          <p:cNvSpPr/>
          <p:nvPr/>
        </p:nvSpPr>
        <p:spPr>
          <a:xfrm>
            <a:off x="765856" y="2002206"/>
            <a:ext cx="11880000" cy="68194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aphicFrame>
        <p:nvGraphicFramePr>
          <p:cNvPr id="8" name="Grafico 7">
            <a:extLst>
              <a:ext uri="{FF2B5EF4-FFF2-40B4-BE49-F238E27FC236}">
                <a16:creationId xmlns:a16="http://schemas.microsoft.com/office/drawing/2014/main" id="{76722E45-E515-EB9E-A84E-3A887B51F605}"/>
              </a:ext>
            </a:extLst>
          </p:cNvPr>
          <p:cNvGraphicFramePr>
            <a:graphicFrameLocks/>
          </p:cNvGraphicFramePr>
          <p:nvPr>
            <p:extLst>
              <p:ext uri="{D42A27DB-BD31-4B8C-83A1-F6EECF244321}">
                <p14:modId xmlns:p14="http://schemas.microsoft.com/office/powerpoint/2010/main" val="1158073404"/>
              </p:ext>
            </p:extLst>
          </p:nvPr>
        </p:nvGraphicFramePr>
        <p:xfrm>
          <a:off x="811044" y="2210154"/>
          <a:ext cx="17769223" cy="6281505"/>
        </p:xfrm>
        <a:graphic>
          <a:graphicData uri="http://schemas.openxmlformats.org/drawingml/2006/chart">
            <c:chart xmlns:c="http://schemas.openxmlformats.org/drawingml/2006/chart" xmlns:r="http://schemas.openxmlformats.org/officeDocument/2006/relationships" r:id="rId3"/>
          </a:graphicData>
        </a:graphic>
      </p:graphicFrame>
      <p:sp>
        <p:nvSpPr>
          <p:cNvPr id="9" name="Rettangolo 8">
            <a:extLst>
              <a:ext uri="{FF2B5EF4-FFF2-40B4-BE49-F238E27FC236}">
                <a16:creationId xmlns:a16="http://schemas.microsoft.com/office/drawing/2014/main" id="{5E3F789E-A3E4-C0E5-1533-0BC934F554A7}"/>
              </a:ext>
            </a:extLst>
          </p:cNvPr>
          <p:cNvSpPr/>
          <p:nvPr/>
        </p:nvSpPr>
        <p:spPr>
          <a:xfrm>
            <a:off x="2689969" y="2210154"/>
            <a:ext cx="11880003" cy="628150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it-IT"/>
          </a:p>
        </p:txBody>
      </p:sp>
      <p:sp>
        <p:nvSpPr>
          <p:cNvPr id="10" name="Rettangolo 9">
            <a:extLst>
              <a:ext uri="{FF2B5EF4-FFF2-40B4-BE49-F238E27FC236}">
                <a16:creationId xmlns:a16="http://schemas.microsoft.com/office/drawing/2014/main" id="{8B10BB44-AEA7-1FB3-6EE7-BB2032EC7FBE}"/>
              </a:ext>
            </a:extLst>
          </p:cNvPr>
          <p:cNvSpPr/>
          <p:nvPr/>
        </p:nvSpPr>
        <p:spPr>
          <a:xfrm>
            <a:off x="2689969" y="2210154"/>
            <a:ext cx="5932845" cy="62815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Rettangolo 11">
            <a:extLst>
              <a:ext uri="{FF2B5EF4-FFF2-40B4-BE49-F238E27FC236}">
                <a16:creationId xmlns:a16="http://schemas.microsoft.com/office/drawing/2014/main" id="{D3AC4D45-2A04-8007-1C73-118B15D63569}"/>
              </a:ext>
            </a:extLst>
          </p:cNvPr>
          <p:cNvSpPr/>
          <p:nvPr/>
        </p:nvSpPr>
        <p:spPr>
          <a:xfrm>
            <a:off x="10191135" y="8076593"/>
            <a:ext cx="8214851" cy="6810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2400">
                <a:solidFill>
                  <a:schemeClr val="tx1">
                    <a:lumMod val="75000"/>
                    <a:lumOff val="25000"/>
                  </a:schemeClr>
                </a:solidFill>
                <a:latin typeface="Avenir Next LT Pro" panose="020B0504020202020204" pitchFamily="34" charset="0"/>
              </a:rPr>
              <a:t>2024</a:t>
            </a:r>
            <a:endParaRPr lang="it-IT" sz="1000">
              <a:solidFill>
                <a:schemeClr val="tx1">
                  <a:lumMod val="75000"/>
                  <a:lumOff val="25000"/>
                </a:schemeClr>
              </a:solidFill>
              <a:latin typeface="Avenir Next LT Pro" panose="020B0504020202020204" pitchFamily="34" charset="0"/>
            </a:endParaRPr>
          </a:p>
        </p:txBody>
      </p:sp>
      <p:sp>
        <p:nvSpPr>
          <p:cNvPr id="14" name="Rettangolo 13">
            <a:extLst>
              <a:ext uri="{FF2B5EF4-FFF2-40B4-BE49-F238E27FC236}">
                <a16:creationId xmlns:a16="http://schemas.microsoft.com/office/drawing/2014/main" id="{DD199AE1-7448-8109-2A6A-E6FCA22D0DE0}"/>
              </a:ext>
            </a:extLst>
          </p:cNvPr>
          <p:cNvSpPr/>
          <p:nvPr/>
        </p:nvSpPr>
        <p:spPr>
          <a:xfrm>
            <a:off x="2484121" y="5453856"/>
            <a:ext cx="15529560" cy="1983264"/>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it-IT" sz="3200" b="1" dirty="0">
                <a:solidFill>
                  <a:schemeClr val="tx1">
                    <a:lumMod val="75000"/>
                    <a:lumOff val="25000"/>
                  </a:schemeClr>
                </a:solidFill>
                <a:effectLst>
                  <a:glow rad="127000">
                    <a:schemeClr val="bg1">
                      <a:alpha val="35000"/>
                    </a:schemeClr>
                  </a:glow>
                </a:effectLst>
                <a:latin typeface="Avenir Next LT Pro" panose="020B0504020202020204" pitchFamily="34" charset="0"/>
              </a:rPr>
              <a:t>184mila</a:t>
            </a:r>
            <a:r>
              <a:rPr lang="it-IT" sz="3200" dirty="0">
                <a:solidFill>
                  <a:schemeClr val="tx1">
                    <a:lumMod val="75000"/>
                    <a:lumOff val="25000"/>
                  </a:schemeClr>
                </a:solidFill>
                <a:effectLst>
                  <a:glow rad="127000">
                    <a:schemeClr val="bg1">
                      <a:alpha val="35000"/>
                    </a:schemeClr>
                  </a:glow>
                </a:effectLst>
                <a:latin typeface="Avenir Next LT Pro" panose="020B0504020202020204" pitchFamily="34" charset="0"/>
              </a:rPr>
              <a:t> annunci</a:t>
            </a:r>
          </a:p>
        </p:txBody>
      </p:sp>
      <p:sp>
        <p:nvSpPr>
          <p:cNvPr id="17" name="Rettangolo 16">
            <a:extLst>
              <a:ext uri="{FF2B5EF4-FFF2-40B4-BE49-F238E27FC236}">
                <a16:creationId xmlns:a16="http://schemas.microsoft.com/office/drawing/2014/main" id="{4FFDBCD1-3A9A-9A64-1BBA-E55DE3B03CA8}"/>
              </a:ext>
            </a:extLst>
          </p:cNvPr>
          <p:cNvSpPr/>
          <p:nvPr/>
        </p:nvSpPr>
        <p:spPr>
          <a:xfrm>
            <a:off x="1961535" y="8078900"/>
            <a:ext cx="8377084" cy="6810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2400" dirty="0">
                <a:solidFill>
                  <a:schemeClr val="tx1">
                    <a:lumMod val="75000"/>
                    <a:lumOff val="25000"/>
                  </a:schemeClr>
                </a:solidFill>
                <a:latin typeface="Avenir Next LT Pro" panose="020B0504020202020204" pitchFamily="34" charset="0"/>
              </a:rPr>
              <a:t>2023</a:t>
            </a:r>
            <a:endParaRPr lang="it-IT" sz="1000" dirty="0">
              <a:solidFill>
                <a:schemeClr val="tx1">
                  <a:lumMod val="75000"/>
                  <a:lumOff val="25000"/>
                </a:schemeClr>
              </a:solidFill>
              <a:latin typeface="Avenir Next LT Pro" panose="020B0504020202020204" pitchFamily="34" charset="0"/>
            </a:endParaRPr>
          </a:p>
        </p:txBody>
      </p:sp>
    </p:spTree>
    <p:extLst>
      <p:ext uri="{BB962C8B-B14F-4D97-AF65-F5344CB8AC3E}">
        <p14:creationId xmlns:p14="http://schemas.microsoft.com/office/powerpoint/2010/main" val="11510557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9" grpId="0"/>
      <p:bldP spid="30" grpId="0"/>
      <p:bldGraphic spid="8" grpId="0">
        <p:bldAsOne/>
      </p:bldGraphic>
      <p:bldP spid="12" grpId="0" animBg="1"/>
      <p:bldP spid="14" grpId="0"/>
      <p:bldP spid="1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EB7E86-6195-7A6A-EC92-ADDA5D9B698E}"/>
            </a:ext>
          </a:extLst>
        </p:cNvPr>
        <p:cNvGrpSpPr/>
        <p:nvPr/>
      </p:nvGrpSpPr>
      <p:grpSpPr>
        <a:xfrm>
          <a:off x="0" y="0"/>
          <a:ext cx="0" cy="0"/>
          <a:chOff x="0" y="0"/>
          <a:chExt cx="0" cy="0"/>
        </a:xfrm>
      </p:grpSpPr>
      <p:pic>
        <p:nvPicPr>
          <p:cNvPr id="24" name="Immagine 23">
            <a:extLst>
              <a:ext uri="{FF2B5EF4-FFF2-40B4-BE49-F238E27FC236}">
                <a16:creationId xmlns:a16="http://schemas.microsoft.com/office/drawing/2014/main" id="{7D6EA54E-C59B-33F2-43F7-8964AA7E1A07}"/>
              </a:ext>
            </a:extLst>
          </p:cNvPr>
          <p:cNvPicPr>
            <a:picLocks noChangeAspect="1"/>
          </p:cNvPicPr>
          <p:nvPr/>
        </p:nvPicPr>
        <p:blipFill>
          <a:blip r:embed="rId3"/>
          <a:stretch>
            <a:fillRect/>
          </a:stretch>
        </p:blipFill>
        <p:spPr>
          <a:xfrm>
            <a:off x="7302384" y="2129112"/>
            <a:ext cx="10773846" cy="6413666"/>
          </a:xfrm>
          <a:prstGeom prst="rect">
            <a:avLst/>
          </a:prstGeom>
        </p:spPr>
      </p:pic>
      <p:sp>
        <p:nvSpPr>
          <p:cNvPr id="7" name="Rettangolo 6">
            <a:extLst>
              <a:ext uri="{FF2B5EF4-FFF2-40B4-BE49-F238E27FC236}">
                <a16:creationId xmlns:a16="http://schemas.microsoft.com/office/drawing/2014/main" id="{6EAEF90D-F800-C7FB-7852-B0853A7F2C65}"/>
              </a:ext>
            </a:extLst>
          </p:cNvPr>
          <p:cNvSpPr/>
          <p:nvPr/>
        </p:nvSpPr>
        <p:spPr>
          <a:xfrm>
            <a:off x="811046" y="2044143"/>
            <a:ext cx="17859600" cy="68194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extBox 4">
            <a:extLst>
              <a:ext uri="{FF2B5EF4-FFF2-40B4-BE49-F238E27FC236}">
                <a16:creationId xmlns:a16="http://schemas.microsoft.com/office/drawing/2014/main" id="{111A7EEE-73A7-BC59-B20A-FCEA6A635996}"/>
              </a:ext>
            </a:extLst>
          </p:cNvPr>
          <p:cNvSpPr txBox="1">
            <a:spLocks noGrp="1" noRot="1" noMove="1" noResize="1" noEditPoints="1" noAdjustHandles="1" noChangeArrowheads="1" noChangeShapeType="1"/>
          </p:cNvSpPr>
          <p:nvPr/>
        </p:nvSpPr>
        <p:spPr>
          <a:xfrm>
            <a:off x="765857" y="676933"/>
            <a:ext cx="17856000" cy="707886"/>
          </a:xfrm>
          <a:prstGeom prst="rect">
            <a:avLst/>
          </a:prstGeom>
          <a:noFill/>
          <a:ln>
            <a:noFill/>
          </a:ln>
        </p:spPr>
        <p:txBody>
          <a:bodyPr wrap="square">
            <a:spAutoFit/>
          </a:bodyPr>
          <a:lstStyle>
            <a:defPPr>
              <a:defRPr lang="en-US"/>
            </a:defPPr>
            <a:lvl1pPr>
              <a:defRPr sz="1543" b="1">
                <a:solidFill>
                  <a:srgbClr val="6ADC7E"/>
                </a:solidFill>
                <a:latin typeface="Avenir Next LT Pro" panose="020B0504020202020204" pitchFamily="34" charset="0"/>
              </a:defRPr>
            </a:lvl1pPr>
          </a:lstStyle>
          <a:p>
            <a:r>
              <a:rPr lang="it-IT" sz="4000" dirty="0">
                <a:solidFill>
                  <a:srgbClr val="5879B5"/>
                </a:solidFill>
              </a:rPr>
              <a:t>Non solo aziende tech: i 10 settori che chiedono professionisti ICT</a:t>
            </a:r>
          </a:p>
        </p:txBody>
      </p:sp>
      <p:sp>
        <p:nvSpPr>
          <p:cNvPr id="29" name="TextBox 4">
            <a:extLst>
              <a:ext uri="{FF2B5EF4-FFF2-40B4-BE49-F238E27FC236}">
                <a16:creationId xmlns:a16="http://schemas.microsoft.com/office/drawing/2014/main" id="{07AA1ABF-E1C5-1720-250B-8FD0D3798459}"/>
              </a:ext>
            </a:extLst>
          </p:cNvPr>
          <p:cNvSpPr txBox="1">
            <a:spLocks noGrp="1" noRot="1" noMove="1" noResize="1" noEditPoints="1" noAdjustHandles="1" noChangeArrowheads="1" noChangeShapeType="1"/>
          </p:cNvSpPr>
          <p:nvPr/>
        </p:nvSpPr>
        <p:spPr>
          <a:xfrm>
            <a:off x="765857" y="1440713"/>
            <a:ext cx="17856000" cy="461665"/>
          </a:xfrm>
          <a:prstGeom prst="rect">
            <a:avLst/>
          </a:prstGeom>
          <a:noFill/>
          <a:ln>
            <a:noFill/>
          </a:ln>
        </p:spPr>
        <p:txBody>
          <a:bodyPr wrap="square">
            <a:spAutoFit/>
          </a:bodyPr>
          <a:lstStyle>
            <a:defPPr>
              <a:defRPr lang="en-US"/>
            </a:defPPr>
            <a:lvl1pPr>
              <a:defRPr sz="1543" b="1">
                <a:solidFill>
                  <a:srgbClr val="6ADC7E"/>
                </a:solidFill>
                <a:latin typeface="Avenir Next LT Pro" panose="020B0504020202020204" pitchFamily="34" charset="0"/>
              </a:defRPr>
            </a:lvl1pPr>
          </a:lstStyle>
          <a:p>
            <a:r>
              <a:rPr lang="it-IT" sz="2400" b="0" dirty="0">
                <a:solidFill>
                  <a:schemeClr val="tx1">
                    <a:lumMod val="75000"/>
                    <a:lumOff val="25000"/>
                  </a:schemeClr>
                </a:solidFill>
              </a:rPr>
              <a:t>Primi 10 settori per numero di annunci di lavoro unici pubblicati su LinkedIn (da </a:t>
            </a:r>
            <a:r>
              <a:rPr lang="it-IT" sz="2400" b="0" dirty="0" err="1">
                <a:solidFill>
                  <a:schemeClr val="tx1">
                    <a:lumMod val="75000"/>
                    <a:lumOff val="25000"/>
                  </a:schemeClr>
                </a:solidFill>
              </a:rPr>
              <a:t>gen</a:t>
            </a:r>
            <a:r>
              <a:rPr lang="it-IT" sz="2400" b="0" dirty="0">
                <a:solidFill>
                  <a:schemeClr val="tx1">
                    <a:lumMod val="75000"/>
                    <a:lumOff val="25000"/>
                  </a:schemeClr>
                </a:solidFill>
              </a:rPr>
              <a:t> 2023 a ago 2024)</a:t>
            </a:r>
          </a:p>
        </p:txBody>
      </p:sp>
      <p:sp>
        <p:nvSpPr>
          <p:cNvPr id="30" name="Rettangolo 29">
            <a:extLst>
              <a:ext uri="{FF2B5EF4-FFF2-40B4-BE49-F238E27FC236}">
                <a16:creationId xmlns:a16="http://schemas.microsoft.com/office/drawing/2014/main" id="{3B6A7610-75FF-A68A-BFE4-894D4B7E9E97}"/>
              </a:ext>
            </a:extLst>
          </p:cNvPr>
          <p:cNvSpPr>
            <a:spLocks noGrp="1" noRot="1" noMove="1" noResize="1" noEditPoints="1" noAdjustHandles="1" noChangeArrowheads="1" noChangeShapeType="1"/>
          </p:cNvSpPr>
          <p:nvPr/>
        </p:nvSpPr>
        <p:spPr>
          <a:xfrm>
            <a:off x="765857" y="8772372"/>
            <a:ext cx="17856000" cy="842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it-IT" dirty="0">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Fonte: rielaborazione Talents Venture su dati </a:t>
            </a:r>
            <a:r>
              <a:rPr lang="it-IT" dirty="0" err="1">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Revelio</a:t>
            </a:r>
            <a:r>
              <a:rPr lang="it-IT" dirty="0">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 Labs.</a:t>
            </a:r>
          </a:p>
          <a:p>
            <a:r>
              <a:rPr lang="it-IT" dirty="0">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Nota: i settori riportati seguono la tassonomia «Rics k50» fornita da </a:t>
            </a:r>
            <a:r>
              <a:rPr lang="it-IT" dirty="0" err="1">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Revelio</a:t>
            </a:r>
            <a:r>
              <a:rPr lang="it-IT" dirty="0">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 Labs. Dall’analisi sono escluse le aziende appartenenti al settore «Servizi di risorse umane» che comprende principalmente agenzie per il lavoro.</a:t>
            </a:r>
          </a:p>
          <a:p>
            <a:endParaRPr lang="it-IT" dirty="0">
              <a:solidFill>
                <a:srgbClr val="404040"/>
              </a:solidFill>
              <a:latin typeface="Avenir Next LT Pro" panose="020B0504020202020204" pitchFamily="34" charset="0"/>
              <a:ea typeface="Calibri" panose="020F0502020204030204" pitchFamily="34" charset="0"/>
              <a:cs typeface="Times New Roman" panose="02020603050405020304" pitchFamily="18" charset="0"/>
            </a:endParaRPr>
          </a:p>
        </p:txBody>
      </p:sp>
      <p:sp>
        <p:nvSpPr>
          <p:cNvPr id="3" name="Rettangolo 2">
            <a:extLst>
              <a:ext uri="{FF2B5EF4-FFF2-40B4-BE49-F238E27FC236}">
                <a16:creationId xmlns:a16="http://schemas.microsoft.com/office/drawing/2014/main" id="{4E559DB3-51AA-A814-7ABD-116AA804E53D}"/>
              </a:ext>
            </a:extLst>
          </p:cNvPr>
          <p:cNvSpPr/>
          <p:nvPr/>
        </p:nvSpPr>
        <p:spPr>
          <a:xfrm>
            <a:off x="765856" y="2002206"/>
            <a:ext cx="11880000" cy="68194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2" name="Gruppo 11">
            <a:extLst>
              <a:ext uri="{FF2B5EF4-FFF2-40B4-BE49-F238E27FC236}">
                <a16:creationId xmlns:a16="http://schemas.microsoft.com/office/drawing/2014/main" id="{B80664B5-2860-6DE6-9CC4-8F5D391A689A}"/>
              </a:ext>
            </a:extLst>
          </p:cNvPr>
          <p:cNvGrpSpPr/>
          <p:nvPr/>
        </p:nvGrpSpPr>
        <p:grpSpPr>
          <a:xfrm>
            <a:off x="7421343" y="2253256"/>
            <a:ext cx="10533547" cy="6172799"/>
            <a:chOff x="3023178" y="1734458"/>
            <a:chExt cx="4838612" cy="3159089"/>
          </a:xfrm>
        </p:grpSpPr>
        <p:sp>
          <p:nvSpPr>
            <p:cNvPr id="14" name="Rettangolo 13">
              <a:extLst>
                <a:ext uri="{FF2B5EF4-FFF2-40B4-BE49-F238E27FC236}">
                  <a16:creationId xmlns:a16="http://schemas.microsoft.com/office/drawing/2014/main" id="{7321B1E2-A67B-2626-58B9-66E280836C27}"/>
                </a:ext>
              </a:extLst>
            </p:cNvPr>
            <p:cNvSpPr/>
            <p:nvPr/>
          </p:nvSpPr>
          <p:spPr>
            <a:xfrm>
              <a:off x="3023178" y="1734458"/>
              <a:ext cx="2689587" cy="3159089"/>
            </a:xfrm>
            <a:prstGeom prst="rect">
              <a:avLst/>
            </a:prstGeom>
            <a:solidFill>
              <a:srgbClr val="5879B5"/>
            </a:solidFill>
            <a:ln>
              <a:solidFill>
                <a:srgbClr val="5879B5"/>
              </a:solid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it-IT" sz="2800" dirty="0">
                  <a:solidFill>
                    <a:schemeClr val="bg1"/>
                  </a:solidFill>
                  <a:latin typeface="Avenir Next LT Pro" panose="020B0504020202020204" pitchFamily="34" charset="0"/>
                </a:rPr>
                <a:t>Servizi IT</a:t>
              </a:r>
            </a:p>
            <a:p>
              <a:r>
                <a:rPr lang="it-IT" sz="2800" dirty="0">
                  <a:solidFill>
                    <a:schemeClr val="bg1"/>
                  </a:solidFill>
                  <a:latin typeface="Avenir Next LT Pro" panose="020B0504020202020204" pitchFamily="34" charset="0"/>
                </a:rPr>
                <a:t>53.149 annunci</a:t>
              </a:r>
            </a:p>
          </p:txBody>
        </p:sp>
        <p:sp>
          <p:nvSpPr>
            <p:cNvPr id="15" name="Rettangolo 14">
              <a:extLst>
                <a:ext uri="{FF2B5EF4-FFF2-40B4-BE49-F238E27FC236}">
                  <a16:creationId xmlns:a16="http://schemas.microsoft.com/office/drawing/2014/main" id="{8DFFC692-C9B1-DC72-0A76-F56D8D37E7B2}"/>
                </a:ext>
              </a:extLst>
            </p:cNvPr>
            <p:cNvSpPr/>
            <p:nvPr/>
          </p:nvSpPr>
          <p:spPr>
            <a:xfrm>
              <a:off x="5740400" y="1734458"/>
              <a:ext cx="1088571" cy="1139372"/>
            </a:xfrm>
            <a:prstGeom prst="rect">
              <a:avLst/>
            </a:prstGeom>
            <a:solidFill>
              <a:srgbClr val="5879B5"/>
            </a:solidFill>
            <a:ln>
              <a:solidFill>
                <a:srgbClr val="5879B5"/>
              </a:solid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it-IT" sz="2600" dirty="0">
                  <a:solidFill>
                    <a:schemeClr val="bg1"/>
                  </a:solidFill>
                  <a:latin typeface="Avenir Next LT Pro" panose="020B0504020202020204" pitchFamily="34" charset="0"/>
                </a:rPr>
                <a:t>Consulenza e Assistenza</a:t>
              </a:r>
            </a:p>
            <a:p>
              <a:r>
                <a:rPr lang="it-IT" sz="2600" dirty="0">
                  <a:solidFill>
                    <a:schemeClr val="bg1"/>
                  </a:solidFill>
                  <a:latin typeface="Avenir Next LT Pro" panose="020B0504020202020204" pitchFamily="34" charset="0"/>
                </a:rPr>
                <a:t>8.072</a:t>
              </a:r>
            </a:p>
          </p:txBody>
        </p:sp>
        <p:sp>
          <p:nvSpPr>
            <p:cNvPr id="16" name="Rettangolo 15">
              <a:extLst>
                <a:ext uri="{FF2B5EF4-FFF2-40B4-BE49-F238E27FC236}">
                  <a16:creationId xmlns:a16="http://schemas.microsoft.com/office/drawing/2014/main" id="{02E89487-CCE0-7194-87D6-5C81F1D907C4}"/>
                </a:ext>
              </a:extLst>
            </p:cNvPr>
            <p:cNvSpPr/>
            <p:nvPr/>
          </p:nvSpPr>
          <p:spPr>
            <a:xfrm>
              <a:off x="6856677" y="1734458"/>
              <a:ext cx="1005113" cy="1146628"/>
            </a:xfrm>
            <a:prstGeom prst="rect">
              <a:avLst/>
            </a:prstGeom>
            <a:solidFill>
              <a:srgbClr val="5879B5"/>
            </a:solidFill>
            <a:ln>
              <a:solidFill>
                <a:srgbClr val="5879B5"/>
              </a:solid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it-IT" sz="2400" dirty="0">
                  <a:solidFill>
                    <a:schemeClr val="bg1"/>
                  </a:solidFill>
                  <a:latin typeface="Avenir Next LT Pro" panose="020B0504020202020204" pitchFamily="34" charset="0"/>
                </a:rPr>
                <a:t>Consulenza IT</a:t>
              </a:r>
            </a:p>
            <a:p>
              <a:r>
                <a:rPr lang="it-IT" sz="2400" dirty="0">
                  <a:solidFill>
                    <a:schemeClr val="bg1"/>
                  </a:solidFill>
                  <a:latin typeface="Avenir Next LT Pro" panose="020B0504020202020204" pitchFamily="34" charset="0"/>
                </a:rPr>
                <a:t>7.515</a:t>
              </a:r>
            </a:p>
          </p:txBody>
        </p:sp>
        <p:sp>
          <p:nvSpPr>
            <p:cNvPr id="17" name="Rettangolo 16">
              <a:extLst>
                <a:ext uri="{FF2B5EF4-FFF2-40B4-BE49-F238E27FC236}">
                  <a16:creationId xmlns:a16="http://schemas.microsoft.com/office/drawing/2014/main" id="{DCE44AAE-6A98-3C05-82E7-4E4175144357}"/>
                </a:ext>
              </a:extLst>
            </p:cNvPr>
            <p:cNvSpPr/>
            <p:nvPr/>
          </p:nvSpPr>
          <p:spPr>
            <a:xfrm>
              <a:off x="5740400" y="2907602"/>
              <a:ext cx="838200" cy="1141884"/>
            </a:xfrm>
            <a:prstGeom prst="rect">
              <a:avLst/>
            </a:prstGeom>
            <a:solidFill>
              <a:srgbClr val="5879B5"/>
            </a:solidFill>
            <a:ln>
              <a:solidFill>
                <a:srgbClr val="5879B5"/>
              </a:solidFill>
            </a:ln>
          </p:spPr>
          <p:style>
            <a:lnRef idx="2">
              <a:schemeClr val="accent1">
                <a:shade val="15000"/>
              </a:schemeClr>
            </a:lnRef>
            <a:fillRef idx="1">
              <a:schemeClr val="accent1"/>
            </a:fillRef>
            <a:effectRef idx="0">
              <a:schemeClr val="accent1"/>
            </a:effectRef>
            <a:fontRef idx="minor">
              <a:schemeClr val="lt1"/>
            </a:fontRef>
          </p:style>
          <p:txBody>
            <a:bodyPr rIns="72000" rtlCol="0" anchor="b"/>
            <a:lstStyle/>
            <a:p>
              <a:r>
                <a:rPr lang="it-IT" sz="2000" dirty="0">
                  <a:solidFill>
                    <a:schemeClr val="bg1"/>
                  </a:solidFill>
                  <a:latin typeface="Avenir Next LT Pro" panose="020B0504020202020204" pitchFamily="34" charset="0"/>
                </a:rPr>
                <a:t>Ingegneria e Costruzione</a:t>
              </a:r>
            </a:p>
            <a:p>
              <a:r>
                <a:rPr lang="it-IT" sz="2000" dirty="0">
                  <a:solidFill>
                    <a:schemeClr val="bg1"/>
                  </a:solidFill>
                  <a:latin typeface="Avenir Next LT Pro" panose="020B0504020202020204" pitchFamily="34" charset="0"/>
                </a:rPr>
                <a:t>6.234</a:t>
              </a:r>
            </a:p>
          </p:txBody>
        </p:sp>
        <p:sp>
          <p:nvSpPr>
            <p:cNvPr id="18" name="Rettangolo 17">
              <a:extLst>
                <a:ext uri="{FF2B5EF4-FFF2-40B4-BE49-F238E27FC236}">
                  <a16:creationId xmlns:a16="http://schemas.microsoft.com/office/drawing/2014/main" id="{4C5AB4F8-A429-C3F1-B10A-2ACA31C80CF2}"/>
                </a:ext>
              </a:extLst>
            </p:cNvPr>
            <p:cNvSpPr/>
            <p:nvPr/>
          </p:nvSpPr>
          <p:spPr>
            <a:xfrm>
              <a:off x="6606234" y="2907602"/>
              <a:ext cx="693725" cy="908113"/>
            </a:xfrm>
            <a:prstGeom prst="rect">
              <a:avLst/>
            </a:prstGeom>
            <a:solidFill>
              <a:srgbClr val="5879B5"/>
            </a:solidFill>
            <a:ln>
              <a:solidFill>
                <a:srgbClr val="5879B5"/>
              </a:solid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it-IT" dirty="0">
                  <a:solidFill>
                    <a:schemeClr val="bg1"/>
                  </a:solidFill>
                  <a:latin typeface="Avenir Next LT Pro" panose="020B0504020202020204" pitchFamily="34" charset="0"/>
                </a:rPr>
                <a:t>Servizi Finanziari</a:t>
              </a:r>
            </a:p>
            <a:p>
              <a:r>
                <a:rPr lang="it-IT" dirty="0">
                  <a:solidFill>
                    <a:schemeClr val="bg1"/>
                  </a:solidFill>
                  <a:latin typeface="Avenir Next LT Pro" panose="020B0504020202020204" pitchFamily="34" charset="0"/>
                </a:rPr>
                <a:t>4.170</a:t>
              </a:r>
            </a:p>
          </p:txBody>
        </p:sp>
        <p:sp>
          <p:nvSpPr>
            <p:cNvPr id="19" name="Rettangolo 18">
              <a:extLst>
                <a:ext uri="{FF2B5EF4-FFF2-40B4-BE49-F238E27FC236}">
                  <a16:creationId xmlns:a16="http://schemas.microsoft.com/office/drawing/2014/main" id="{946D0B58-F0A3-A997-91F5-729FE86D475C}"/>
                </a:ext>
              </a:extLst>
            </p:cNvPr>
            <p:cNvSpPr/>
            <p:nvPr/>
          </p:nvSpPr>
          <p:spPr>
            <a:xfrm>
              <a:off x="7327594" y="2907602"/>
              <a:ext cx="534196" cy="911923"/>
            </a:xfrm>
            <a:prstGeom prst="rect">
              <a:avLst/>
            </a:prstGeom>
            <a:solidFill>
              <a:srgbClr val="5879B5"/>
            </a:solidFill>
            <a:ln>
              <a:solidFill>
                <a:srgbClr val="5879B5"/>
              </a:solidFill>
            </a:ln>
          </p:spPr>
          <p:style>
            <a:lnRef idx="2">
              <a:schemeClr val="accent1">
                <a:shade val="15000"/>
              </a:schemeClr>
            </a:lnRef>
            <a:fillRef idx="1">
              <a:schemeClr val="accent1"/>
            </a:fillRef>
            <a:effectRef idx="0">
              <a:schemeClr val="accent1"/>
            </a:effectRef>
            <a:fontRef idx="minor">
              <a:schemeClr val="lt1"/>
            </a:fontRef>
          </p:style>
          <p:txBody>
            <a:bodyPr rIns="108000" rtlCol="0" anchor="b"/>
            <a:lstStyle/>
            <a:p>
              <a:r>
                <a:rPr lang="it-IT" sz="1500" dirty="0" err="1">
                  <a:solidFill>
                    <a:schemeClr val="bg1"/>
                  </a:solidFill>
                  <a:latin typeface="Avenir Next LT Pro" panose="020B0504020202020204" pitchFamily="34" charset="0"/>
                </a:rPr>
                <a:t>Hospitality</a:t>
              </a:r>
              <a:endParaRPr lang="it-IT" sz="1500" dirty="0">
                <a:solidFill>
                  <a:schemeClr val="bg1"/>
                </a:solidFill>
                <a:latin typeface="Avenir Next LT Pro" panose="020B0504020202020204" pitchFamily="34" charset="0"/>
              </a:endParaRPr>
            </a:p>
            <a:p>
              <a:r>
                <a:rPr lang="it-IT" sz="1500" dirty="0">
                  <a:solidFill>
                    <a:schemeClr val="bg1"/>
                  </a:solidFill>
                  <a:latin typeface="Avenir Next LT Pro" panose="020B0504020202020204" pitchFamily="34" charset="0"/>
                </a:rPr>
                <a:t>3.264</a:t>
              </a:r>
            </a:p>
          </p:txBody>
        </p:sp>
        <p:sp>
          <p:nvSpPr>
            <p:cNvPr id="20" name="Rettangolo 19">
              <a:extLst>
                <a:ext uri="{FF2B5EF4-FFF2-40B4-BE49-F238E27FC236}">
                  <a16:creationId xmlns:a16="http://schemas.microsoft.com/office/drawing/2014/main" id="{A472EBE9-5011-E4A4-A374-E67770E41422}"/>
                </a:ext>
              </a:extLst>
            </p:cNvPr>
            <p:cNvSpPr/>
            <p:nvPr/>
          </p:nvSpPr>
          <p:spPr>
            <a:xfrm>
              <a:off x="5740399" y="4083258"/>
              <a:ext cx="838200" cy="810289"/>
            </a:xfrm>
            <a:prstGeom prst="rect">
              <a:avLst/>
            </a:prstGeom>
            <a:solidFill>
              <a:srgbClr val="5879B5"/>
            </a:solidFill>
            <a:ln>
              <a:solidFill>
                <a:srgbClr val="5879B5"/>
              </a:solid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it-IT" sz="2400" dirty="0">
                  <a:solidFill>
                    <a:schemeClr val="bg1"/>
                  </a:solidFill>
                  <a:latin typeface="Avenir Next LT Pro" panose="020B0504020202020204" pitchFamily="34" charset="0"/>
                </a:rPr>
                <a:t>Energia e Risorse</a:t>
              </a:r>
            </a:p>
            <a:p>
              <a:r>
                <a:rPr lang="it-IT" sz="2400" dirty="0">
                  <a:solidFill>
                    <a:schemeClr val="bg1"/>
                  </a:solidFill>
                  <a:latin typeface="Avenir Next LT Pro" panose="020B0504020202020204" pitchFamily="34" charset="0"/>
                </a:rPr>
                <a:t>4.465</a:t>
              </a:r>
            </a:p>
          </p:txBody>
        </p:sp>
        <p:sp>
          <p:nvSpPr>
            <p:cNvPr id="21" name="Rettangolo 20">
              <a:extLst>
                <a:ext uri="{FF2B5EF4-FFF2-40B4-BE49-F238E27FC236}">
                  <a16:creationId xmlns:a16="http://schemas.microsoft.com/office/drawing/2014/main" id="{7B51CCE3-CBF2-7BA1-0F58-2E5D029B4BAA}"/>
                </a:ext>
              </a:extLst>
            </p:cNvPr>
            <p:cNvSpPr/>
            <p:nvPr/>
          </p:nvSpPr>
          <p:spPr>
            <a:xfrm>
              <a:off x="7430729" y="3852429"/>
              <a:ext cx="431061" cy="1039896"/>
            </a:xfrm>
            <a:prstGeom prst="rect">
              <a:avLst/>
            </a:prstGeom>
            <a:solidFill>
              <a:srgbClr val="5879B5"/>
            </a:solidFill>
            <a:ln>
              <a:solidFill>
                <a:srgbClr val="5879B5"/>
              </a:solidFill>
            </a:ln>
          </p:spPr>
          <p:style>
            <a:lnRef idx="2">
              <a:schemeClr val="accent1">
                <a:shade val="15000"/>
              </a:schemeClr>
            </a:lnRef>
            <a:fillRef idx="1">
              <a:schemeClr val="accent1"/>
            </a:fillRef>
            <a:effectRef idx="0">
              <a:schemeClr val="accent1"/>
            </a:effectRef>
            <a:fontRef idx="minor">
              <a:schemeClr val="lt1"/>
            </a:fontRef>
          </p:style>
          <p:txBody>
            <a:bodyPr rIns="36000" rtlCol="0" anchor="b"/>
            <a:lstStyle/>
            <a:p>
              <a:r>
                <a:rPr lang="it-IT" sz="1400" dirty="0">
                  <a:solidFill>
                    <a:schemeClr val="bg1"/>
                  </a:solidFill>
                  <a:latin typeface="Avenir Next LT Pro" panose="020B0504020202020204" pitchFamily="34" charset="0"/>
                </a:rPr>
                <a:t>Auto</a:t>
              </a:r>
            </a:p>
            <a:p>
              <a:r>
                <a:rPr lang="it-IT" sz="1400" dirty="0">
                  <a:solidFill>
                    <a:schemeClr val="bg1"/>
                  </a:solidFill>
                  <a:latin typeface="Avenir Next LT Pro" panose="020B0504020202020204" pitchFamily="34" charset="0"/>
                </a:rPr>
                <a:t>motive</a:t>
              </a:r>
            </a:p>
            <a:p>
              <a:r>
                <a:rPr lang="it-IT" sz="1400" dirty="0">
                  <a:solidFill>
                    <a:schemeClr val="bg1"/>
                  </a:solidFill>
                  <a:latin typeface="Avenir Next LT Pro" panose="020B0504020202020204" pitchFamily="34" charset="0"/>
                </a:rPr>
                <a:t>2.647</a:t>
              </a:r>
            </a:p>
          </p:txBody>
        </p:sp>
        <p:sp>
          <p:nvSpPr>
            <p:cNvPr id="22" name="Rettangolo 21">
              <a:extLst>
                <a:ext uri="{FF2B5EF4-FFF2-40B4-BE49-F238E27FC236}">
                  <a16:creationId xmlns:a16="http://schemas.microsoft.com/office/drawing/2014/main" id="{6FFCB741-D075-F82D-009D-A17F5C874B1B}"/>
                </a:ext>
              </a:extLst>
            </p:cNvPr>
            <p:cNvSpPr/>
            <p:nvPr/>
          </p:nvSpPr>
          <p:spPr>
            <a:xfrm>
              <a:off x="6606230" y="3852428"/>
              <a:ext cx="790878" cy="520807"/>
            </a:xfrm>
            <a:prstGeom prst="rect">
              <a:avLst/>
            </a:prstGeom>
            <a:solidFill>
              <a:srgbClr val="5879B5"/>
            </a:solidFill>
            <a:ln>
              <a:solidFill>
                <a:srgbClr val="5879B5"/>
              </a:solid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it-IT" dirty="0">
                  <a:solidFill>
                    <a:schemeClr val="bg1"/>
                  </a:solidFill>
                  <a:latin typeface="Avenir Next LT Pro" panose="020B0504020202020204" pitchFamily="34" charset="0"/>
                </a:rPr>
                <a:t>Produzione industriale</a:t>
              </a:r>
            </a:p>
            <a:p>
              <a:r>
                <a:rPr lang="it-IT" dirty="0">
                  <a:solidFill>
                    <a:schemeClr val="bg1"/>
                  </a:solidFill>
                  <a:latin typeface="Avenir Next LT Pro" panose="020B0504020202020204" pitchFamily="34" charset="0"/>
                </a:rPr>
                <a:t>3.033</a:t>
              </a:r>
            </a:p>
          </p:txBody>
        </p:sp>
        <p:sp>
          <p:nvSpPr>
            <p:cNvPr id="23" name="Rettangolo 22">
              <a:extLst>
                <a:ext uri="{FF2B5EF4-FFF2-40B4-BE49-F238E27FC236}">
                  <a16:creationId xmlns:a16="http://schemas.microsoft.com/office/drawing/2014/main" id="{D1A61C6A-9F2F-D39D-7E8B-28B02A4E1504}"/>
                </a:ext>
              </a:extLst>
            </p:cNvPr>
            <p:cNvSpPr/>
            <p:nvPr/>
          </p:nvSpPr>
          <p:spPr>
            <a:xfrm>
              <a:off x="6606230" y="4401671"/>
              <a:ext cx="790878" cy="490653"/>
            </a:xfrm>
            <a:prstGeom prst="rect">
              <a:avLst/>
            </a:prstGeom>
            <a:solidFill>
              <a:srgbClr val="5879B5"/>
            </a:solidFill>
            <a:ln>
              <a:solidFill>
                <a:srgbClr val="5879B5"/>
              </a:solid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it-IT" dirty="0">
                  <a:solidFill>
                    <a:schemeClr val="bg1"/>
                  </a:solidFill>
                  <a:latin typeface="Avenir Next LT Pro" panose="020B0504020202020204" pitchFamily="34" charset="0"/>
                </a:rPr>
                <a:t>Produzione elettronica</a:t>
              </a:r>
            </a:p>
            <a:p>
              <a:r>
                <a:rPr lang="it-IT" dirty="0">
                  <a:solidFill>
                    <a:schemeClr val="bg1"/>
                  </a:solidFill>
                  <a:latin typeface="Avenir Next LT Pro" panose="020B0504020202020204" pitchFamily="34" charset="0"/>
                </a:rPr>
                <a:t>2.778</a:t>
              </a:r>
            </a:p>
          </p:txBody>
        </p:sp>
      </p:grpSp>
      <p:cxnSp>
        <p:nvCxnSpPr>
          <p:cNvPr id="25" name="Connettore diritto 24">
            <a:extLst>
              <a:ext uri="{FF2B5EF4-FFF2-40B4-BE49-F238E27FC236}">
                <a16:creationId xmlns:a16="http://schemas.microsoft.com/office/drawing/2014/main" id="{9CD9E2DB-4195-81C4-8B87-60BE50D0A9F3}"/>
              </a:ext>
            </a:extLst>
          </p:cNvPr>
          <p:cNvCxnSpPr>
            <a:cxnSpLocks/>
          </p:cNvCxnSpPr>
          <p:nvPr/>
        </p:nvCxnSpPr>
        <p:spPr>
          <a:xfrm>
            <a:off x="1445342" y="6611748"/>
            <a:ext cx="5900757" cy="0"/>
          </a:xfrm>
          <a:prstGeom prst="line">
            <a:avLst/>
          </a:prstGeom>
          <a:ln w="57150">
            <a:solidFill>
              <a:schemeClr val="bg1">
                <a:lumMod val="75000"/>
              </a:schemeClr>
            </a:solidFill>
            <a:headEnd type="oval"/>
          </a:ln>
        </p:spPr>
        <p:style>
          <a:lnRef idx="1">
            <a:schemeClr val="accent1"/>
          </a:lnRef>
          <a:fillRef idx="0">
            <a:schemeClr val="accent1"/>
          </a:fillRef>
          <a:effectRef idx="0">
            <a:schemeClr val="accent1"/>
          </a:effectRef>
          <a:fontRef idx="minor">
            <a:schemeClr val="tx1"/>
          </a:fontRef>
        </p:style>
      </p:cxnSp>
      <p:sp>
        <p:nvSpPr>
          <p:cNvPr id="31" name="Rettangolo 30">
            <a:extLst>
              <a:ext uri="{FF2B5EF4-FFF2-40B4-BE49-F238E27FC236}">
                <a16:creationId xmlns:a16="http://schemas.microsoft.com/office/drawing/2014/main" id="{07510F18-02C5-C75D-33EF-0E860ACFD168}"/>
              </a:ext>
            </a:extLst>
          </p:cNvPr>
          <p:cNvSpPr/>
          <p:nvPr/>
        </p:nvSpPr>
        <p:spPr>
          <a:xfrm>
            <a:off x="1375656" y="2367967"/>
            <a:ext cx="5542098" cy="614689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tIns="144000" rIns="0" rtlCol="0" anchor="ctr"/>
          <a:lstStyle/>
          <a:p>
            <a:r>
              <a:rPr lang="it-IT" sz="3200" dirty="0">
                <a:solidFill>
                  <a:schemeClr val="tx1">
                    <a:lumMod val="75000"/>
                    <a:lumOff val="25000"/>
                  </a:schemeClr>
                </a:solidFill>
                <a:latin typeface="Avenir Next LT Pro" panose="020B0504020202020204" pitchFamily="34" charset="0"/>
              </a:rPr>
              <a:t>Escludendo le agenzie per il lavoro, il </a:t>
            </a:r>
            <a:r>
              <a:rPr lang="it-IT" sz="3200" b="1" dirty="0">
                <a:solidFill>
                  <a:schemeClr val="tx1">
                    <a:lumMod val="75000"/>
                    <a:lumOff val="25000"/>
                  </a:schemeClr>
                </a:solidFill>
                <a:latin typeface="Avenir Next LT Pro" panose="020B0504020202020204" pitchFamily="34" charset="0"/>
              </a:rPr>
              <a:t>75%</a:t>
            </a:r>
            <a:r>
              <a:rPr lang="it-IT" sz="3200" dirty="0">
                <a:solidFill>
                  <a:schemeClr val="tx1">
                    <a:lumMod val="75000"/>
                    <a:lumOff val="25000"/>
                  </a:schemeClr>
                </a:solidFill>
                <a:latin typeface="Avenir Next LT Pro" panose="020B0504020202020204" pitchFamily="34" charset="0"/>
              </a:rPr>
              <a:t> degli annunci è pubblicato da aziende appartenenti ai seguenti 10 settori</a:t>
            </a:r>
          </a:p>
          <a:p>
            <a:endParaRPr lang="it-IT" sz="2800" dirty="0">
              <a:solidFill>
                <a:schemeClr val="tx1">
                  <a:lumMod val="75000"/>
                  <a:lumOff val="25000"/>
                </a:schemeClr>
              </a:solidFill>
              <a:latin typeface="Avenir Next LT Pro" panose="020B0504020202020204" pitchFamily="34" charset="0"/>
            </a:endParaRPr>
          </a:p>
        </p:txBody>
      </p:sp>
    </p:spTree>
    <p:extLst>
      <p:ext uri="{BB962C8B-B14F-4D97-AF65-F5344CB8AC3E}">
        <p14:creationId xmlns:p14="http://schemas.microsoft.com/office/powerpoint/2010/main" val="397292098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C1649A-25B5-1916-12AF-2AF392BF31FF}"/>
            </a:ext>
          </a:extLst>
        </p:cNvPr>
        <p:cNvGrpSpPr/>
        <p:nvPr/>
      </p:nvGrpSpPr>
      <p:grpSpPr>
        <a:xfrm>
          <a:off x="0" y="0"/>
          <a:ext cx="0" cy="0"/>
          <a:chOff x="0" y="0"/>
          <a:chExt cx="0" cy="0"/>
        </a:xfrm>
      </p:grpSpPr>
      <p:sp>
        <p:nvSpPr>
          <p:cNvPr id="7" name="Rettangolo 6">
            <a:extLst>
              <a:ext uri="{FF2B5EF4-FFF2-40B4-BE49-F238E27FC236}">
                <a16:creationId xmlns:a16="http://schemas.microsoft.com/office/drawing/2014/main" id="{413B0228-FAC1-7FD9-4BE2-EE2C3B68023A}"/>
              </a:ext>
            </a:extLst>
          </p:cNvPr>
          <p:cNvSpPr/>
          <p:nvPr/>
        </p:nvSpPr>
        <p:spPr>
          <a:xfrm>
            <a:off x="811046" y="2044143"/>
            <a:ext cx="17859600" cy="68194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extBox 4">
            <a:extLst>
              <a:ext uri="{FF2B5EF4-FFF2-40B4-BE49-F238E27FC236}">
                <a16:creationId xmlns:a16="http://schemas.microsoft.com/office/drawing/2014/main" id="{4FF22EEB-50BA-0266-F792-9A1D7A836F2E}"/>
              </a:ext>
            </a:extLst>
          </p:cNvPr>
          <p:cNvSpPr txBox="1">
            <a:spLocks noGrp="1" noRot="1" noMove="1" noResize="1" noEditPoints="1" noAdjustHandles="1" noChangeArrowheads="1" noChangeShapeType="1"/>
          </p:cNvSpPr>
          <p:nvPr/>
        </p:nvSpPr>
        <p:spPr>
          <a:xfrm>
            <a:off x="765857" y="676933"/>
            <a:ext cx="17856000" cy="1323439"/>
          </a:xfrm>
          <a:prstGeom prst="rect">
            <a:avLst/>
          </a:prstGeom>
          <a:noFill/>
          <a:ln>
            <a:noFill/>
          </a:ln>
        </p:spPr>
        <p:txBody>
          <a:bodyPr wrap="square">
            <a:spAutoFit/>
          </a:bodyPr>
          <a:lstStyle>
            <a:defPPr>
              <a:defRPr lang="en-US"/>
            </a:defPPr>
            <a:lvl1pPr>
              <a:defRPr sz="1543" b="1">
                <a:solidFill>
                  <a:srgbClr val="6ADC7E"/>
                </a:solidFill>
                <a:latin typeface="Avenir Next LT Pro" panose="020B0504020202020204" pitchFamily="34" charset="0"/>
              </a:defRPr>
            </a:lvl1pPr>
          </a:lstStyle>
          <a:p>
            <a:r>
              <a:rPr lang="it-IT" sz="4000" dirty="0">
                <a:solidFill>
                  <a:srgbClr val="5879B5"/>
                </a:solidFill>
              </a:rPr>
              <a:t>Professioni ICT più richieste: Web Developer in testa</a:t>
            </a:r>
          </a:p>
          <a:p>
            <a:endParaRPr lang="it-IT" sz="4000" dirty="0">
              <a:solidFill>
                <a:srgbClr val="5879B5"/>
              </a:solidFill>
            </a:endParaRPr>
          </a:p>
        </p:txBody>
      </p:sp>
      <p:sp>
        <p:nvSpPr>
          <p:cNvPr id="29" name="TextBox 4">
            <a:extLst>
              <a:ext uri="{FF2B5EF4-FFF2-40B4-BE49-F238E27FC236}">
                <a16:creationId xmlns:a16="http://schemas.microsoft.com/office/drawing/2014/main" id="{0EC6DB0F-E747-E193-6FB6-3E8AC9568CC6}"/>
              </a:ext>
            </a:extLst>
          </p:cNvPr>
          <p:cNvSpPr txBox="1">
            <a:spLocks noGrp="1" noRot="1" noMove="1" noResize="1" noEditPoints="1" noAdjustHandles="1" noChangeArrowheads="1" noChangeShapeType="1"/>
          </p:cNvSpPr>
          <p:nvPr/>
        </p:nvSpPr>
        <p:spPr>
          <a:xfrm>
            <a:off x="765857" y="1440713"/>
            <a:ext cx="17856000" cy="461665"/>
          </a:xfrm>
          <a:prstGeom prst="rect">
            <a:avLst/>
          </a:prstGeom>
          <a:noFill/>
          <a:ln>
            <a:noFill/>
          </a:ln>
        </p:spPr>
        <p:txBody>
          <a:bodyPr wrap="square">
            <a:spAutoFit/>
          </a:bodyPr>
          <a:lstStyle>
            <a:defPPr>
              <a:defRPr lang="en-US"/>
            </a:defPPr>
            <a:lvl1pPr>
              <a:defRPr sz="1543" b="1">
                <a:solidFill>
                  <a:srgbClr val="6ADC7E"/>
                </a:solidFill>
                <a:latin typeface="Avenir Next LT Pro" panose="020B0504020202020204" pitchFamily="34" charset="0"/>
              </a:defRPr>
            </a:lvl1pPr>
          </a:lstStyle>
          <a:p>
            <a:r>
              <a:rPr lang="it-IT" sz="2400" b="0" dirty="0">
                <a:solidFill>
                  <a:schemeClr val="tx1">
                    <a:lumMod val="75000"/>
                    <a:lumOff val="25000"/>
                  </a:schemeClr>
                </a:solidFill>
              </a:rPr>
              <a:t>Primi 15 profili professionali per numero di annunci di lavoro unici (da </a:t>
            </a:r>
            <a:r>
              <a:rPr lang="it-IT" sz="2400" b="0" dirty="0" err="1">
                <a:solidFill>
                  <a:schemeClr val="tx1">
                    <a:lumMod val="75000"/>
                    <a:lumOff val="25000"/>
                  </a:schemeClr>
                </a:solidFill>
              </a:rPr>
              <a:t>gen</a:t>
            </a:r>
            <a:r>
              <a:rPr lang="it-IT" sz="2400" b="0" dirty="0">
                <a:solidFill>
                  <a:schemeClr val="tx1">
                    <a:lumMod val="75000"/>
                    <a:lumOff val="25000"/>
                  </a:schemeClr>
                </a:solidFill>
              </a:rPr>
              <a:t> 2023 ad ago 2024)</a:t>
            </a:r>
          </a:p>
        </p:txBody>
      </p:sp>
      <p:sp>
        <p:nvSpPr>
          <p:cNvPr id="30" name="Rettangolo 29">
            <a:extLst>
              <a:ext uri="{FF2B5EF4-FFF2-40B4-BE49-F238E27FC236}">
                <a16:creationId xmlns:a16="http://schemas.microsoft.com/office/drawing/2014/main" id="{CACB336A-502E-6E88-63E2-1EB9C4D34E15}"/>
              </a:ext>
            </a:extLst>
          </p:cNvPr>
          <p:cNvSpPr>
            <a:spLocks noGrp="1" noRot="1" noMove="1" noResize="1" noEditPoints="1" noAdjustHandles="1" noChangeArrowheads="1" noChangeShapeType="1"/>
          </p:cNvSpPr>
          <p:nvPr/>
        </p:nvSpPr>
        <p:spPr>
          <a:xfrm>
            <a:off x="765857" y="8772372"/>
            <a:ext cx="17856000" cy="842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it-IT" dirty="0">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Fonte: rielaborazione Talents Venture su dati </a:t>
            </a:r>
            <a:r>
              <a:rPr lang="it-IT" dirty="0" err="1">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Revelio</a:t>
            </a:r>
            <a:r>
              <a:rPr lang="it-IT" dirty="0">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 Labs.</a:t>
            </a:r>
          </a:p>
          <a:p>
            <a:r>
              <a:rPr lang="it-IT" dirty="0">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Nota: le professioni riportate seguono la tassonomia «</a:t>
            </a:r>
            <a:r>
              <a:rPr lang="it-IT" dirty="0" err="1">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Role</a:t>
            </a:r>
            <a:r>
              <a:rPr lang="it-IT" dirty="0">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 k150» fornita da </a:t>
            </a:r>
            <a:r>
              <a:rPr lang="it-IT" dirty="0" err="1">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Revelio</a:t>
            </a:r>
            <a:r>
              <a:rPr lang="it-IT" dirty="0">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 Labs. Le figure professionali sono state tradotte e rielaborate per garantire una maggiore chiarezza e adeguatezza al contesto italiano.</a:t>
            </a:r>
          </a:p>
          <a:p>
            <a:endParaRPr lang="it-IT" dirty="0">
              <a:solidFill>
                <a:srgbClr val="404040"/>
              </a:solidFill>
              <a:latin typeface="Avenir Next LT Pro" panose="020B0504020202020204" pitchFamily="34" charset="0"/>
              <a:ea typeface="Calibri" panose="020F0502020204030204" pitchFamily="34" charset="0"/>
              <a:cs typeface="Times New Roman" panose="02020603050405020304" pitchFamily="18" charset="0"/>
            </a:endParaRPr>
          </a:p>
        </p:txBody>
      </p:sp>
      <p:sp>
        <p:nvSpPr>
          <p:cNvPr id="3" name="Rettangolo 2">
            <a:extLst>
              <a:ext uri="{FF2B5EF4-FFF2-40B4-BE49-F238E27FC236}">
                <a16:creationId xmlns:a16="http://schemas.microsoft.com/office/drawing/2014/main" id="{638B99F9-F2C9-2F42-4A10-CAB1421B07D5}"/>
              </a:ext>
            </a:extLst>
          </p:cNvPr>
          <p:cNvSpPr/>
          <p:nvPr/>
        </p:nvSpPr>
        <p:spPr>
          <a:xfrm>
            <a:off x="765856" y="2002206"/>
            <a:ext cx="11880000" cy="68194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aphicFrame>
        <p:nvGraphicFramePr>
          <p:cNvPr id="4" name="Grafico 3">
            <a:extLst>
              <a:ext uri="{FF2B5EF4-FFF2-40B4-BE49-F238E27FC236}">
                <a16:creationId xmlns:a16="http://schemas.microsoft.com/office/drawing/2014/main" id="{F7E04799-FBF7-17E3-65E8-BB34CE08C83C}"/>
              </a:ext>
            </a:extLst>
          </p:cNvPr>
          <p:cNvGraphicFramePr>
            <a:graphicFrameLocks/>
          </p:cNvGraphicFramePr>
          <p:nvPr>
            <p:extLst>
              <p:ext uri="{D42A27DB-BD31-4B8C-83A1-F6EECF244321}">
                <p14:modId xmlns:p14="http://schemas.microsoft.com/office/powerpoint/2010/main" val="500417336"/>
              </p:ext>
            </p:extLst>
          </p:nvPr>
        </p:nvGraphicFramePr>
        <p:xfrm>
          <a:off x="6177658" y="2086081"/>
          <a:ext cx="12538175" cy="6777487"/>
        </p:xfrm>
        <a:graphic>
          <a:graphicData uri="http://schemas.openxmlformats.org/drawingml/2006/chart">
            <c:chart xmlns:c="http://schemas.openxmlformats.org/drawingml/2006/chart" xmlns:r="http://schemas.openxmlformats.org/officeDocument/2006/relationships" r:id="rId3"/>
          </a:graphicData>
        </a:graphic>
      </p:graphicFrame>
      <p:grpSp>
        <p:nvGrpSpPr>
          <p:cNvPr id="12" name="Gruppo 11">
            <a:extLst>
              <a:ext uri="{FF2B5EF4-FFF2-40B4-BE49-F238E27FC236}">
                <a16:creationId xmlns:a16="http://schemas.microsoft.com/office/drawing/2014/main" id="{9171F035-8700-53A2-CFF1-1680F6A061A3}"/>
              </a:ext>
            </a:extLst>
          </p:cNvPr>
          <p:cNvGrpSpPr/>
          <p:nvPr/>
        </p:nvGrpSpPr>
        <p:grpSpPr>
          <a:xfrm>
            <a:off x="1755057" y="3832213"/>
            <a:ext cx="4089483" cy="3243284"/>
            <a:chOff x="1755057" y="2722411"/>
            <a:chExt cx="4089483" cy="3243284"/>
          </a:xfrm>
        </p:grpSpPr>
        <p:sp>
          <p:nvSpPr>
            <p:cNvPr id="19" name="Rettangolo 18">
              <a:extLst>
                <a:ext uri="{FF2B5EF4-FFF2-40B4-BE49-F238E27FC236}">
                  <a16:creationId xmlns:a16="http://schemas.microsoft.com/office/drawing/2014/main" id="{75C54046-0E6F-CBDD-F536-A90E78EF4F21}"/>
                </a:ext>
              </a:extLst>
            </p:cNvPr>
            <p:cNvSpPr/>
            <p:nvPr/>
          </p:nvSpPr>
          <p:spPr>
            <a:xfrm>
              <a:off x="1755058" y="3085695"/>
              <a:ext cx="4089482" cy="2880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9" name="Gruppo 8">
              <a:extLst>
                <a:ext uri="{FF2B5EF4-FFF2-40B4-BE49-F238E27FC236}">
                  <a16:creationId xmlns:a16="http://schemas.microsoft.com/office/drawing/2014/main" id="{613EB058-289B-51D9-A7FC-ECA4242DFC04}"/>
                </a:ext>
              </a:extLst>
            </p:cNvPr>
            <p:cNvGrpSpPr/>
            <p:nvPr/>
          </p:nvGrpSpPr>
          <p:grpSpPr>
            <a:xfrm>
              <a:off x="2088176" y="3431979"/>
              <a:ext cx="3681187" cy="396000"/>
              <a:chOff x="2088176" y="4056819"/>
              <a:chExt cx="3681187" cy="396000"/>
            </a:xfrm>
          </p:grpSpPr>
          <p:sp>
            <p:nvSpPr>
              <p:cNvPr id="26" name="Rettangolo con angoli arrotondati 25">
                <a:extLst>
                  <a:ext uri="{FF2B5EF4-FFF2-40B4-BE49-F238E27FC236}">
                    <a16:creationId xmlns:a16="http://schemas.microsoft.com/office/drawing/2014/main" id="{CE5A2456-E7F4-E3C8-4F1C-375D2CE86EA5}"/>
                  </a:ext>
                </a:extLst>
              </p:cNvPr>
              <p:cNvSpPr/>
              <p:nvPr/>
            </p:nvSpPr>
            <p:spPr>
              <a:xfrm>
                <a:off x="2088176" y="4056819"/>
                <a:ext cx="395999" cy="396000"/>
              </a:xfrm>
              <a:prstGeom prst="round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7" name="Rettangolo con angoli arrotondati 26">
                <a:extLst>
                  <a:ext uri="{FF2B5EF4-FFF2-40B4-BE49-F238E27FC236}">
                    <a16:creationId xmlns:a16="http://schemas.microsoft.com/office/drawing/2014/main" id="{02CE9D60-F9DD-5ED6-DDF4-8556842588F6}"/>
                  </a:ext>
                </a:extLst>
              </p:cNvPr>
              <p:cNvSpPr/>
              <p:nvPr/>
            </p:nvSpPr>
            <p:spPr>
              <a:xfrm>
                <a:off x="2529363" y="4056819"/>
                <a:ext cx="3240000" cy="396000"/>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8000" rtlCol="0" anchor="ctr"/>
              <a:lstStyle/>
              <a:p>
                <a:r>
                  <a:rPr lang="it-IT" sz="2400" b="1" dirty="0">
                    <a:solidFill>
                      <a:schemeClr val="tx1">
                        <a:lumMod val="75000"/>
                        <a:lumOff val="25000"/>
                      </a:schemeClr>
                    </a:solidFill>
                    <a:latin typeface="Avenir Next LT Pro" panose="020B0504020202020204" pitchFamily="34" charset="0"/>
                  </a:rPr>
                  <a:t>Sviluppo Software</a:t>
                </a:r>
              </a:p>
            </p:txBody>
          </p:sp>
        </p:grpSp>
        <p:grpSp>
          <p:nvGrpSpPr>
            <p:cNvPr id="10" name="Gruppo 9">
              <a:extLst>
                <a:ext uri="{FF2B5EF4-FFF2-40B4-BE49-F238E27FC236}">
                  <a16:creationId xmlns:a16="http://schemas.microsoft.com/office/drawing/2014/main" id="{448D15DC-0850-4386-B915-57E2219DC0F1}"/>
                </a:ext>
              </a:extLst>
            </p:cNvPr>
            <p:cNvGrpSpPr/>
            <p:nvPr/>
          </p:nvGrpSpPr>
          <p:grpSpPr>
            <a:xfrm>
              <a:off x="2088176" y="4343387"/>
              <a:ext cx="3681187" cy="396000"/>
              <a:chOff x="2088176" y="5158784"/>
              <a:chExt cx="3681187" cy="396000"/>
            </a:xfrm>
          </p:grpSpPr>
          <p:sp>
            <p:nvSpPr>
              <p:cNvPr id="24" name="Rettangolo con angoli arrotondati 23">
                <a:extLst>
                  <a:ext uri="{FF2B5EF4-FFF2-40B4-BE49-F238E27FC236}">
                    <a16:creationId xmlns:a16="http://schemas.microsoft.com/office/drawing/2014/main" id="{12708942-A2E8-500D-CE8F-B02E5225DCD3}"/>
                  </a:ext>
                </a:extLst>
              </p:cNvPr>
              <p:cNvSpPr/>
              <p:nvPr/>
            </p:nvSpPr>
            <p:spPr>
              <a:xfrm>
                <a:off x="2088176" y="5158784"/>
                <a:ext cx="395999" cy="396000"/>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5" name="Rettangolo con angoli arrotondati 24">
                <a:extLst>
                  <a:ext uri="{FF2B5EF4-FFF2-40B4-BE49-F238E27FC236}">
                    <a16:creationId xmlns:a16="http://schemas.microsoft.com/office/drawing/2014/main" id="{7853908F-A2A3-15C7-9099-CAD69AE5A8C2}"/>
                  </a:ext>
                </a:extLst>
              </p:cNvPr>
              <p:cNvSpPr/>
              <p:nvPr/>
            </p:nvSpPr>
            <p:spPr>
              <a:xfrm>
                <a:off x="2529363" y="5158784"/>
                <a:ext cx="3240000" cy="396000"/>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8000" rtlCol="0" anchor="ctr"/>
              <a:lstStyle/>
              <a:p>
                <a:r>
                  <a:rPr lang="it-IT" sz="2400" b="1" dirty="0">
                    <a:solidFill>
                      <a:schemeClr val="tx1">
                        <a:lumMod val="75000"/>
                        <a:lumOff val="25000"/>
                      </a:schemeClr>
                    </a:solidFill>
                    <a:latin typeface="Avenir Next LT Pro" panose="020B0504020202020204" pitchFamily="34" charset="0"/>
                  </a:rPr>
                  <a:t>Analisi Dati e B.I</a:t>
                </a:r>
                <a:r>
                  <a:rPr lang="it-IT" b="1" dirty="0">
                    <a:solidFill>
                      <a:schemeClr val="tx1">
                        <a:lumMod val="75000"/>
                        <a:lumOff val="25000"/>
                      </a:schemeClr>
                    </a:solidFill>
                    <a:latin typeface="Avenir Next LT Pro" panose="020B0504020202020204" pitchFamily="34" charset="0"/>
                  </a:rPr>
                  <a:t>.</a:t>
                </a:r>
              </a:p>
            </p:txBody>
          </p:sp>
        </p:grpSp>
        <p:sp>
          <p:nvSpPr>
            <p:cNvPr id="23" name="Rettangolo con angoli arrotondati 22">
              <a:extLst>
                <a:ext uri="{FF2B5EF4-FFF2-40B4-BE49-F238E27FC236}">
                  <a16:creationId xmlns:a16="http://schemas.microsoft.com/office/drawing/2014/main" id="{06A6D68D-911F-3E66-90AF-392D0C8BCFA8}"/>
                </a:ext>
              </a:extLst>
            </p:cNvPr>
            <p:cNvSpPr/>
            <p:nvPr/>
          </p:nvSpPr>
          <p:spPr>
            <a:xfrm>
              <a:off x="1755057" y="2722411"/>
              <a:ext cx="4089483" cy="37707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tlCol="0" anchor="ctr"/>
            <a:lstStyle/>
            <a:p>
              <a:r>
                <a:rPr lang="it-IT" sz="2400" dirty="0">
                  <a:solidFill>
                    <a:schemeClr val="tx1">
                      <a:lumMod val="75000"/>
                      <a:lumOff val="25000"/>
                    </a:schemeClr>
                  </a:solidFill>
                  <a:latin typeface="Avenir Next LT Pro" panose="020B0504020202020204" pitchFamily="34" charset="0"/>
                </a:rPr>
                <a:t>In evidenza:</a:t>
              </a:r>
            </a:p>
          </p:txBody>
        </p:sp>
        <p:grpSp>
          <p:nvGrpSpPr>
            <p:cNvPr id="11" name="Gruppo 10">
              <a:extLst>
                <a:ext uri="{FF2B5EF4-FFF2-40B4-BE49-F238E27FC236}">
                  <a16:creationId xmlns:a16="http://schemas.microsoft.com/office/drawing/2014/main" id="{5708F7C5-F7AF-A1C9-27E2-A79291124C90}"/>
                </a:ext>
              </a:extLst>
            </p:cNvPr>
            <p:cNvGrpSpPr/>
            <p:nvPr/>
          </p:nvGrpSpPr>
          <p:grpSpPr>
            <a:xfrm>
              <a:off x="2088176" y="5254795"/>
              <a:ext cx="3681189" cy="396000"/>
              <a:chOff x="2090927" y="6153955"/>
              <a:chExt cx="3681189" cy="396000"/>
            </a:xfrm>
          </p:grpSpPr>
          <p:sp>
            <p:nvSpPr>
              <p:cNvPr id="51" name="Rettangolo con angoli arrotondati 50">
                <a:extLst>
                  <a:ext uri="{FF2B5EF4-FFF2-40B4-BE49-F238E27FC236}">
                    <a16:creationId xmlns:a16="http://schemas.microsoft.com/office/drawing/2014/main" id="{E61374D5-226C-19C1-F81C-F2EFC5ECDAD5}"/>
                  </a:ext>
                </a:extLst>
              </p:cNvPr>
              <p:cNvSpPr/>
              <p:nvPr/>
            </p:nvSpPr>
            <p:spPr>
              <a:xfrm>
                <a:off x="2532116" y="6153955"/>
                <a:ext cx="3240000" cy="396000"/>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8000" rtlCol="0" anchor="ctr"/>
              <a:lstStyle/>
              <a:p>
                <a:r>
                  <a:rPr lang="it-IT" sz="2400" b="1" dirty="0">
                    <a:solidFill>
                      <a:schemeClr val="tx1">
                        <a:lumMod val="75000"/>
                        <a:lumOff val="25000"/>
                      </a:schemeClr>
                    </a:solidFill>
                    <a:latin typeface="Avenir Next LT Pro" panose="020B0504020202020204" pitchFamily="34" charset="0"/>
                  </a:rPr>
                  <a:t>Figure IT Generiche</a:t>
                </a:r>
              </a:p>
            </p:txBody>
          </p:sp>
          <p:sp>
            <p:nvSpPr>
              <p:cNvPr id="52" name="Rettangolo con angoli arrotondati 51">
                <a:extLst>
                  <a:ext uri="{FF2B5EF4-FFF2-40B4-BE49-F238E27FC236}">
                    <a16:creationId xmlns:a16="http://schemas.microsoft.com/office/drawing/2014/main" id="{96227078-647B-E987-77F3-B99D85C9A50E}"/>
                  </a:ext>
                </a:extLst>
              </p:cNvPr>
              <p:cNvSpPr/>
              <p:nvPr/>
            </p:nvSpPr>
            <p:spPr>
              <a:xfrm>
                <a:off x="2090927" y="6153955"/>
                <a:ext cx="396000" cy="396000"/>
              </a:xfrm>
              <a:prstGeom prst="roundRect">
                <a:avLst/>
              </a:prstGeom>
              <a:solidFill>
                <a:srgbClr val="5879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grpSp>
    </p:spTree>
    <p:extLst>
      <p:ext uri="{BB962C8B-B14F-4D97-AF65-F5344CB8AC3E}">
        <p14:creationId xmlns:p14="http://schemas.microsoft.com/office/powerpoint/2010/main" val="35781200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Graphic spid="4"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245E4-BADE-C5B9-4BA9-DEB7A193ED54}"/>
            </a:ext>
          </a:extLst>
        </p:cNvPr>
        <p:cNvGrpSpPr/>
        <p:nvPr/>
      </p:nvGrpSpPr>
      <p:grpSpPr>
        <a:xfrm>
          <a:off x="0" y="0"/>
          <a:ext cx="0" cy="0"/>
          <a:chOff x="0" y="0"/>
          <a:chExt cx="0" cy="0"/>
        </a:xfrm>
      </p:grpSpPr>
      <p:sp>
        <p:nvSpPr>
          <p:cNvPr id="7" name="Rettangolo 6">
            <a:extLst>
              <a:ext uri="{FF2B5EF4-FFF2-40B4-BE49-F238E27FC236}">
                <a16:creationId xmlns:a16="http://schemas.microsoft.com/office/drawing/2014/main" id="{41E3E951-4FB2-0629-62EA-C5B61AB30127}"/>
              </a:ext>
            </a:extLst>
          </p:cNvPr>
          <p:cNvSpPr/>
          <p:nvPr/>
        </p:nvSpPr>
        <p:spPr>
          <a:xfrm>
            <a:off x="811046" y="2044143"/>
            <a:ext cx="17859600" cy="68194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extBox 4">
            <a:extLst>
              <a:ext uri="{FF2B5EF4-FFF2-40B4-BE49-F238E27FC236}">
                <a16:creationId xmlns:a16="http://schemas.microsoft.com/office/drawing/2014/main" id="{769ADA6B-7869-D714-D918-107F23351B70}"/>
              </a:ext>
            </a:extLst>
          </p:cNvPr>
          <p:cNvSpPr txBox="1">
            <a:spLocks noGrp="1" noRot="1" noMove="1" noResize="1" noEditPoints="1" noAdjustHandles="1" noChangeArrowheads="1" noChangeShapeType="1"/>
          </p:cNvSpPr>
          <p:nvPr/>
        </p:nvSpPr>
        <p:spPr>
          <a:xfrm>
            <a:off x="765857" y="676933"/>
            <a:ext cx="17856000" cy="1323439"/>
          </a:xfrm>
          <a:prstGeom prst="rect">
            <a:avLst/>
          </a:prstGeom>
          <a:noFill/>
          <a:ln>
            <a:noFill/>
          </a:ln>
        </p:spPr>
        <p:txBody>
          <a:bodyPr wrap="square">
            <a:spAutoFit/>
          </a:bodyPr>
          <a:lstStyle>
            <a:defPPr>
              <a:defRPr lang="en-US"/>
            </a:defPPr>
            <a:lvl1pPr>
              <a:defRPr sz="1543" b="1">
                <a:solidFill>
                  <a:srgbClr val="6ADC7E"/>
                </a:solidFill>
                <a:latin typeface="Avenir Next LT Pro" panose="020B0504020202020204" pitchFamily="34" charset="0"/>
              </a:defRPr>
            </a:lvl1pPr>
          </a:lstStyle>
          <a:p>
            <a:r>
              <a:rPr lang="it-IT" sz="4000" dirty="0">
                <a:solidFill>
                  <a:srgbClr val="5879B5"/>
                </a:solidFill>
              </a:rPr>
              <a:t>I ruoli in crescita: Database </a:t>
            </a:r>
            <a:r>
              <a:rPr lang="it-IT" sz="4000" dirty="0" err="1">
                <a:solidFill>
                  <a:srgbClr val="5879B5"/>
                </a:solidFill>
              </a:rPr>
              <a:t>administrator</a:t>
            </a:r>
            <a:r>
              <a:rPr lang="it-IT" sz="4000" dirty="0">
                <a:solidFill>
                  <a:srgbClr val="5879B5"/>
                </a:solidFill>
              </a:rPr>
              <a:t> a tripla cifra</a:t>
            </a:r>
          </a:p>
          <a:p>
            <a:endParaRPr lang="it-IT" sz="4000" dirty="0">
              <a:solidFill>
                <a:srgbClr val="5879B5"/>
              </a:solidFill>
            </a:endParaRPr>
          </a:p>
        </p:txBody>
      </p:sp>
      <p:sp>
        <p:nvSpPr>
          <p:cNvPr id="29" name="TextBox 4">
            <a:extLst>
              <a:ext uri="{FF2B5EF4-FFF2-40B4-BE49-F238E27FC236}">
                <a16:creationId xmlns:a16="http://schemas.microsoft.com/office/drawing/2014/main" id="{3E5D59E8-D3D0-4A4C-625C-C3E8C0B6A53B}"/>
              </a:ext>
            </a:extLst>
          </p:cNvPr>
          <p:cNvSpPr txBox="1">
            <a:spLocks noGrp="1" noRot="1" noMove="1" noResize="1" noEditPoints="1" noAdjustHandles="1" noChangeArrowheads="1" noChangeShapeType="1"/>
          </p:cNvSpPr>
          <p:nvPr/>
        </p:nvSpPr>
        <p:spPr>
          <a:xfrm>
            <a:off x="765857" y="1440713"/>
            <a:ext cx="17856000" cy="461665"/>
          </a:xfrm>
          <a:prstGeom prst="rect">
            <a:avLst/>
          </a:prstGeom>
          <a:noFill/>
          <a:ln>
            <a:noFill/>
          </a:ln>
        </p:spPr>
        <p:txBody>
          <a:bodyPr wrap="square">
            <a:spAutoFit/>
          </a:bodyPr>
          <a:lstStyle>
            <a:defPPr>
              <a:defRPr lang="en-US"/>
            </a:defPPr>
            <a:lvl1pPr>
              <a:defRPr sz="1543" b="1">
                <a:solidFill>
                  <a:srgbClr val="6ADC7E"/>
                </a:solidFill>
                <a:latin typeface="Avenir Next LT Pro" panose="020B0504020202020204" pitchFamily="34" charset="0"/>
              </a:defRPr>
            </a:lvl1pPr>
          </a:lstStyle>
          <a:p>
            <a:r>
              <a:rPr lang="it-IT" sz="2400" b="0" dirty="0">
                <a:solidFill>
                  <a:schemeClr val="tx1">
                    <a:lumMod val="75000"/>
                    <a:lumOff val="25000"/>
                  </a:schemeClr>
                </a:solidFill>
              </a:rPr>
              <a:t>Prime 10 professioni con il più alto tasso di crescita nel numero di annunci (</a:t>
            </a:r>
            <a:r>
              <a:rPr lang="it-IT" sz="2400" b="0" dirty="0" err="1">
                <a:solidFill>
                  <a:schemeClr val="tx1">
                    <a:lumMod val="75000"/>
                    <a:lumOff val="25000"/>
                  </a:schemeClr>
                </a:solidFill>
              </a:rPr>
              <a:t>gen</a:t>
            </a:r>
            <a:r>
              <a:rPr lang="it-IT" sz="2400" b="0" dirty="0">
                <a:solidFill>
                  <a:schemeClr val="tx1">
                    <a:lumMod val="75000"/>
                    <a:lumOff val="25000"/>
                  </a:schemeClr>
                </a:solidFill>
              </a:rPr>
              <a:t>-ago 2023 vs </a:t>
            </a:r>
            <a:r>
              <a:rPr lang="it-IT" sz="2400" b="0" dirty="0" err="1">
                <a:solidFill>
                  <a:schemeClr val="tx1">
                    <a:lumMod val="75000"/>
                    <a:lumOff val="25000"/>
                  </a:schemeClr>
                </a:solidFill>
              </a:rPr>
              <a:t>gen</a:t>
            </a:r>
            <a:r>
              <a:rPr lang="it-IT" sz="2400" b="0" dirty="0">
                <a:solidFill>
                  <a:schemeClr val="tx1">
                    <a:lumMod val="75000"/>
                    <a:lumOff val="25000"/>
                  </a:schemeClr>
                </a:solidFill>
              </a:rPr>
              <a:t>-ago 2024)</a:t>
            </a:r>
          </a:p>
        </p:txBody>
      </p:sp>
      <p:sp>
        <p:nvSpPr>
          <p:cNvPr id="30" name="Rettangolo 29">
            <a:extLst>
              <a:ext uri="{FF2B5EF4-FFF2-40B4-BE49-F238E27FC236}">
                <a16:creationId xmlns:a16="http://schemas.microsoft.com/office/drawing/2014/main" id="{0B0ACE13-A900-6C53-3F26-AC9B3ADF77C0}"/>
              </a:ext>
            </a:extLst>
          </p:cNvPr>
          <p:cNvSpPr>
            <a:spLocks noGrp="1" noRot="1" noMove="1" noResize="1" noEditPoints="1" noAdjustHandles="1" noChangeArrowheads="1" noChangeShapeType="1"/>
          </p:cNvSpPr>
          <p:nvPr/>
        </p:nvSpPr>
        <p:spPr>
          <a:xfrm>
            <a:off x="765857" y="8772372"/>
            <a:ext cx="17856000" cy="842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it-IT" dirty="0">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Fonte: rielaborazione Talents Venture su dati </a:t>
            </a:r>
            <a:r>
              <a:rPr lang="it-IT" dirty="0" err="1">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Revelio</a:t>
            </a:r>
            <a:r>
              <a:rPr lang="it-IT" dirty="0">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 Labs.</a:t>
            </a:r>
          </a:p>
          <a:p>
            <a:r>
              <a:rPr lang="it-IT" dirty="0">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Nota: le professioni riportate seguono la tassonomia «</a:t>
            </a:r>
            <a:r>
              <a:rPr lang="it-IT" dirty="0" err="1">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Role</a:t>
            </a:r>
            <a:r>
              <a:rPr lang="it-IT" dirty="0">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 k150» fornita da </a:t>
            </a:r>
            <a:r>
              <a:rPr lang="it-IT" dirty="0" err="1">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Revelio</a:t>
            </a:r>
            <a:r>
              <a:rPr lang="it-IT" dirty="0">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 Labs. Le figure professionali sono state tradotte e rielaborate per garantire una maggiore chiarezza e adeguatezza al contesto italiano.</a:t>
            </a:r>
          </a:p>
          <a:p>
            <a:endParaRPr lang="it-IT" dirty="0">
              <a:solidFill>
                <a:srgbClr val="404040"/>
              </a:solidFill>
              <a:latin typeface="Avenir Next LT Pro" panose="020B0504020202020204" pitchFamily="34" charset="0"/>
              <a:ea typeface="Calibri" panose="020F0502020204030204" pitchFamily="34" charset="0"/>
              <a:cs typeface="Times New Roman" panose="02020603050405020304" pitchFamily="18" charset="0"/>
            </a:endParaRPr>
          </a:p>
        </p:txBody>
      </p:sp>
      <p:sp>
        <p:nvSpPr>
          <p:cNvPr id="3" name="Rettangolo 2">
            <a:extLst>
              <a:ext uri="{FF2B5EF4-FFF2-40B4-BE49-F238E27FC236}">
                <a16:creationId xmlns:a16="http://schemas.microsoft.com/office/drawing/2014/main" id="{55BD27A2-8B8E-C87F-98E2-8BAE5A788F0C}"/>
              </a:ext>
            </a:extLst>
          </p:cNvPr>
          <p:cNvSpPr/>
          <p:nvPr/>
        </p:nvSpPr>
        <p:spPr>
          <a:xfrm>
            <a:off x="765856" y="2002206"/>
            <a:ext cx="11880000" cy="68194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aphicFrame>
        <p:nvGraphicFramePr>
          <p:cNvPr id="5" name="Grafico 4">
            <a:extLst>
              <a:ext uri="{FF2B5EF4-FFF2-40B4-BE49-F238E27FC236}">
                <a16:creationId xmlns:a16="http://schemas.microsoft.com/office/drawing/2014/main" id="{B7529F1E-55F0-2034-B463-9F7DEF626DCE}"/>
              </a:ext>
            </a:extLst>
          </p:cNvPr>
          <p:cNvGraphicFramePr>
            <a:graphicFrameLocks/>
          </p:cNvGraphicFramePr>
          <p:nvPr>
            <p:extLst>
              <p:ext uri="{D42A27DB-BD31-4B8C-83A1-F6EECF244321}">
                <p14:modId xmlns:p14="http://schemas.microsoft.com/office/powerpoint/2010/main" val="2207751997"/>
              </p:ext>
            </p:extLst>
          </p:nvPr>
        </p:nvGraphicFramePr>
        <p:xfrm>
          <a:off x="9127045" y="2051466"/>
          <a:ext cx="9588789" cy="681210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Tabella 5">
            <a:extLst>
              <a:ext uri="{FF2B5EF4-FFF2-40B4-BE49-F238E27FC236}">
                <a16:creationId xmlns:a16="http://schemas.microsoft.com/office/drawing/2014/main" id="{79F783EB-8E6C-CD7F-13C5-4529757D11A9}"/>
              </a:ext>
            </a:extLst>
          </p:cNvPr>
          <p:cNvGraphicFramePr>
            <a:graphicFrameLocks noGrp="1"/>
          </p:cNvGraphicFramePr>
          <p:nvPr>
            <p:extLst>
              <p:ext uri="{D42A27DB-BD31-4B8C-83A1-F6EECF244321}">
                <p14:modId xmlns:p14="http://schemas.microsoft.com/office/powerpoint/2010/main" val="2011330474"/>
              </p:ext>
            </p:extLst>
          </p:nvPr>
        </p:nvGraphicFramePr>
        <p:xfrm>
          <a:off x="811044" y="2198914"/>
          <a:ext cx="8607275" cy="6106890"/>
        </p:xfrm>
        <a:graphic>
          <a:graphicData uri="http://schemas.openxmlformats.org/drawingml/2006/table">
            <a:tbl>
              <a:tblPr/>
              <a:tblGrid>
                <a:gridCol w="6967794">
                  <a:extLst>
                    <a:ext uri="{9D8B030D-6E8A-4147-A177-3AD203B41FA5}">
                      <a16:colId xmlns:a16="http://schemas.microsoft.com/office/drawing/2014/main" val="3913536957"/>
                    </a:ext>
                  </a:extLst>
                </a:gridCol>
                <a:gridCol w="1639481">
                  <a:extLst>
                    <a:ext uri="{9D8B030D-6E8A-4147-A177-3AD203B41FA5}">
                      <a16:colId xmlns:a16="http://schemas.microsoft.com/office/drawing/2014/main" val="3188235091"/>
                    </a:ext>
                  </a:extLst>
                </a:gridCol>
              </a:tblGrid>
              <a:tr h="610689">
                <a:tc>
                  <a:txBody>
                    <a:bodyPr/>
                    <a:lstStyle/>
                    <a:p>
                      <a:pPr algn="r" rtl="0" fontAlgn="ctr"/>
                      <a:r>
                        <a:rPr lang="it-IT" sz="2400" b="0" i="0" u="none" strike="noStrike" dirty="0">
                          <a:solidFill>
                            <a:srgbClr val="404040"/>
                          </a:solidFill>
                          <a:effectLst/>
                          <a:latin typeface="Avenir Next LT Pro" panose="020B0504020202020204" pitchFamily="34" charset="0"/>
                        </a:rPr>
                        <a:t>Database Administrator</a:t>
                      </a:r>
                    </a:p>
                  </a:txBody>
                  <a:tcPr marL="7620" marR="7620" marT="7620" marB="0" anchor="ctr">
                    <a:lnL>
                      <a:noFill/>
                    </a:lnL>
                    <a:lnR>
                      <a:noFill/>
                    </a:lnR>
                    <a:lnT>
                      <a:noFill/>
                    </a:lnT>
                    <a:lnB>
                      <a:noFill/>
                    </a:lnB>
                    <a:noFill/>
                  </a:tcPr>
                </a:tc>
                <a:tc>
                  <a:txBody>
                    <a:bodyPr/>
                    <a:lstStyle/>
                    <a:p>
                      <a:pPr algn="ctr" fontAlgn="ctr"/>
                      <a:r>
                        <a:rPr lang="it-IT" sz="2000" b="0" i="0" u="none" strike="noStrike" dirty="0">
                          <a:solidFill>
                            <a:schemeClr val="tx1">
                              <a:lumMod val="75000"/>
                              <a:lumOff val="25000"/>
                            </a:schemeClr>
                          </a:solidFill>
                          <a:effectLst/>
                          <a:latin typeface="Avenir Next LT Pro" panose="020B0504020202020204" pitchFamily="34" charset="0"/>
                        </a:rPr>
                        <a:t>+107%</a:t>
                      </a:r>
                    </a:p>
                  </a:txBody>
                  <a:tcPr marL="7620" marR="7620" marT="7620" marB="0" anchor="ctr">
                    <a:lnL>
                      <a:noFill/>
                    </a:lnL>
                    <a:lnR>
                      <a:noFill/>
                    </a:lnR>
                    <a:lnT>
                      <a:noFill/>
                    </a:lnT>
                    <a:lnB>
                      <a:noFill/>
                    </a:lnB>
                    <a:noFill/>
                  </a:tcPr>
                </a:tc>
                <a:extLst>
                  <a:ext uri="{0D108BD9-81ED-4DB2-BD59-A6C34878D82A}">
                    <a16:rowId xmlns:a16="http://schemas.microsoft.com/office/drawing/2014/main" val="1107282708"/>
                  </a:ext>
                </a:extLst>
              </a:tr>
              <a:tr h="610689">
                <a:tc>
                  <a:txBody>
                    <a:bodyPr/>
                    <a:lstStyle/>
                    <a:p>
                      <a:pPr algn="r" rtl="0" fontAlgn="ctr"/>
                      <a:r>
                        <a:rPr lang="it-IT" sz="2400" b="0" i="0" u="none" strike="noStrike" dirty="0">
                          <a:solidFill>
                            <a:srgbClr val="404040"/>
                          </a:solidFill>
                          <a:effectLst/>
                          <a:latin typeface="Avenir Next LT Pro" panose="020B0504020202020204" pitchFamily="34" charset="0"/>
                        </a:rPr>
                        <a:t>Supporto Applicativo</a:t>
                      </a:r>
                    </a:p>
                  </a:txBody>
                  <a:tcPr marL="7620" marR="7620" marT="7620" marB="0" anchor="ctr">
                    <a:lnL>
                      <a:noFill/>
                    </a:lnL>
                    <a:lnR>
                      <a:noFill/>
                    </a:lnR>
                    <a:lnT>
                      <a:noFill/>
                    </a:lnT>
                    <a:lnB>
                      <a:noFill/>
                    </a:lnB>
                    <a:noFill/>
                  </a:tcPr>
                </a:tc>
                <a:tc>
                  <a:txBody>
                    <a:bodyPr/>
                    <a:lstStyle/>
                    <a:p>
                      <a:pPr algn="ctr" fontAlgn="ctr"/>
                      <a:r>
                        <a:rPr lang="it-IT" sz="2000" b="0" i="0" u="none" strike="noStrike" dirty="0">
                          <a:solidFill>
                            <a:schemeClr val="tx1">
                              <a:lumMod val="75000"/>
                              <a:lumOff val="25000"/>
                            </a:schemeClr>
                          </a:solidFill>
                          <a:effectLst/>
                          <a:latin typeface="Avenir Next LT Pro" panose="020B0504020202020204" pitchFamily="34" charset="0"/>
                        </a:rPr>
                        <a:t>+103%</a:t>
                      </a:r>
                    </a:p>
                  </a:txBody>
                  <a:tcPr marL="7620" marR="7620" marT="7620" marB="0" anchor="ctr">
                    <a:lnL>
                      <a:noFill/>
                    </a:lnL>
                    <a:lnR>
                      <a:noFill/>
                    </a:lnR>
                    <a:lnT>
                      <a:noFill/>
                    </a:lnT>
                    <a:lnB>
                      <a:noFill/>
                    </a:lnB>
                    <a:noFill/>
                  </a:tcPr>
                </a:tc>
                <a:extLst>
                  <a:ext uri="{0D108BD9-81ED-4DB2-BD59-A6C34878D82A}">
                    <a16:rowId xmlns:a16="http://schemas.microsoft.com/office/drawing/2014/main" val="3570408578"/>
                  </a:ext>
                </a:extLst>
              </a:tr>
              <a:tr h="610689">
                <a:tc>
                  <a:txBody>
                    <a:bodyPr/>
                    <a:lstStyle/>
                    <a:p>
                      <a:pPr algn="r" rtl="0" fontAlgn="ctr"/>
                      <a:r>
                        <a:rPr lang="it-IT" sz="2400" b="0" i="0" u="none" strike="noStrike" dirty="0">
                          <a:solidFill>
                            <a:srgbClr val="404040"/>
                          </a:solidFill>
                          <a:effectLst/>
                          <a:latin typeface="Avenir Next LT Pro" panose="020B0504020202020204" pitchFamily="34" charset="0"/>
                        </a:rPr>
                        <a:t>Ingegnere </a:t>
                      </a:r>
                      <a:r>
                        <a:rPr lang="it-IT" sz="2400" b="0" i="0" u="none" strike="noStrike" dirty="0" err="1">
                          <a:solidFill>
                            <a:srgbClr val="404040"/>
                          </a:solidFill>
                          <a:effectLst/>
                          <a:latin typeface="Avenir Next LT Pro" panose="020B0504020202020204" pitchFamily="34" charset="0"/>
                        </a:rPr>
                        <a:t>DevOps</a:t>
                      </a:r>
                      <a:endParaRPr lang="it-IT" sz="2400" b="0" i="0" u="none" strike="noStrike" dirty="0">
                        <a:solidFill>
                          <a:srgbClr val="404040"/>
                        </a:solidFill>
                        <a:effectLst/>
                        <a:latin typeface="Avenir Next LT Pro" panose="020B0504020202020204" pitchFamily="34" charset="0"/>
                      </a:endParaRPr>
                    </a:p>
                  </a:txBody>
                  <a:tcPr marL="7620" marR="7620" marT="7620" marB="0" anchor="ctr">
                    <a:lnL>
                      <a:noFill/>
                    </a:lnL>
                    <a:lnR>
                      <a:noFill/>
                    </a:lnR>
                    <a:lnT>
                      <a:noFill/>
                    </a:lnT>
                    <a:lnB>
                      <a:noFill/>
                    </a:lnB>
                    <a:noFill/>
                  </a:tcPr>
                </a:tc>
                <a:tc>
                  <a:txBody>
                    <a:bodyPr/>
                    <a:lstStyle/>
                    <a:p>
                      <a:pPr algn="ctr" fontAlgn="ctr"/>
                      <a:r>
                        <a:rPr lang="it-IT" sz="2000" b="0" i="0" u="none" strike="noStrike" dirty="0">
                          <a:solidFill>
                            <a:schemeClr val="tx1">
                              <a:lumMod val="75000"/>
                              <a:lumOff val="25000"/>
                            </a:schemeClr>
                          </a:solidFill>
                          <a:effectLst/>
                          <a:latin typeface="Avenir Next LT Pro" panose="020B0504020202020204" pitchFamily="34" charset="0"/>
                        </a:rPr>
                        <a:t>+61%</a:t>
                      </a:r>
                    </a:p>
                  </a:txBody>
                  <a:tcPr marL="7620" marR="7620" marT="7620" marB="0" anchor="ctr">
                    <a:lnL>
                      <a:noFill/>
                    </a:lnL>
                    <a:lnR>
                      <a:noFill/>
                    </a:lnR>
                    <a:lnT>
                      <a:noFill/>
                    </a:lnT>
                    <a:lnB>
                      <a:noFill/>
                    </a:lnB>
                    <a:noFill/>
                  </a:tcPr>
                </a:tc>
                <a:extLst>
                  <a:ext uri="{0D108BD9-81ED-4DB2-BD59-A6C34878D82A}">
                    <a16:rowId xmlns:a16="http://schemas.microsoft.com/office/drawing/2014/main" val="2203167090"/>
                  </a:ext>
                </a:extLst>
              </a:tr>
              <a:tr h="610689">
                <a:tc>
                  <a:txBody>
                    <a:bodyPr/>
                    <a:lstStyle/>
                    <a:p>
                      <a:pPr algn="r" rtl="0" fontAlgn="ctr"/>
                      <a:r>
                        <a:rPr lang="it-IT" sz="2400" b="0" i="0" u="none" strike="noStrike">
                          <a:solidFill>
                            <a:srgbClr val="404040"/>
                          </a:solidFill>
                          <a:effectLst/>
                          <a:latin typeface="Avenir Next LT Pro" panose="020B0504020202020204" pitchFamily="34" charset="0"/>
                        </a:rPr>
                        <a:t>Consulente SAP</a:t>
                      </a:r>
                    </a:p>
                  </a:txBody>
                  <a:tcPr marL="7620" marR="7620" marT="7620" marB="0" anchor="ctr">
                    <a:lnL>
                      <a:noFill/>
                    </a:lnL>
                    <a:lnR>
                      <a:noFill/>
                    </a:lnR>
                    <a:lnT>
                      <a:noFill/>
                    </a:lnT>
                    <a:lnB>
                      <a:noFill/>
                    </a:lnB>
                    <a:noFill/>
                  </a:tcPr>
                </a:tc>
                <a:tc>
                  <a:txBody>
                    <a:bodyPr/>
                    <a:lstStyle/>
                    <a:p>
                      <a:pPr algn="ctr" fontAlgn="ctr"/>
                      <a:r>
                        <a:rPr lang="it-IT" sz="2000" b="0" i="0" u="none" strike="noStrike" dirty="0">
                          <a:solidFill>
                            <a:schemeClr val="tx1">
                              <a:lumMod val="75000"/>
                              <a:lumOff val="25000"/>
                            </a:schemeClr>
                          </a:solidFill>
                          <a:effectLst/>
                          <a:latin typeface="Avenir Next LT Pro" panose="020B0504020202020204" pitchFamily="34" charset="0"/>
                        </a:rPr>
                        <a:t>+32%</a:t>
                      </a:r>
                    </a:p>
                  </a:txBody>
                  <a:tcPr marL="7620" marR="7620" marT="7620" marB="0" anchor="ctr">
                    <a:lnL>
                      <a:noFill/>
                    </a:lnL>
                    <a:lnR>
                      <a:noFill/>
                    </a:lnR>
                    <a:lnT>
                      <a:noFill/>
                    </a:lnT>
                    <a:lnB>
                      <a:noFill/>
                    </a:lnB>
                    <a:noFill/>
                  </a:tcPr>
                </a:tc>
                <a:extLst>
                  <a:ext uri="{0D108BD9-81ED-4DB2-BD59-A6C34878D82A}">
                    <a16:rowId xmlns:a16="http://schemas.microsoft.com/office/drawing/2014/main" val="2439442808"/>
                  </a:ext>
                </a:extLst>
              </a:tr>
              <a:tr h="610689">
                <a:tc>
                  <a:txBody>
                    <a:bodyPr/>
                    <a:lstStyle/>
                    <a:p>
                      <a:pPr algn="r" rtl="0" fontAlgn="ctr"/>
                      <a:r>
                        <a:rPr lang="it-IT" sz="2400" b="0" i="0" u="none" strike="noStrike" dirty="0">
                          <a:solidFill>
                            <a:srgbClr val="404040"/>
                          </a:solidFill>
                          <a:effectLst/>
                          <a:latin typeface="Avenir Next LT Pro" panose="020B0504020202020204" pitchFamily="34" charset="0"/>
                        </a:rPr>
                        <a:t>Analista IT</a:t>
                      </a:r>
                    </a:p>
                  </a:txBody>
                  <a:tcPr marL="7620" marR="7620" marT="7620" marB="0" anchor="ctr">
                    <a:lnL>
                      <a:noFill/>
                    </a:lnL>
                    <a:lnR>
                      <a:noFill/>
                    </a:lnR>
                    <a:lnT>
                      <a:noFill/>
                    </a:lnT>
                    <a:lnB>
                      <a:noFill/>
                    </a:lnB>
                    <a:noFill/>
                  </a:tcPr>
                </a:tc>
                <a:tc>
                  <a:txBody>
                    <a:bodyPr/>
                    <a:lstStyle/>
                    <a:p>
                      <a:pPr algn="ctr" fontAlgn="ctr"/>
                      <a:r>
                        <a:rPr lang="it-IT" sz="2000" b="0" i="0" u="none" strike="noStrike" dirty="0">
                          <a:solidFill>
                            <a:schemeClr val="tx1">
                              <a:lumMod val="75000"/>
                              <a:lumOff val="25000"/>
                            </a:schemeClr>
                          </a:solidFill>
                          <a:effectLst/>
                          <a:latin typeface="Avenir Next LT Pro" panose="020B0504020202020204" pitchFamily="34" charset="0"/>
                        </a:rPr>
                        <a:t>+27%</a:t>
                      </a:r>
                    </a:p>
                  </a:txBody>
                  <a:tcPr marL="7620" marR="7620" marT="7620" marB="0" anchor="ctr">
                    <a:lnL>
                      <a:noFill/>
                    </a:lnL>
                    <a:lnR>
                      <a:noFill/>
                    </a:lnR>
                    <a:lnT>
                      <a:noFill/>
                    </a:lnT>
                    <a:lnB>
                      <a:noFill/>
                    </a:lnB>
                    <a:noFill/>
                  </a:tcPr>
                </a:tc>
                <a:extLst>
                  <a:ext uri="{0D108BD9-81ED-4DB2-BD59-A6C34878D82A}">
                    <a16:rowId xmlns:a16="http://schemas.microsoft.com/office/drawing/2014/main" val="409060871"/>
                  </a:ext>
                </a:extLst>
              </a:tr>
              <a:tr h="610689">
                <a:tc>
                  <a:txBody>
                    <a:bodyPr/>
                    <a:lstStyle/>
                    <a:p>
                      <a:pPr algn="r" rtl="0" fontAlgn="ctr"/>
                      <a:r>
                        <a:rPr lang="it-IT" sz="2400" b="0" i="0" u="none" strike="noStrike" dirty="0">
                          <a:solidFill>
                            <a:srgbClr val="404040"/>
                          </a:solidFill>
                          <a:effectLst/>
                          <a:latin typeface="Avenir Next LT Pro" panose="020B0504020202020204" pitchFamily="34" charset="0"/>
                        </a:rPr>
                        <a:t>Specialista in Sicurezza delle Informazioni</a:t>
                      </a:r>
                    </a:p>
                  </a:txBody>
                  <a:tcPr marL="7620" marR="7620" marT="7620" marB="0" anchor="ctr">
                    <a:lnL>
                      <a:noFill/>
                    </a:lnL>
                    <a:lnR>
                      <a:noFill/>
                    </a:lnR>
                    <a:lnT>
                      <a:noFill/>
                    </a:lnT>
                    <a:lnB>
                      <a:noFill/>
                    </a:lnB>
                    <a:noFill/>
                  </a:tcPr>
                </a:tc>
                <a:tc>
                  <a:txBody>
                    <a:bodyPr/>
                    <a:lstStyle/>
                    <a:p>
                      <a:pPr algn="ctr" fontAlgn="ctr"/>
                      <a:r>
                        <a:rPr lang="it-IT" sz="2000" b="0" i="0" u="none" strike="noStrike" dirty="0">
                          <a:solidFill>
                            <a:schemeClr val="tx1">
                              <a:lumMod val="75000"/>
                              <a:lumOff val="25000"/>
                            </a:schemeClr>
                          </a:solidFill>
                          <a:effectLst/>
                          <a:latin typeface="Avenir Next LT Pro" panose="020B0504020202020204" pitchFamily="34" charset="0"/>
                        </a:rPr>
                        <a:t>+27%</a:t>
                      </a:r>
                    </a:p>
                  </a:txBody>
                  <a:tcPr marL="7620" marR="7620" marT="7620" marB="0" anchor="ctr">
                    <a:lnL>
                      <a:noFill/>
                    </a:lnL>
                    <a:lnR>
                      <a:noFill/>
                    </a:lnR>
                    <a:lnT>
                      <a:noFill/>
                    </a:lnT>
                    <a:lnB>
                      <a:noFill/>
                    </a:lnB>
                    <a:noFill/>
                  </a:tcPr>
                </a:tc>
                <a:extLst>
                  <a:ext uri="{0D108BD9-81ED-4DB2-BD59-A6C34878D82A}">
                    <a16:rowId xmlns:a16="http://schemas.microsoft.com/office/drawing/2014/main" val="1859553642"/>
                  </a:ext>
                </a:extLst>
              </a:tr>
              <a:tr h="610689">
                <a:tc>
                  <a:txBody>
                    <a:bodyPr/>
                    <a:lstStyle/>
                    <a:p>
                      <a:pPr algn="r" rtl="0" fontAlgn="ctr"/>
                      <a:r>
                        <a:rPr lang="it-IT" sz="2400" b="0" i="0" u="none" strike="noStrike">
                          <a:solidFill>
                            <a:srgbClr val="404040"/>
                          </a:solidFill>
                          <a:effectLst/>
                          <a:latin typeface="Avenir Next LT Pro" panose="020B0504020202020204" pitchFamily="34" charset="0"/>
                        </a:rPr>
                        <a:t>Ing. delle Infrastrutture</a:t>
                      </a:r>
                    </a:p>
                  </a:txBody>
                  <a:tcPr marL="7620" marR="7620" marT="7620" marB="0" anchor="ctr">
                    <a:lnL>
                      <a:noFill/>
                    </a:lnL>
                    <a:lnR>
                      <a:noFill/>
                    </a:lnR>
                    <a:lnT>
                      <a:noFill/>
                    </a:lnT>
                    <a:lnB>
                      <a:noFill/>
                    </a:lnB>
                    <a:noFill/>
                  </a:tcPr>
                </a:tc>
                <a:tc>
                  <a:txBody>
                    <a:bodyPr/>
                    <a:lstStyle/>
                    <a:p>
                      <a:pPr algn="ctr" fontAlgn="ctr"/>
                      <a:r>
                        <a:rPr lang="it-IT" sz="2000" b="0" i="0" u="none" strike="noStrike" dirty="0">
                          <a:solidFill>
                            <a:schemeClr val="tx1">
                              <a:lumMod val="75000"/>
                              <a:lumOff val="25000"/>
                            </a:schemeClr>
                          </a:solidFill>
                          <a:effectLst/>
                          <a:latin typeface="Avenir Next LT Pro" panose="020B0504020202020204" pitchFamily="34" charset="0"/>
                        </a:rPr>
                        <a:t>+20%</a:t>
                      </a:r>
                    </a:p>
                  </a:txBody>
                  <a:tcPr marL="7620" marR="7620" marT="7620" marB="0" anchor="ctr">
                    <a:lnL>
                      <a:noFill/>
                    </a:lnL>
                    <a:lnR>
                      <a:noFill/>
                    </a:lnR>
                    <a:lnT>
                      <a:noFill/>
                    </a:lnT>
                    <a:lnB>
                      <a:noFill/>
                    </a:lnB>
                    <a:noFill/>
                  </a:tcPr>
                </a:tc>
                <a:extLst>
                  <a:ext uri="{0D108BD9-81ED-4DB2-BD59-A6C34878D82A}">
                    <a16:rowId xmlns:a16="http://schemas.microsoft.com/office/drawing/2014/main" val="235433164"/>
                  </a:ext>
                </a:extLst>
              </a:tr>
              <a:tr h="610689">
                <a:tc>
                  <a:txBody>
                    <a:bodyPr/>
                    <a:lstStyle/>
                    <a:p>
                      <a:pPr algn="r" rtl="0" fontAlgn="ctr"/>
                      <a:r>
                        <a:rPr lang="it-IT" sz="2400" b="0" i="0" u="none" strike="noStrike">
                          <a:solidFill>
                            <a:srgbClr val="404040"/>
                          </a:solidFill>
                          <a:effectLst/>
                          <a:latin typeface="Avenir Next LT Pro" panose="020B0504020202020204" pitchFamily="34" charset="0"/>
                        </a:rPr>
                        <a:t>Data </a:t>
                      </a:r>
                      <a:r>
                        <a:rPr lang="it-IT" sz="2400" b="0" i="0" u="none" strike="noStrike" err="1">
                          <a:solidFill>
                            <a:srgbClr val="404040"/>
                          </a:solidFill>
                          <a:effectLst/>
                          <a:latin typeface="Avenir Next LT Pro" panose="020B0504020202020204" pitchFamily="34" charset="0"/>
                        </a:rPr>
                        <a:t>Engineer</a:t>
                      </a:r>
                      <a:endParaRPr lang="it-IT" sz="2400" b="0" i="0" u="none" strike="noStrike">
                        <a:solidFill>
                          <a:srgbClr val="404040"/>
                        </a:solidFill>
                        <a:effectLst/>
                        <a:latin typeface="Avenir Next LT Pro" panose="020B0504020202020204" pitchFamily="34" charset="0"/>
                      </a:endParaRPr>
                    </a:p>
                  </a:txBody>
                  <a:tcPr marL="7620" marR="7620" marT="7620" marB="0" anchor="ctr">
                    <a:lnL>
                      <a:noFill/>
                    </a:lnL>
                    <a:lnR>
                      <a:noFill/>
                    </a:lnR>
                    <a:lnT>
                      <a:noFill/>
                    </a:lnT>
                    <a:lnB>
                      <a:noFill/>
                    </a:lnB>
                    <a:noFill/>
                  </a:tcPr>
                </a:tc>
                <a:tc>
                  <a:txBody>
                    <a:bodyPr/>
                    <a:lstStyle/>
                    <a:p>
                      <a:pPr algn="ctr" fontAlgn="ctr"/>
                      <a:r>
                        <a:rPr lang="it-IT" sz="2000" b="0" i="0" u="none" strike="noStrike">
                          <a:solidFill>
                            <a:schemeClr val="tx1">
                              <a:lumMod val="75000"/>
                              <a:lumOff val="25000"/>
                            </a:schemeClr>
                          </a:solidFill>
                          <a:effectLst/>
                          <a:latin typeface="Avenir Next LT Pro" panose="020B0504020202020204" pitchFamily="34" charset="0"/>
                        </a:rPr>
                        <a:t>+12%</a:t>
                      </a:r>
                    </a:p>
                  </a:txBody>
                  <a:tcPr marL="7620" marR="7620" marT="7620" marB="0" anchor="ctr">
                    <a:lnL>
                      <a:noFill/>
                    </a:lnL>
                    <a:lnR>
                      <a:noFill/>
                    </a:lnR>
                    <a:lnT>
                      <a:noFill/>
                    </a:lnT>
                    <a:lnB>
                      <a:noFill/>
                    </a:lnB>
                    <a:noFill/>
                  </a:tcPr>
                </a:tc>
                <a:extLst>
                  <a:ext uri="{0D108BD9-81ED-4DB2-BD59-A6C34878D82A}">
                    <a16:rowId xmlns:a16="http://schemas.microsoft.com/office/drawing/2014/main" val="4238836113"/>
                  </a:ext>
                </a:extLst>
              </a:tr>
              <a:tr h="610689">
                <a:tc>
                  <a:txBody>
                    <a:bodyPr/>
                    <a:lstStyle/>
                    <a:p>
                      <a:pPr algn="r" rtl="0" fontAlgn="ctr"/>
                      <a:r>
                        <a:rPr lang="it-IT" sz="2400" b="0" i="0" u="none" strike="noStrike">
                          <a:solidFill>
                            <a:srgbClr val="404040"/>
                          </a:solidFill>
                          <a:effectLst/>
                          <a:latin typeface="Avenir Next LT Pro" panose="020B0504020202020204" pitchFamily="34" charset="0"/>
                        </a:rPr>
                        <a:t>Business Analyst</a:t>
                      </a:r>
                    </a:p>
                  </a:txBody>
                  <a:tcPr marL="7620" marR="7620" marT="7620" marB="0" anchor="ctr">
                    <a:lnL>
                      <a:noFill/>
                    </a:lnL>
                    <a:lnR>
                      <a:noFill/>
                    </a:lnR>
                    <a:lnT>
                      <a:noFill/>
                    </a:lnT>
                    <a:lnB>
                      <a:noFill/>
                    </a:lnB>
                    <a:noFill/>
                  </a:tcPr>
                </a:tc>
                <a:tc>
                  <a:txBody>
                    <a:bodyPr/>
                    <a:lstStyle/>
                    <a:p>
                      <a:pPr algn="ctr" fontAlgn="ctr"/>
                      <a:r>
                        <a:rPr lang="it-IT" sz="2000" b="0" i="0" u="none" strike="noStrike" dirty="0">
                          <a:solidFill>
                            <a:schemeClr val="tx1">
                              <a:lumMod val="75000"/>
                              <a:lumOff val="25000"/>
                            </a:schemeClr>
                          </a:solidFill>
                          <a:effectLst/>
                          <a:latin typeface="Avenir Next LT Pro" panose="020B0504020202020204" pitchFamily="34" charset="0"/>
                        </a:rPr>
                        <a:t>+12%</a:t>
                      </a:r>
                    </a:p>
                  </a:txBody>
                  <a:tcPr marL="7620" marR="7620" marT="7620" marB="0" anchor="ctr">
                    <a:lnL>
                      <a:noFill/>
                    </a:lnL>
                    <a:lnR>
                      <a:noFill/>
                    </a:lnR>
                    <a:lnT>
                      <a:noFill/>
                    </a:lnT>
                    <a:lnB>
                      <a:noFill/>
                    </a:lnB>
                    <a:noFill/>
                  </a:tcPr>
                </a:tc>
                <a:extLst>
                  <a:ext uri="{0D108BD9-81ED-4DB2-BD59-A6C34878D82A}">
                    <a16:rowId xmlns:a16="http://schemas.microsoft.com/office/drawing/2014/main" val="3777858686"/>
                  </a:ext>
                </a:extLst>
              </a:tr>
              <a:tr h="610689">
                <a:tc>
                  <a:txBody>
                    <a:bodyPr/>
                    <a:lstStyle/>
                    <a:p>
                      <a:pPr algn="r" rtl="0" fontAlgn="ctr"/>
                      <a:r>
                        <a:rPr lang="it-IT" sz="2400" b="0" i="0" u="none" strike="noStrike" dirty="0">
                          <a:solidFill>
                            <a:srgbClr val="404040"/>
                          </a:solidFill>
                          <a:effectLst/>
                          <a:latin typeface="Avenir Next LT Pro" panose="020B0504020202020204" pitchFamily="34" charset="0"/>
                        </a:rPr>
                        <a:t>Ingegnere di Sistemi</a:t>
                      </a:r>
                    </a:p>
                  </a:txBody>
                  <a:tcPr marL="7620" marR="7620" marT="7620" marB="0" anchor="ctr">
                    <a:lnL>
                      <a:noFill/>
                    </a:lnL>
                    <a:lnR>
                      <a:noFill/>
                    </a:lnR>
                    <a:lnT>
                      <a:noFill/>
                    </a:lnT>
                    <a:lnB>
                      <a:noFill/>
                    </a:lnB>
                    <a:noFill/>
                  </a:tcPr>
                </a:tc>
                <a:tc>
                  <a:txBody>
                    <a:bodyPr/>
                    <a:lstStyle/>
                    <a:p>
                      <a:pPr algn="ctr" fontAlgn="ctr"/>
                      <a:r>
                        <a:rPr lang="it-IT" sz="2000" b="0" i="0" u="none" strike="noStrike" dirty="0">
                          <a:solidFill>
                            <a:schemeClr val="tx1">
                              <a:lumMod val="75000"/>
                              <a:lumOff val="25000"/>
                            </a:schemeClr>
                          </a:solidFill>
                          <a:effectLst/>
                          <a:latin typeface="Avenir Next LT Pro" panose="020B0504020202020204" pitchFamily="34" charset="0"/>
                        </a:rPr>
                        <a:t>+11%</a:t>
                      </a:r>
                    </a:p>
                  </a:txBody>
                  <a:tcPr marL="7620" marR="7620" marT="7620" marB="0" anchor="ctr">
                    <a:lnL>
                      <a:noFill/>
                    </a:lnL>
                    <a:lnR>
                      <a:noFill/>
                    </a:lnR>
                    <a:lnT>
                      <a:noFill/>
                    </a:lnT>
                    <a:lnB>
                      <a:noFill/>
                    </a:lnB>
                    <a:noFill/>
                  </a:tcPr>
                </a:tc>
                <a:extLst>
                  <a:ext uri="{0D108BD9-81ED-4DB2-BD59-A6C34878D82A}">
                    <a16:rowId xmlns:a16="http://schemas.microsoft.com/office/drawing/2014/main" val="2579222023"/>
                  </a:ext>
                </a:extLst>
              </a:tr>
            </a:tbl>
          </a:graphicData>
        </a:graphic>
      </p:graphicFrame>
    </p:spTree>
    <p:extLst>
      <p:ext uri="{BB962C8B-B14F-4D97-AF65-F5344CB8AC3E}">
        <p14:creationId xmlns:p14="http://schemas.microsoft.com/office/powerpoint/2010/main" val="41320273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Graphic spid="5"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708D7-12F3-72EF-7771-C263666DA50C}"/>
            </a:ext>
          </a:extLst>
        </p:cNvPr>
        <p:cNvGrpSpPr/>
        <p:nvPr/>
      </p:nvGrpSpPr>
      <p:grpSpPr>
        <a:xfrm>
          <a:off x="0" y="0"/>
          <a:ext cx="0" cy="0"/>
          <a:chOff x="0" y="0"/>
          <a:chExt cx="0" cy="0"/>
        </a:xfrm>
      </p:grpSpPr>
      <p:sp>
        <p:nvSpPr>
          <p:cNvPr id="2" name="TextBox 4">
            <a:extLst>
              <a:ext uri="{FF2B5EF4-FFF2-40B4-BE49-F238E27FC236}">
                <a16:creationId xmlns:a16="http://schemas.microsoft.com/office/drawing/2014/main" id="{903FD09F-907C-5E2B-AFBB-FC44D736029B}"/>
              </a:ext>
            </a:extLst>
          </p:cNvPr>
          <p:cNvSpPr txBox="1">
            <a:spLocks noGrp="1" noRot="1" noMove="1" noResize="1" noEditPoints="1" noAdjustHandles="1" noChangeArrowheads="1" noChangeShapeType="1"/>
          </p:cNvSpPr>
          <p:nvPr/>
        </p:nvSpPr>
        <p:spPr>
          <a:xfrm>
            <a:off x="765857" y="676933"/>
            <a:ext cx="17856000" cy="707886"/>
          </a:xfrm>
          <a:prstGeom prst="rect">
            <a:avLst/>
          </a:prstGeom>
          <a:noFill/>
          <a:ln>
            <a:noFill/>
          </a:ln>
        </p:spPr>
        <p:txBody>
          <a:bodyPr wrap="square">
            <a:spAutoFit/>
          </a:bodyPr>
          <a:lstStyle>
            <a:defPPr>
              <a:defRPr lang="en-US"/>
            </a:defPPr>
            <a:lvl1pPr>
              <a:defRPr sz="1543" b="1">
                <a:solidFill>
                  <a:srgbClr val="6ADC7E"/>
                </a:solidFill>
                <a:latin typeface="Avenir Next LT Pro" panose="020B0504020202020204" pitchFamily="34" charset="0"/>
              </a:defRPr>
            </a:lvl1pPr>
          </a:lstStyle>
          <a:p>
            <a:pPr algn="l"/>
            <a:r>
              <a:rPr lang="it-IT" sz="4000" b="1" dirty="0">
                <a:solidFill>
                  <a:srgbClr val="5879B5"/>
                </a:solidFill>
                <a:latin typeface="Avenir Next LT Pro" panose="020B0504020202020204" pitchFamily="34" charset="0"/>
              </a:rPr>
              <a:t>Non solo </a:t>
            </a:r>
            <a:r>
              <a:rPr lang="it-IT" sz="4000" b="1" dirty="0" err="1">
                <a:solidFill>
                  <a:srgbClr val="5879B5"/>
                </a:solidFill>
                <a:latin typeface="Avenir Next LT Pro" panose="020B0504020202020204" pitchFamily="34" charset="0"/>
              </a:rPr>
              <a:t>digital</a:t>
            </a:r>
            <a:r>
              <a:rPr lang="it-IT" sz="4000" b="1" dirty="0">
                <a:solidFill>
                  <a:srgbClr val="5879B5"/>
                </a:solidFill>
                <a:latin typeface="Avenir Next LT Pro" panose="020B0504020202020204" pitchFamily="34" charset="0"/>
              </a:rPr>
              <a:t> skills: competenze manageriali </a:t>
            </a:r>
            <a:r>
              <a:rPr lang="it-IT" sz="4000" b="1">
                <a:solidFill>
                  <a:srgbClr val="5879B5"/>
                </a:solidFill>
                <a:latin typeface="Avenir Next LT Pro" panose="020B0504020202020204" pitchFamily="34" charset="0"/>
              </a:rPr>
              <a:t>in crescita</a:t>
            </a:r>
            <a:endParaRPr lang="it-IT" sz="4000" b="1" dirty="0">
              <a:solidFill>
                <a:srgbClr val="5879B5"/>
              </a:solidFill>
              <a:latin typeface="Avenir Next LT Pro" panose="020B0504020202020204" pitchFamily="34" charset="0"/>
            </a:endParaRPr>
          </a:p>
        </p:txBody>
      </p:sp>
      <p:sp>
        <p:nvSpPr>
          <p:cNvPr id="29" name="TextBox 4">
            <a:extLst>
              <a:ext uri="{FF2B5EF4-FFF2-40B4-BE49-F238E27FC236}">
                <a16:creationId xmlns:a16="http://schemas.microsoft.com/office/drawing/2014/main" id="{12943D0C-0663-0652-46DB-FEC91B8172F3}"/>
              </a:ext>
            </a:extLst>
          </p:cNvPr>
          <p:cNvSpPr txBox="1">
            <a:spLocks noGrp="1" noRot="1" noMove="1" noResize="1" noEditPoints="1" noAdjustHandles="1" noChangeArrowheads="1" noChangeShapeType="1"/>
          </p:cNvSpPr>
          <p:nvPr/>
        </p:nvSpPr>
        <p:spPr>
          <a:xfrm>
            <a:off x="765857" y="1440713"/>
            <a:ext cx="17856000" cy="461665"/>
          </a:xfrm>
          <a:prstGeom prst="rect">
            <a:avLst/>
          </a:prstGeom>
          <a:noFill/>
          <a:ln>
            <a:noFill/>
          </a:ln>
        </p:spPr>
        <p:txBody>
          <a:bodyPr wrap="square">
            <a:spAutoFit/>
          </a:bodyPr>
          <a:lstStyle>
            <a:defPPr>
              <a:defRPr lang="en-US"/>
            </a:defPPr>
            <a:lvl1pPr>
              <a:defRPr sz="1543" b="1">
                <a:solidFill>
                  <a:srgbClr val="6ADC7E"/>
                </a:solidFill>
                <a:latin typeface="Avenir Next LT Pro" panose="020B0504020202020204" pitchFamily="34" charset="0"/>
              </a:defRPr>
            </a:lvl1pPr>
          </a:lstStyle>
          <a:p>
            <a:r>
              <a:rPr lang="it-IT" sz="2400" b="0" dirty="0">
                <a:solidFill>
                  <a:schemeClr val="tx1">
                    <a:lumMod val="75000"/>
                    <a:lumOff val="25000"/>
                  </a:schemeClr>
                </a:solidFill>
              </a:rPr>
              <a:t>Prime 15 competenze (incluse skill tecniche e non) per numero di annunci per profili ICT (da </a:t>
            </a:r>
            <a:r>
              <a:rPr lang="it-IT" sz="2400" b="0" dirty="0" err="1">
                <a:solidFill>
                  <a:schemeClr val="tx1">
                    <a:lumMod val="75000"/>
                    <a:lumOff val="25000"/>
                  </a:schemeClr>
                </a:solidFill>
              </a:rPr>
              <a:t>gen</a:t>
            </a:r>
            <a:r>
              <a:rPr lang="it-IT" sz="2400" b="0" dirty="0">
                <a:solidFill>
                  <a:schemeClr val="tx1">
                    <a:lumMod val="75000"/>
                    <a:lumOff val="25000"/>
                  </a:schemeClr>
                </a:solidFill>
              </a:rPr>
              <a:t> 2023 a ago 2024)</a:t>
            </a:r>
          </a:p>
        </p:txBody>
      </p:sp>
      <p:sp>
        <p:nvSpPr>
          <p:cNvPr id="30" name="Rettangolo 29">
            <a:extLst>
              <a:ext uri="{FF2B5EF4-FFF2-40B4-BE49-F238E27FC236}">
                <a16:creationId xmlns:a16="http://schemas.microsoft.com/office/drawing/2014/main" id="{2797D26B-238A-9FE4-2CB9-B6042BC624DA}"/>
              </a:ext>
            </a:extLst>
          </p:cNvPr>
          <p:cNvSpPr>
            <a:spLocks noGrp="1" noRot="1" noMove="1" noResize="1" noEditPoints="1" noAdjustHandles="1" noChangeArrowheads="1" noChangeShapeType="1"/>
          </p:cNvSpPr>
          <p:nvPr/>
        </p:nvSpPr>
        <p:spPr>
          <a:xfrm>
            <a:off x="765857" y="8772372"/>
            <a:ext cx="17856000" cy="842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dirty="0">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Fonte: rielaborazione Talents Venture su dati </a:t>
            </a:r>
            <a:r>
              <a:rPr lang="it-IT" dirty="0" err="1">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Revelio</a:t>
            </a:r>
            <a:r>
              <a:rPr lang="it-IT" dirty="0">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 Labs.</a:t>
            </a:r>
          </a:p>
          <a:p>
            <a:r>
              <a:rPr lang="it-IT" dirty="0">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Nota: le competenze sono state tradotte e rielaborate per garantire una maggiore chiarezza e adeguatezza al contesto italiano.</a:t>
            </a:r>
          </a:p>
        </p:txBody>
      </p:sp>
      <p:graphicFrame>
        <p:nvGraphicFramePr>
          <p:cNvPr id="5" name="Grafico 4">
            <a:extLst>
              <a:ext uri="{FF2B5EF4-FFF2-40B4-BE49-F238E27FC236}">
                <a16:creationId xmlns:a16="http://schemas.microsoft.com/office/drawing/2014/main" id="{9AE6655F-57BB-6BCD-6206-B2CE116203D4}"/>
              </a:ext>
            </a:extLst>
          </p:cNvPr>
          <p:cNvGraphicFramePr>
            <a:graphicFrameLocks/>
          </p:cNvGraphicFramePr>
          <p:nvPr>
            <p:extLst>
              <p:ext uri="{D42A27DB-BD31-4B8C-83A1-F6EECF244321}">
                <p14:modId xmlns:p14="http://schemas.microsoft.com/office/powerpoint/2010/main" val="183784789"/>
              </p:ext>
            </p:extLst>
          </p:nvPr>
        </p:nvGraphicFramePr>
        <p:xfrm>
          <a:off x="811046" y="2044142"/>
          <a:ext cx="17904789" cy="6728229"/>
        </p:xfrm>
        <a:graphic>
          <a:graphicData uri="http://schemas.openxmlformats.org/drawingml/2006/chart">
            <c:chart xmlns:c="http://schemas.openxmlformats.org/drawingml/2006/chart" xmlns:r="http://schemas.openxmlformats.org/officeDocument/2006/relationships" r:id="rId3"/>
          </a:graphicData>
        </a:graphic>
      </p:graphicFrame>
      <p:sp>
        <p:nvSpPr>
          <p:cNvPr id="4" name="Rettangolo 3">
            <a:extLst>
              <a:ext uri="{FF2B5EF4-FFF2-40B4-BE49-F238E27FC236}">
                <a16:creationId xmlns:a16="http://schemas.microsoft.com/office/drawing/2014/main" id="{82E8E129-6C26-4547-C15B-8EF6D4D65002}"/>
              </a:ext>
            </a:extLst>
          </p:cNvPr>
          <p:cNvSpPr/>
          <p:nvPr/>
        </p:nvSpPr>
        <p:spPr>
          <a:xfrm>
            <a:off x="811046" y="2044143"/>
            <a:ext cx="17859600" cy="68194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Freccia a destra 2">
            <a:extLst>
              <a:ext uri="{FF2B5EF4-FFF2-40B4-BE49-F238E27FC236}">
                <a16:creationId xmlns:a16="http://schemas.microsoft.com/office/drawing/2014/main" id="{895A2995-214E-37A9-F690-91C5D0ED0E22}"/>
              </a:ext>
            </a:extLst>
          </p:cNvPr>
          <p:cNvSpPr/>
          <p:nvPr/>
        </p:nvSpPr>
        <p:spPr>
          <a:xfrm>
            <a:off x="1790311" y="4276891"/>
            <a:ext cx="800100" cy="361950"/>
          </a:xfrm>
          <a:prstGeom prst="rightArrow">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2287587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Graphic spid="5" grpId="0">
        <p:bldAsOne/>
      </p:bldGraphic>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2B9C50-B752-6540-87DA-B8D5069985BF}"/>
            </a:ext>
          </a:extLst>
        </p:cNvPr>
        <p:cNvGrpSpPr/>
        <p:nvPr/>
      </p:nvGrpSpPr>
      <p:grpSpPr>
        <a:xfrm>
          <a:off x="0" y="0"/>
          <a:ext cx="0" cy="0"/>
          <a:chOff x="0" y="0"/>
          <a:chExt cx="0" cy="0"/>
        </a:xfrm>
      </p:grpSpPr>
      <p:sp>
        <p:nvSpPr>
          <p:cNvPr id="7" name="Rettangolo 6">
            <a:extLst>
              <a:ext uri="{FF2B5EF4-FFF2-40B4-BE49-F238E27FC236}">
                <a16:creationId xmlns:a16="http://schemas.microsoft.com/office/drawing/2014/main" id="{6BE0EFBA-CFC7-2CD6-1D0A-1F1508A9ACBA}"/>
              </a:ext>
            </a:extLst>
          </p:cNvPr>
          <p:cNvSpPr/>
          <p:nvPr/>
        </p:nvSpPr>
        <p:spPr>
          <a:xfrm>
            <a:off x="811046" y="2044143"/>
            <a:ext cx="17859600" cy="68194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extBox 4">
            <a:extLst>
              <a:ext uri="{FF2B5EF4-FFF2-40B4-BE49-F238E27FC236}">
                <a16:creationId xmlns:a16="http://schemas.microsoft.com/office/drawing/2014/main" id="{000700C1-9959-3DFF-66F2-A2BFA0747F2F}"/>
              </a:ext>
            </a:extLst>
          </p:cNvPr>
          <p:cNvSpPr txBox="1">
            <a:spLocks noGrp="1" noRot="1" noMove="1" noResize="1" noEditPoints="1" noAdjustHandles="1" noChangeArrowheads="1" noChangeShapeType="1"/>
          </p:cNvSpPr>
          <p:nvPr/>
        </p:nvSpPr>
        <p:spPr>
          <a:xfrm>
            <a:off x="765857" y="676933"/>
            <a:ext cx="17856000" cy="707886"/>
          </a:xfrm>
          <a:prstGeom prst="rect">
            <a:avLst/>
          </a:prstGeom>
          <a:noFill/>
          <a:ln>
            <a:noFill/>
          </a:ln>
        </p:spPr>
        <p:txBody>
          <a:bodyPr wrap="square">
            <a:spAutoFit/>
          </a:bodyPr>
          <a:lstStyle>
            <a:defPPr>
              <a:defRPr lang="en-US"/>
            </a:defPPr>
            <a:lvl1pPr>
              <a:defRPr sz="1543" b="1">
                <a:solidFill>
                  <a:srgbClr val="6ADC7E"/>
                </a:solidFill>
                <a:latin typeface="Avenir Next LT Pro" panose="020B0504020202020204" pitchFamily="34" charset="0"/>
              </a:defRPr>
            </a:lvl1pPr>
          </a:lstStyle>
          <a:p>
            <a:r>
              <a:rPr lang="it-IT" sz="4000" dirty="0">
                <a:solidFill>
                  <a:srgbClr val="5879B5"/>
                </a:solidFill>
              </a:rPr>
              <a:t>Competenze IA: una panoramica per parole chiave</a:t>
            </a:r>
          </a:p>
        </p:txBody>
      </p:sp>
      <p:sp>
        <p:nvSpPr>
          <p:cNvPr id="29" name="TextBox 4">
            <a:extLst>
              <a:ext uri="{FF2B5EF4-FFF2-40B4-BE49-F238E27FC236}">
                <a16:creationId xmlns:a16="http://schemas.microsoft.com/office/drawing/2014/main" id="{1485F79B-BEEE-CD58-A590-6E00A6804A0C}"/>
              </a:ext>
            </a:extLst>
          </p:cNvPr>
          <p:cNvSpPr txBox="1">
            <a:spLocks noGrp="1" noRot="1" noMove="1" noResize="1" noEditPoints="1" noAdjustHandles="1" noChangeArrowheads="1" noChangeShapeType="1"/>
          </p:cNvSpPr>
          <p:nvPr/>
        </p:nvSpPr>
        <p:spPr>
          <a:xfrm>
            <a:off x="765857" y="1440713"/>
            <a:ext cx="17856000" cy="461665"/>
          </a:xfrm>
          <a:prstGeom prst="rect">
            <a:avLst/>
          </a:prstGeom>
          <a:noFill/>
          <a:ln>
            <a:noFill/>
          </a:ln>
        </p:spPr>
        <p:txBody>
          <a:bodyPr wrap="square">
            <a:spAutoFit/>
          </a:bodyPr>
          <a:lstStyle>
            <a:defPPr>
              <a:defRPr lang="en-US"/>
            </a:defPPr>
            <a:lvl1pPr>
              <a:defRPr sz="1543" b="1">
                <a:solidFill>
                  <a:srgbClr val="6ADC7E"/>
                </a:solidFill>
                <a:latin typeface="Avenir Next LT Pro" panose="020B0504020202020204" pitchFamily="34" charset="0"/>
              </a:defRPr>
            </a:lvl1pPr>
          </a:lstStyle>
          <a:p>
            <a:r>
              <a:rPr lang="it-IT" sz="2400" b="0" dirty="0">
                <a:solidFill>
                  <a:schemeClr val="tx1">
                    <a:lumMod val="75000"/>
                    <a:lumOff val="25000"/>
                  </a:schemeClr>
                </a:solidFill>
              </a:rPr>
              <a:t>Numero di annunci di lavoro con riferimenti generali all’IA (mensili, da </a:t>
            </a:r>
            <a:r>
              <a:rPr lang="it-IT" sz="2400" b="0" dirty="0" err="1">
                <a:solidFill>
                  <a:schemeClr val="tx1">
                    <a:lumMod val="75000"/>
                    <a:lumOff val="25000"/>
                  </a:schemeClr>
                </a:solidFill>
              </a:rPr>
              <a:t>gen</a:t>
            </a:r>
            <a:r>
              <a:rPr lang="it-IT" sz="2400" b="0" dirty="0">
                <a:solidFill>
                  <a:schemeClr val="tx1">
                    <a:lumMod val="75000"/>
                    <a:lumOff val="25000"/>
                  </a:schemeClr>
                </a:solidFill>
              </a:rPr>
              <a:t> 2023 ad ago 2024)</a:t>
            </a:r>
          </a:p>
        </p:txBody>
      </p:sp>
      <p:sp>
        <p:nvSpPr>
          <p:cNvPr id="30" name="Rettangolo 29">
            <a:extLst>
              <a:ext uri="{FF2B5EF4-FFF2-40B4-BE49-F238E27FC236}">
                <a16:creationId xmlns:a16="http://schemas.microsoft.com/office/drawing/2014/main" id="{1BF55EA1-71D3-BD40-460E-4E03C65BDB88}"/>
              </a:ext>
            </a:extLst>
          </p:cNvPr>
          <p:cNvSpPr>
            <a:spLocks noGrp="1" noRot="1" noMove="1" noResize="1" noEditPoints="1" noAdjustHandles="1" noChangeArrowheads="1" noChangeShapeType="1"/>
          </p:cNvSpPr>
          <p:nvPr/>
        </p:nvSpPr>
        <p:spPr>
          <a:xfrm>
            <a:off x="765857" y="8772372"/>
            <a:ext cx="17856000" cy="842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Fonte: rielaborazione Talents Venture su dati </a:t>
            </a:r>
            <a:r>
              <a:rPr lang="it-IT" err="1">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Revelio</a:t>
            </a:r>
            <a:r>
              <a:rPr lang="it-IT">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 Labs.</a:t>
            </a:r>
          </a:p>
          <a:p>
            <a:r>
              <a:rPr lang="it-IT">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Nota: sono selezionati gli annunci che contengono almeno una tra le parole chiave all’interno della propria descrizione.</a:t>
            </a:r>
          </a:p>
        </p:txBody>
      </p:sp>
      <p:sp>
        <p:nvSpPr>
          <p:cNvPr id="3" name="Rettangolo 2">
            <a:extLst>
              <a:ext uri="{FF2B5EF4-FFF2-40B4-BE49-F238E27FC236}">
                <a16:creationId xmlns:a16="http://schemas.microsoft.com/office/drawing/2014/main" id="{FF45F904-9133-1CF1-D1D0-FADDEA30E291}"/>
              </a:ext>
            </a:extLst>
          </p:cNvPr>
          <p:cNvSpPr/>
          <p:nvPr/>
        </p:nvSpPr>
        <p:spPr>
          <a:xfrm>
            <a:off x="765856" y="2002206"/>
            <a:ext cx="11880000" cy="68194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CasellaDiTesto 8">
            <a:extLst>
              <a:ext uri="{FF2B5EF4-FFF2-40B4-BE49-F238E27FC236}">
                <a16:creationId xmlns:a16="http://schemas.microsoft.com/office/drawing/2014/main" id="{6BA1F5E2-ABF3-0E3E-C171-63C6862A5008}"/>
              </a:ext>
            </a:extLst>
          </p:cNvPr>
          <p:cNvSpPr txBox="1"/>
          <p:nvPr/>
        </p:nvSpPr>
        <p:spPr>
          <a:xfrm>
            <a:off x="811046" y="2089899"/>
            <a:ext cx="17810811" cy="430887"/>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2200" b="1" i="0" u="none" strike="noStrike" kern="1200" cap="none" spc="0" normalizeH="0" baseline="0" noProof="0" dirty="0">
                <a:ln>
                  <a:noFill/>
                </a:ln>
                <a:solidFill>
                  <a:prstClr val="black">
                    <a:lumMod val="75000"/>
                    <a:lumOff val="25000"/>
                  </a:prstClr>
                </a:solidFill>
                <a:effectLst/>
                <a:uLnTx/>
                <a:uFillTx/>
                <a:latin typeface="Avenir Next LT Pro" panose="020B0504020202020204" pitchFamily="34" charset="0"/>
                <a:ea typeface="+mn-ea"/>
                <a:cs typeface="+mn-cs"/>
              </a:rPr>
              <a:t>Parole chiave ricercate: </a:t>
            </a:r>
            <a:r>
              <a:rPr kumimoji="0" lang="it-IT" sz="2200" b="0" i="0" u="none" strike="noStrike" kern="1200" cap="none" spc="0" normalizeH="0" baseline="0" noProof="0" dirty="0">
                <a:ln>
                  <a:noFill/>
                </a:ln>
                <a:solidFill>
                  <a:prstClr val="black">
                    <a:lumMod val="75000"/>
                    <a:lumOff val="25000"/>
                  </a:prstClr>
                </a:solidFill>
                <a:effectLst/>
                <a:uLnTx/>
                <a:uFillTx/>
                <a:latin typeface="Avenir Next LT Pro" panose="020B0504020202020204" pitchFamily="34" charset="0"/>
                <a:ea typeface="+mn-ea"/>
                <a:cs typeface="+mn-cs"/>
              </a:rPr>
              <a:t>«IA», «AI», «Intelligenza Artificiale», «</a:t>
            </a:r>
            <a:r>
              <a:rPr kumimoji="0" lang="it-IT" sz="2200" b="0" i="0" u="none" strike="noStrike" kern="1200" cap="none" spc="0" normalizeH="0" baseline="0" noProof="0" dirty="0" err="1">
                <a:ln>
                  <a:noFill/>
                </a:ln>
                <a:solidFill>
                  <a:prstClr val="black">
                    <a:lumMod val="75000"/>
                    <a:lumOff val="25000"/>
                  </a:prstClr>
                </a:solidFill>
                <a:effectLst/>
                <a:uLnTx/>
                <a:uFillTx/>
                <a:latin typeface="Avenir Next LT Pro" panose="020B0504020202020204" pitchFamily="34" charset="0"/>
                <a:ea typeface="+mn-ea"/>
                <a:cs typeface="+mn-cs"/>
              </a:rPr>
              <a:t>Artificial</a:t>
            </a:r>
            <a:r>
              <a:rPr kumimoji="0" lang="it-IT" sz="2200" b="0" i="0" u="none" strike="noStrike" kern="1200" cap="none" spc="0" normalizeH="0" baseline="0" noProof="0" dirty="0">
                <a:ln>
                  <a:noFill/>
                </a:ln>
                <a:solidFill>
                  <a:prstClr val="black">
                    <a:lumMod val="75000"/>
                    <a:lumOff val="25000"/>
                  </a:prstClr>
                </a:solidFill>
                <a:effectLst/>
                <a:uLnTx/>
                <a:uFillTx/>
                <a:latin typeface="Avenir Next LT Pro" panose="020B0504020202020204" pitchFamily="34" charset="0"/>
                <a:ea typeface="+mn-ea"/>
                <a:cs typeface="+mn-cs"/>
              </a:rPr>
              <a:t> Intelligence»</a:t>
            </a:r>
          </a:p>
        </p:txBody>
      </p:sp>
      <p:graphicFrame>
        <p:nvGraphicFramePr>
          <p:cNvPr id="10" name="Grafico 9">
            <a:extLst>
              <a:ext uri="{FF2B5EF4-FFF2-40B4-BE49-F238E27FC236}">
                <a16:creationId xmlns:a16="http://schemas.microsoft.com/office/drawing/2014/main" id="{EE12B74B-D155-08A5-754D-1AD7A61B8BBE}"/>
              </a:ext>
            </a:extLst>
          </p:cNvPr>
          <p:cNvGraphicFramePr>
            <a:graphicFrameLocks/>
          </p:cNvGraphicFramePr>
          <p:nvPr>
            <p:extLst>
              <p:ext uri="{D42A27DB-BD31-4B8C-83A1-F6EECF244321}">
                <p14:modId xmlns:p14="http://schemas.microsoft.com/office/powerpoint/2010/main" val="1991470941"/>
              </p:ext>
            </p:extLst>
          </p:nvPr>
        </p:nvGraphicFramePr>
        <p:xfrm>
          <a:off x="765856" y="2840638"/>
          <a:ext cx="15480000" cy="5759191"/>
        </p:xfrm>
        <a:graphic>
          <a:graphicData uri="http://schemas.openxmlformats.org/drawingml/2006/chart">
            <c:chart xmlns:c="http://schemas.openxmlformats.org/drawingml/2006/chart" xmlns:r="http://schemas.openxmlformats.org/officeDocument/2006/relationships" r:id="rId3"/>
          </a:graphicData>
        </a:graphic>
      </p:graphicFrame>
      <p:sp>
        <p:nvSpPr>
          <p:cNvPr id="11" name="Rettangolo 10">
            <a:extLst>
              <a:ext uri="{FF2B5EF4-FFF2-40B4-BE49-F238E27FC236}">
                <a16:creationId xmlns:a16="http://schemas.microsoft.com/office/drawing/2014/main" id="{D60C6907-8740-6041-29BA-7D0BCA8CD6B5}"/>
              </a:ext>
            </a:extLst>
          </p:cNvPr>
          <p:cNvSpPr/>
          <p:nvPr/>
        </p:nvSpPr>
        <p:spPr>
          <a:xfrm>
            <a:off x="16532942" y="3464962"/>
            <a:ext cx="2137704" cy="73208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r>
              <a:rPr lang="it-IT" sz="2400" dirty="0">
                <a:solidFill>
                  <a:schemeClr val="tx1">
                    <a:lumMod val="75000"/>
                    <a:lumOff val="25000"/>
                  </a:schemeClr>
                </a:solidFill>
                <a:latin typeface="Avenir Next LT Pro" panose="020B0504020202020204" pitchFamily="34" charset="0"/>
              </a:rPr>
              <a:t>Nel mese di agosto 2024</a:t>
            </a:r>
            <a:endParaRPr lang="it-IT" sz="3600" dirty="0">
              <a:solidFill>
                <a:schemeClr val="tx1">
                  <a:lumMod val="75000"/>
                  <a:lumOff val="25000"/>
                </a:schemeClr>
              </a:solidFill>
              <a:latin typeface="Avenir Next LT Pro" panose="020B0504020202020204" pitchFamily="34" charset="0"/>
            </a:endParaRPr>
          </a:p>
          <a:p>
            <a:r>
              <a:rPr lang="it-IT" sz="4800" b="1" dirty="0">
                <a:solidFill>
                  <a:schemeClr val="tx1">
                    <a:lumMod val="75000"/>
                    <a:lumOff val="25000"/>
                  </a:schemeClr>
                </a:solidFill>
                <a:latin typeface="Avenir Next LT Pro" panose="020B0504020202020204" pitchFamily="34" charset="0"/>
              </a:rPr>
              <a:t>+73%</a:t>
            </a:r>
          </a:p>
          <a:p>
            <a:r>
              <a:rPr lang="it-IT" sz="2400" dirty="0">
                <a:solidFill>
                  <a:schemeClr val="tx1">
                    <a:lumMod val="75000"/>
                    <a:lumOff val="25000"/>
                  </a:schemeClr>
                </a:solidFill>
                <a:latin typeface="Avenir Next LT Pro" panose="020B0504020202020204" pitchFamily="34" charset="0"/>
              </a:rPr>
              <a:t>rispetto ad </a:t>
            </a:r>
          </a:p>
          <a:p>
            <a:r>
              <a:rPr lang="it-IT" sz="2400" dirty="0">
                <a:solidFill>
                  <a:schemeClr val="tx1">
                    <a:lumMod val="75000"/>
                    <a:lumOff val="25000"/>
                  </a:schemeClr>
                </a:solidFill>
                <a:latin typeface="Avenir Next LT Pro" panose="020B0504020202020204" pitchFamily="34" charset="0"/>
              </a:rPr>
              <a:t>agosto 2023</a:t>
            </a:r>
          </a:p>
        </p:txBody>
      </p:sp>
      <p:sp>
        <p:nvSpPr>
          <p:cNvPr id="4" name="Rettangolo 3">
            <a:extLst>
              <a:ext uri="{FF2B5EF4-FFF2-40B4-BE49-F238E27FC236}">
                <a16:creationId xmlns:a16="http://schemas.microsoft.com/office/drawing/2014/main" id="{6010F45F-32BD-4901-4E3A-850367B668A6}"/>
              </a:ext>
            </a:extLst>
          </p:cNvPr>
          <p:cNvSpPr/>
          <p:nvPr/>
        </p:nvSpPr>
        <p:spPr>
          <a:xfrm>
            <a:off x="10412361" y="8063319"/>
            <a:ext cx="5692878" cy="6810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2400">
                <a:solidFill>
                  <a:schemeClr val="tx1">
                    <a:lumMod val="75000"/>
                    <a:lumOff val="25000"/>
                  </a:schemeClr>
                </a:solidFill>
                <a:latin typeface="Avenir Next LT Pro" panose="020B0504020202020204" pitchFamily="34" charset="0"/>
              </a:rPr>
              <a:t>2024</a:t>
            </a:r>
            <a:endParaRPr lang="it-IT" sz="1000">
              <a:solidFill>
                <a:schemeClr val="tx1">
                  <a:lumMod val="75000"/>
                  <a:lumOff val="25000"/>
                </a:schemeClr>
              </a:solidFill>
              <a:latin typeface="Avenir Next LT Pro" panose="020B0504020202020204" pitchFamily="34" charset="0"/>
            </a:endParaRPr>
          </a:p>
        </p:txBody>
      </p:sp>
      <p:sp>
        <p:nvSpPr>
          <p:cNvPr id="5" name="Rettangolo 4">
            <a:extLst>
              <a:ext uri="{FF2B5EF4-FFF2-40B4-BE49-F238E27FC236}">
                <a16:creationId xmlns:a16="http://schemas.microsoft.com/office/drawing/2014/main" id="{BC1F8E3F-32A7-CB6A-A7DC-6617FD45D3E9}"/>
              </a:ext>
            </a:extLst>
          </p:cNvPr>
          <p:cNvSpPr/>
          <p:nvPr/>
        </p:nvSpPr>
        <p:spPr>
          <a:xfrm>
            <a:off x="1858297" y="8065626"/>
            <a:ext cx="8554063" cy="6810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2400" dirty="0">
                <a:solidFill>
                  <a:schemeClr val="tx1">
                    <a:lumMod val="75000"/>
                    <a:lumOff val="25000"/>
                  </a:schemeClr>
                </a:solidFill>
                <a:latin typeface="Avenir Next LT Pro" panose="020B0504020202020204" pitchFamily="34" charset="0"/>
              </a:rPr>
              <a:t>2023</a:t>
            </a:r>
            <a:endParaRPr lang="it-IT" sz="1000" dirty="0">
              <a:solidFill>
                <a:schemeClr val="tx1">
                  <a:lumMod val="75000"/>
                  <a:lumOff val="25000"/>
                </a:schemeClr>
              </a:solidFill>
              <a:latin typeface="Avenir Next LT Pro" panose="020B0504020202020204" pitchFamily="34" charset="0"/>
            </a:endParaRPr>
          </a:p>
        </p:txBody>
      </p:sp>
      <p:sp>
        <p:nvSpPr>
          <p:cNvPr id="6" name="Rettangolo 5">
            <a:extLst>
              <a:ext uri="{FF2B5EF4-FFF2-40B4-BE49-F238E27FC236}">
                <a16:creationId xmlns:a16="http://schemas.microsoft.com/office/drawing/2014/main" id="{C3B97292-2DA5-BEEE-B84A-BEAF3D09666E}"/>
              </a:ext>
            </a:extLst>
          </p:cNvPr>
          <p:cNvSpPr/>
          <p:nvPr/>
        </p:nvSpPr>
        <p:spPr>
          <a:xfrm>
            <a:off x="2222938" y="5707116"/>
            <a:ext cx="13495283" cy="1813035"/>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it-IT" sz="3200" b="1" dirty="0">
                <a:solidFill>
                  <a:schemeClr val="tx1">
                    <a:lumMod val="75000"/>
                    <a:lumOff val="25000"/>
                  </a:schemeClr>
                </a:solidFill>
                <a:effectLst>
                  <a:glow rad="127000">
                    <a:schemeClr val="bg1">
                      <a:alpha val="35000"/>
                    </a:schemeClr>
                  </a:glow>
                </a:effectLst>
                <a:latin typeface="Avenir Next LT Pro" panose="020B0504020202020204" pitchFamily="34" charset="0"/>
              </a:rPr>
              <a:t>21mila</a:t>
            </a:r>
            <a:r>
              <a:rPr lang="it-IT" sz="3200" dirty="0">
                <a:solidFill>
                  <a:schemeClr val="tx1">
                    <a:lumMod val="75000"/>
                    <a:lumOff val="25000"/>
                  </a:schemeClr>
                </a:solidFill>
                <a:effectLst>
                  <a:glow rad="127000">
                    <a:schemeClr val="bg1">
                      <a:alpha val="35000"/>
                    </a:schemeClr>
                  </a:glow>
                </a:effectLst>
                <a:latin typeface="Avenir Next LT Pro" panose="020B0504020202020204" pitchFamily="34" charset="0"/>
              </a:rPr>
              <a:t> annunci</a:t>
            </a:r>
          </a:p>
        </p:txBody>
      </p:sp>
    </p:spTree>
    <p:extLst>
      <p:ext uri="{BB962C8B-B14F-4D97-AF65-F5344CB8AC3E}">
        <p14:creationId xmlns:p14="http://schemas.microsoft.com/office/powerpoint/2010/main" val="38112162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9" grpId="0"/>
      <p:bldGraphic spid="10" grpId="0">
        <p:bldAsOne/>
      </p:bldGraphic>
      <p:bldP spid="11" grpId="0"/>
      <p:bldP spid="4" grpId="0" animBg="1"/>
      <p:bldP spid="5" grpId="0" animBg="1"/>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A5A7C-AD36-A1AA-C0E9-E3F3F61FA411}"/>
            </a:ext>
          </a:extLst>
        </p:cNvPr>
        <p:cNvGrpSpPr/>
        <p:nvPr/>
      </p:nvGrpSpPr>
      <p:grpSpPr>
        <a:xfrm>
          <a:off x="0" y="0"/>
          <a:ext cx="0" cy="0"/>
          <a:chOff x="0" y="0"/>
          <a:chExt cx="0" cy="0"/>
        </a:xfrm>
      </p:grpSpPr>
      <p:sp>
        <p:nvSpPr>
          <p:cNvPr id="7" name="Rettangolo 6">
            <a:extLst>
              <a:ext uri="{FF2B5EF4-FFF2-40B4-BE49-F238E27FC236}">
                <a16:creationId xmlns:a16="http://schemas.microsoft.com/office/drawing/2014/main" id="{50F08429-8729-FC56-ED65-F8B830AFA97E}"/>
              </a:ext>
            </a:extLst>
          </p:cNvPr>
          <p:cNvSpPr/>
          <p:nvPr/>
        </p:nvSpPr>
        <p:spPr>
          <a:xfrm>
            <a:off x="811046" y="2044143"/>
            <a:ext cx="17859600" cy="68194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extBox 4">
            <a:extLst>
              <a:ext uri="{FF2B5EF4-FFF2-40B4-BE49-F238E27FC236}">
                <a16:creationId xmlns:a16="http://schemas.microsoft.com/office/drawing/2014/main" id="{0584598B-1539-8B9D-FFC0-7CDD105F1E5C}"/>
              </a:ext>
            </a:extLst>
          </p:cNvPr>
          <p:cNvSpPr txBox="1">
            <a:spLocks noGrp="1" noRot="1" noMove="1" noResize="1" noEditPoints="1" noAdjustHandles="1" noChangeArrowheads="1" noChangeShapeType="1"/>
          </p:cNvSpPr>
          <p:nvPr/>
        </p:nvSpPr>
        <p:spPr>
          <a:xfrm>
            <a:off x="765857" y="676933"/>
            <a:ext cx="17856000" cy="707886"/>
          </a:xfrm>
          <a:prstGeom prst="rect">
            <a:avLst/>
          </a:prstGeom>
          <a:noFill/>
          <a:ln>
            <a:noFill/>
          </a:ln>
        </p:spPr>
        <p:txBody>
          <a:bodyPr wrap="square">
            <a:spAutoFit/>
          </a:bodyPr>
          <a:lstStyle>
            <a:defPPr>
              <a:defRPr lang="en-US"/>
            </a:defPPr>
            <a:lvl1pPr>
              <a:defRPr sz="1543" b="1">
                <a:solidFill>
                  <a:srgbClr val="6ADC7E"/>
                </a:solidFill>
                <a:latin typeface="Avenir Next LT Pro" panose="020B0504020202020204" pitchFamily="34" charset="0"/>
              </a:defRPr>
            </a:lvl1pPr>
          </a:lstStyle>
          <a:p>
            <a:r>
              <a:rPr lang="it-IT" sz="4000" dirty="0">
                <a:solidFill>
                  <a:srgbClr val="5879B5"/>
                </a:solidFill>
              </a:rPr>
              <a:t>L’IA negli annunci di lavoro: il caso ChatGPT e non solo</a:t>
            </a:r>
          </a:p>
        </p:txBody>
      </p:sp>
      <p:sp>
        <p:nvSpPr>
          <p:cNvPr id="29" name="TextBox 4">
            <a:extLst>
              <a:ext uri="{FF2B5EF4-FFF2-40B4-BE49-F238E27FC236}">
                <a16:creationId xmlns:a16="http://schemas.microsoft.com/office/drawing/2014/main" id="{D6A5008E-899B-3A9E-37D6-929B74DA2BF9}"/>
              </a:ext>
            </a:extLst>
          </p:cNvPr>
          <p:cNvSpPr txBox="1">
            <a:spLocks noGrp="1" noRot="1" noMove="1" noResize="1" noEditPoints="1" noAdjustHandles="1" noChangeArrowheads="1" noChangeShapeType="1"/>
          </p:cNvSpPr>
          <p:nvPr/>
        </p:nvSpPr>
        <p:spPr>
          <a:xfrm>
            <a:off x="765857" y="1440713"/>
            <a:ext cx="17856000" cy="461665"/>
          </a:xfrm>
          <a:prstGeom prst="rect">
            <a:avLst/>
          </a:prstGeom>
          <a:noFill/>
          <a:ln>
            <a:noFill/>
          </a:ln>
        </p:spPr>
        <p:txBody>
          <a:bodyPr wrap="square">
            <a:spAutoFit/>
          </a:bodyPr>
          <a:lstStyle>
            <a:defPPr>
              <a:defRPr lang="en-US"/>
            </a:defPPr>
            <a:lvl1pPr>
              <a:defRPr sz="1543" b="1">
                <a:solidFill>
                  <a:srgbClr val="6ADC7E"/>
                </a:solidFill>
                <a:latin typeface="Avenir Next LT Pro" panose="020B0504020202020204" pitchFamily="34" charset="0"/>
              </a:defRPr>
            </a:lvl1pPr>
          </a:lstStyle>
          <a:p>
            <a:r>
              <a:rPr lang="it-IT" sz="2400" b="0" dirty="0">
                <a:solidFill>
                  <a:schemeClr val="tx1">
                    <a:lumMod val="75000"/>
                    <a:lumOff val="25000"/>
                  </a:schemeClr>
                </a:solidFill>
              </a:rPr>
              <a:t>Numero di annunci di lavoro con riferimenti a competenze specifiche dell’IA (mensili, da </a:t>
            </a:r>
            <a:r>
              <a:rPr lang="it-IT" sz="2400" b="0" dirty="0" err="1">
                <a:solidFill>
                  <a:schemeClr val="tx1">
                    <a:lumMod val="75000"/>
                    <a:lumOff val="25000"/>
                  </a:schemeClr>
                </a:solidFill>
              </a:rPr>
              <a:t>gen</a:t>
            </a:r>
            <a:r>
              <a:rPr lang="it-IT" sz="2400" b="0" dirty="0">
                <a:solidFill>
                  <a:schemeClr val="tx1">
                    <a:lumMod val="75000"/>
                    <a:lumOff val="25000"/>
                  </a:schemeClr>
                </a:solidFill>
              </a:rPr>
              <a:t> 2023 ad ago 2024)</a:t>
            </a:r>
          </a:p>
        </p:txBody>
      </p:sp>
      <p:sp>
        <p:nvSpPr>
          <p:cNvPr id="30" name="Rettangolo 29">
            <a:extLst>
              <a:ext uri="{FF2B5EF4-FFF2-40B4-BE49-F238E27FC236}">
                <a16:creationId xmlns:a16="http://schemas.microsoft.com/office/drawing/2014/main" id="{FC702F8D-F6F4-B5AC-D93C-349A04C7CE36}"/>
              </a:ext>
            </a:extLst>
          </p:cNvPr>
          <p:cNvSpPr>
            <a:spLocks noGrp="1" noRot="1" noMove="1" noResize="1" noEditPoints="1" noAdjustHandles="1" noChangeArrowheads="1" noChangeShapeType="1"/>
          </p:cNvSpPr>
          <p:nvPr/>
        </p:nvSpPr>
        <p:spPr>
          <a:xfrm>
            <a:off x="765857" y="8772372"/>
            <a:ext cx="17856000" cy="842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Fonte: rielaborazione Talents Venture su dati </a:t>
            </a:r>
            <a:r>
              <a:rPr lang="it-IT" err="1">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Revelio</a:t>
            </a:r>
            <a:r>
              <a:rPr lang="it-IT">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 Labs.</a:t>
            </a:r>
          </a:p>
          <a:p>
            <a:r>
              <a:rPr lang="it-IT">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Nota: sono selezionati gli annunci che contengono almeno una tra le parole chiave all’interno della propria descrizione.</a:t>
            </a:r>
          </a:p>
        </p:txBody>
      </p:sp>
      <p:sp>
        <p:nvSpPr>
          <p:cNvPr id="3" name="Rettangolo 2">
            <a:extLst>
              <a:ext uri="{FF2B5EF4-FFF2-40B4-BE49-F238E27FC236}">
                <a16:creationId xmlns:a16="http://schemas.microsoft.com/office/drawing/2014/main" id="{A3D79C12-5AC5-8441-9634-6BB264C11A85}"/>
              </a:ext>
            </a:extLst>
          </p:cNvPr>
          <p:cNvSpPr/>
          <p:nvPr/>
        </p:nvSpPr>
        <p:spPr>
          <a:xfrm>
            <a:off x="765856" y="2002206"/>
            <a:ext cx="11880000" cy="68194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CasellaDiTesto 4">
            <a:extLst>
              <a:ext uri="{FF2B5EF4-FFF2-40B4-BE49-F238E27FC236}">
                <a16:creationId xmlns:a16="http://schemas.microsoft.com/office/drawing/2014/main" id="{C71D670C-E6A7-E6E1-DA08-358B6266C921}"/>
              </a:ext>
            </a:extLst>
          </p:cNvPr>
          <p:cNvSpPr txBox="1"/>
          <p:nvPr/>
        </p:nvSpPr>
        <p:spPr>
          <a:xfrm>
            <a:off x="811046" y="2066619"/>
            <a:ext cx="17859600" cy="76944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440" b="0" i="0" u="none" strike="noStrike" kern="1200" spc="0" baseline="0">
                <a:solidFill>
                  <a:prstClr val="black">
                    <a:lumMod val="65000"/>
                    <a:lumOff val="35000"/>
                  </a:prstClr>
                </a:solidFill>
                <a:latin typeface="Avenir Next LT Pro" panose="020B0504020202020204" pitchFamily="34" charset="0"/>
                <a:ea typeface="+mn-ea"/>
                <a:cs typeface="+mn-cs"/>
              </a:defRPr>
            </a:pPr>
            <a:r>
              <a:rPr kumimoji="0" lang="it-IT" sz="2200" b="1" i="0" strike="noStrike" kern="1200" cap="none" spc="0" normalizeH="0" baseline="0" noProof="0" dirty="0">
                <a:ln>
                  <a:noFill/>
                </a:ln>
                <a:solidFill>
                  <a:srgbClr val="404040"/>
                </a:solidFill>
                <a:effectLst/>
                <a:uLnTx/>
                <a:uFillTx/>
                <a:latin typeface="Avenir Next LT Pro" panose="020B0504020202020204" pitchFamily="34" charset="0"/>
                <a:ea typeface="+mn-ea"/>
                <a:cs typeface="+mn-cs"/>
              </a:rPr>
              <a:t>Parole chiave ricercate: </a:t>
            </a:r>
            <a:r>
              <a:rPr kumimoji="0" lang="it-IT" sz="2200" i="0" strike="noStrike" kern="1200" cap="none" spc="0" normalizeH="0" baseline="0" noProof="0" dirty="0">
                <a:ln>
                  <a:noFill/>
                </a:ln>
                <a:solidFill>
                  <a:srgbClr val="404040"/>
                </a:solidFill>
                <a:effectLst/>
                <a:uLnTx/>
                <a:uFillTx/>
                <a:latin typeface="Avenir Next LT Pro" panose="020B0504020202020204" pitchFamily="34" charset="0"/>
                <a:ea typeface="+mn-ea"/>
                <a:cs typeface="+mn-cs"/>
              </a:rPr>
              <a:t>«ChatGPT», «Claude», «Gemini», «GitHub </a:t>
            </a:r>
            <a:r>
              <a:rPr kumimoji="0" lang="it-IT" sz="2200" i="0" strike="noStrike" kern="1200" cap="none" spc="0" normalizeH="0" baseline="0" noProof="0" dirty="0" err="1">
                <a:ln>
                  <a:noFill/>
                </a:ln>
                <a:solidFill>
                  <a:srgbClr val="404040"/>
                </a:solidFill>
                <a:effectLst/>
                <a:uLnTx/>
                <a:uFillTx/>
                <a:latin typeface="Avenir Next LT Pro" panose="020B0504020202020204" pitchFamily="34" charset="0"/>
                <a:ea typeface="+mn-ea"/>
                <a:cs typeface="+mn-cs"/>
              </a:rPr>
              <a:t>Copilot</a:t>
            </a:r>
            <a:r>
              <a:rPr kumimoji="0" lang="it-IT" sz="2200" i="0" strike="noStrike" kern="1200" cap="none" spc="0" normalizeH="0" baseline="0" noProof="0" dirty="0">
                <a:ln>
                  <a:noFill/>
                </a:ln>
                <a:solidFill>
                  <a:srgbClr val="404040"/>
                </a:solidFill>
                <a:effectLst/>
                <a:uLnTx/>
                <a:uFillTx/>
                <a:latin typeface="Avenir Next LT Pro" panose="020B0504020202020204" pitchFamily="34" charset="0"/>
                <a:ea typeface="+mn-ea"/>
                <a:cs typeface="+mn-cs"/>
              </a:rPr>
              <a:t>», «Microsoft </a:t>
            </a:r>
            <a:r>
              <a:rPr kumimoji="0" lang="it-IT" sz="2200" i="0" strike="noStrike" kern="1200" cap="none" spc="0" normalizeH="0" baseline="0" noProof="0" dirty="0" err="1">
                <a:ln>
                  <a:noFill/>
                </a:ln>
                <a:solidFill>
                  <a:srgbClr val="404040"/>
                </a:solidFill>
                <a:effectLst/>
                <a:uLnTx/>
                <a:uFillTx/>
                <a:latin typeface="Avenir Next LT Pro" panose="020B0504020202020204" pitchFamily="34" charset="0"/>
                <a:ea typeface="+mn-ea"/>
                <a:cs typeface="+mn-cs"/>
              </a:rPr>
              <a:t>Copilot</a:t>
            </a:r>
            <a:r>
              <a:rPr kumimoji="0" lang="it-IT" sz="2200" i="0" strike="noStrike" kern="1200" cap="none" spc="0" normalizeH="0" baseline="0" noProof="0" dirty="0">
                <a:ln>
                  <a:noFill/>
                </a:ln>
                <a:solidFill>
                  <a:srgbClr val="404040"/>
                </a:solidFill>
                <a:effectLst/>
                <a:uLnTx/>
                <a:uFillTx/>
                <a:latin typeface="Avenir Next LT Pro" panose="020B0504020202020204" pitchFamily="34" charset="0"/>
                <a:ea typeface="+mn-ea"/>
                <a:cs typeface="+mn-cs"/>
              </a:rPr>
              <a:t>», «DALL-E», «</a:t>
            </a:r>
            <a:r>
              <a:rPr kumimoji="0" lang="it-IT" sz="2200" i="0" strike="noStrike" kern="1200" cap="none" spc="0" normalizeH="0" baseline="0" noProof="0" dirty="0" err="1">
                <a:ln>
                  <a:noFill/>
                </a:ln>
                <a:solidFill>
                  <a:srgbClr val="404040"/>
                </a:solidFill>
                <a:effectLst/>
                <a:uLnTx/>
                <a:uFillTx/>
                <a:latin typeface="Avenir Next LT Pro" panose="020B0504020202020204" pitchFamily="34" charset="0"/>
                <a:ea typeface="+mn-ea"/>
                <a:cs typeface="+mn-cs"/>
              </a:rPr>
              <a:t>TensorFlow</a:t>
            </a:r>
            <a:r>
              <a:rPr kumimoji="0" lang="it-IT" sz="2200" i="0" strike="noStrike" kern="1200" cap="none" spc="0" normalizeH="0" baseline="0" noProof="0" dirty="0">
                <a:ln>
                  <a:noFill/>
                </a:ln>
                <a:solidFill>
                  <a:srgbClr val="404040"/>
                </a:solidFill>
                <a:effectLst/>
                <a:uLnTx/>
                <a:uFillTx/>
                <a:latin typeface="Avenir Next LT Pro" panose="020B0504020202020204" pitchFamily="34" charset="0"/>
                <a:ea typeface="+mn-ea"/>
                <a:cs typeface="+mn-cs"/>
              </a:rPr>
              <a:t>», «</a:t>
            </a:r>
            <a:r>
              <a:rPr kumimoji="0" lang="it-IT" sz="2200" i="0" strike="noStrike" kern="1200" cap="none" spc="0" normalizeH="0" baseline="0" noProof="0" dirty="0" err="1">
                <a:ln>
                  <a:noFill/>
                </a:ln>
                <a:solidFill>
                  <a:srgbClr val="404040"/>
                </a:solidFill>
                <a:effectLst/>
                <a:uLnTx/>
                <a:uFillTx/>
                <a:latin typeface="Avenir Next LT Pro" panose="020B0504020202020204" pitchFamily="34" charset="0"/>
                <a:ea typeface="+mn-ea"/>
                <a:cs typeface="+mn-cs"/>
              </a:rPr>
              <a:t>PyTorch</a:t>
            </a:r>
            <a:r>
              <a:rPr kumimoji="0" lang="it-IT" sz="2200" i="0" strike="noStrike" kern="1200" cap="none" spc="0" normalizeH="0" baseline="0" noProof="0" dirty="0">
                <a:ln>
                  <a:noFill/>
                </a:ln>
                <a:solidFill>
                  <a:srgbClr val="404040"/>
                </a:solidFill>
                <a:effectLst/>
                <a:uLnTx/>
                <a:uFillTx/>
                <a:latin typeface="Avenir Next LT Pro" panose="020B0504020202020204" pitchFamily="34" charset="0"/>
                <a:ea typeface="+mn-ea"/>
                <a:cs typeface="+mn-cs"/>
              </a:rPr>
              <a:t>», «</a:t>
            </a:r>
            <a:r>
              <a:rPr kumimoji="0" lang="it-IT" sz="2200" i="0" strike="noStrike" kern="1200" cap="none" spc="0" normalizeH="0" baseline="0" noProof="0" dirty="0" err="1">
                <a:ln>
                  <a:noFill/>
                </a:ln>
                <a:solidFill>
                  <a:srgbClr val="404040"/>
                </a:solidFill>
                <a:effectLst/>
                <a:uLnTx/>
                <a:uFillTx/>
                <a:latin typeface="Avenir Next LT Pro" panose="020B0504020202020204" pitchFamily="34" charset="0"/>
                <a:ea typeface="+mn-ea"/>
                <a:cs typeface="+mn-cs"/>
              </a:rPr>
              <a:t>HuggingFace</a:t>
            </a:r>
            <a:r>
              <a:rPr kumimoji="0" lang="it-IT" sz="2200" i="0" strike="noStrike" kern="1200" cap="none" spc="0" normalizeH="0" baseline="0" noProof="0" dirty="0">
                <a:ln>
                  <a:noFill/>
                </a:ln>
                <a:solidFill>
                  <a:srgbClr val="404040"/>
                </a:solidFill>
                <a:effectLst/>
                <a:uLnTx/>
                <a:uFillTx/>
                <a:latin typeface="Avenir Next LT Pro" panose="020B0504020202020204" pitchFamily="34" charset="0"/>
                <a:ea typeface="+mn-ea"/>
                <a:cs typeface="+mn-cs"/>
              </a:rPr>
              <a:t>», «</a:t>
            </a:r>
            <a:r>
              <a:rPr kumimoji="0" lang="it-IT" sz="2200" i="0" strike="noStrike" kern="1200" cap="none" spc="0" normalizeH="0" baseline="0" noProof="0" dirty="0" err="1">
                <a:ln>
                  <a:noFill/>
                </a:ln>
                <a:solidFill>
                  <a:srgbClr val="404040"/>
                </a:solidFill>
                <a:effectLst/>
                <a:uLnTx/>
                <a:uFillTx/>
                <a:latin typeface="Avenir Next LT Pro" panose="020B0504020202020204" pitchFamily="34" charset="0"/>
                <a:ea typeface="+mn-ea"/>
                <a:cs typeface="+mn-cs"/>
              </a:rPr>
              <a:t>Midjourney</a:t>
            </a:r>
            <a:r>
              <a:rPr kumimoji="0" lang="it-IT" sz="2200" i="0" strike="noStrike" kern="1200" cap="none" spc="0" normalizeH="0" baseline="0" noProof="0" dirty="0">
                <a:ln>
                  <a:noFill/>
                </a:ln>
                <a:solidFill>
                  <a:srgbClr val="404040"/>
                </a:solidFill>
                <a:effectLst/>
                <a:uLnTx/>
                <a:uFillTx/>
                <a:latin typeface="Avenir Next LT Pro" panose="020B0504020202020204" pitchFamily="34" charset="0"/>
                <a:ea typeface="+mn-ea"/>
                <a:cs typeface="+mn-cs"/>
              </a:rPr>
              <a:t>», «</a:t>
            </a:r>
            <a:r>
              <a:rPr kumimoji="0" lang="it-IT" sz="2200" i="0" strike="noStrike" kern="1200" cap="none" spc="0" normalizeH="0" baseline="0" noProof="0" dirty="0" err="1">
                <a:ln>
                  <a:noFill/>
                </a:ln>
                <a:solidFill>
                  <a:srgbClr val="404040"/>
                </a:solidFill>
                <a:effectLst/>
                <a:uLnTx/>
                <a:uFillTx/>
                <a:latin typeface="Avenir Next LT Pro" panose="020B0504020202020204" pitchFamily="34" charset="0"/>
                <a:ea typeface="+mn-ea"/>
                <a:cs typeface="+mn-cs"/>
              </a:rPr>
              <a:t>Stable</a:t>
            </a:r>
            <a:r>
              <a:rPr kumimoji="0" lang="it-IT" sz="2200" i="0" strike="noStrike" kern="1200" cap="none" spc="0" normalizeH="0" baseline="0" noProof="0" dirty="0">
                <a:ln>
                  <a:noFill/>
                </a:ln>
                <a:solidFill>
                  <a:srgbClr val="404040"/>
                </a:solidFill>
                <a:effectLst/>
                <a:uLnTx/>
                <a:uFillTx/>
                <a:latin typeface="Avenir Next LT Pro" panose="020B0504020202020204" pitchFamily="34" charset="0"/>
                <a:ea typeface="+mn-ea"/>
                <a:cs typeface="+mn-cs"/>
              </a:rPr>
              <a:t> </a:t>
            </a:r>
            <a:r>
              <a:rPr kumimoji="0" lang="it-IT" sz="2200" i="0" strike="noStrike" kern="1200" cap="none" spc="0" normalizeH="0" baseline="0" noProof="0" dirty="0" err="1">
                <a:ln>
                  <a:noFill/>
                </a:ln>
                <a:solidFill>
                  <a:srgbClr val="404040"/>
                </a:solidFill>
                <a:effectLst/>
                <a:uLnTx/>
                <a:uFillTx/>
                <a:latin typeface="Avenir Next LT Pro" panose="020B0504020202020204" pitchFamily="34" charset="0"/>
                <a:ea typeface="+mn-ea"/>
                <a:cs typeface="+mn-cs"/>
              </a:rPr>
              <a:t>Diffusion</a:t>
            </a:r>
            <a:r>
              <a:rPr kumimoji="0" lang="it-IT" sz="2200" i="0" strike="noStrike" kern="1200" cap="none" spc="0" normalizeH="0" baseline="0" noProof="0" dirty="0">
                <a:ln>
                  <a:noFill/>
                </a:ln>
                <a:solidFill>
                  <a:srgbClr val="404040"/>
                </a:solidFill>
                <a:effectLst/>
                <a:uLnTx/>
                <a:uFillTx/>
                <a:latin typeface="Avenir Next LT Pro" panose="020B0504020202020204" pitchFamily="34" charset="0"/>
                <a:ea typeface="+mn-ea"/>
                <a:cs typeface="+mn-cs"/>
              </a:rPr>
              <a:t>», «Microsoft Azure AI», «IBM Watson», «Google Cloud AI», «Amazon </a:t>
            </a:r>
            <a:r>
              <a:rPr kumimoji="0" lang="it-IT" sz="2200" i="0" strike="noStrike" kern="1200" cap="none" spc="0" normalizeH="0" baseline="0" noProof="0" dirty="0" err="1">
                <a:ln>
                  <a:noFill/>
                </a:ln>
                <a:solidFill>
                  <a:srgbClr val="404040"/>
                </a:solidFill>
                <a:effectLst/>
                <a:uLnTx/>
                <a:uFillTx/>
                <a:latin typeface="Avenir Next LT Pro" panose="020B0504020202020204" pitchFamily="34" charset="0"/>
                <a:ea typeface="+mn-ea"/>
                <a:cs typeface="+mn-cs"/>
              </a:rPr>
              <a:t>Bedrock</a:t>
            </a:r>
            <a:r>
              <a:rPr kumimoji="0" lang="it-IT" sz="2200" i="0" strike="noStrike" kern="1200" cap="none" spc="0" normalizeH="0" baseline="0" noProof="0" dirty="0">
                <a:ln>
                  <a:noFill/>
                </a:ln>
                <a:solidFill>
                  <a:srgbClr val="404040"/>
                </a:solidFill>
                <a:effectLst/>
                <a:uLnTx/>
                <a:uFillTx/>
                <a:latin typeface="Avenir Next LT Pro" panose="020B0504020202020204" pitchFamily="34" charset="0"/>
                <a:ea typeface="+mn-ea"/>
                <a:cs typeface="+mn-cs"/>
              </a:rPr>
              <a:t>»</a:t>
            </a:r>
          </a:p>
        </p:txBody>
      </p:sp>
      <p:graphicFrame>
        <p:nvGraphicFramePr>
          <p:cNvPr id="4" name="Grafico 3">
            <a:extLst>
              <a:ext uri="{FF2B5EF4-FFF2-40B4-BE49-F238E27FC236}">
                <a16:creationId xmlns:a16="http://schemas.microsoft.com/office/drawing/2014/main" id="{E6AE7EBC-383B-5B06-E52D-720AA441A43E}"/>
              </a:ext>
            </a:extLst>
          </p:cNvPr>
          <p:cNvGraphicFramePr>
            <a:graphicFrameLocks/>
          </p:cNvGraphicFramePr>
          <p:nvPr>
            <p:extLst>
              <p:ext uri="{D42A27DB-BD31-4B8C-83A1-F6EECF244321}">
                <p14:modId xmlns:p14="http://schemas.microsoft.com/office/powerpoint/2010/main" val="2106837500"/>
              </p:ext>
            </p:extLst>
          </p:nvPr>
        </p:nvGraphicFramePr>
        <p:xfrm>
          <a:off x="973394" y="2840400"/>
          <a:ext cx="15273405" cy="5760000"/>
        </p:xfrm>
        <a:graphic>
          <a:graphicData uri="http://schemas.openxmlformats.org/drawingml/2006/chart">
            <c:chart xmlns:c="http://schemas.openxmlformats.org/drawingml/2006/chart" xmlns:r="http://schemas.openxmlformats.org/officeDocument/2006/relationships" r:id="rId3"/>
          </a:graphicData>
        </a:graphic>
      </p:graphicFrame>
      <p:sp>
        <p:nvSpPr>
          <p:cNvPr id="6" name="Rettangolo 5">
            <a:extLst>
              <a:ext uri="{FF2B5EF4-FFF2-40B4-BE49-F238E27FC236}">
                <a16:creationId xmlns:a16="http://schemas.microsoft.com/office/drawing/2014/main" id="{C0C3DEFC-5977-39F6-AB72-70EE5EDE2CF9}"/>
              </a:ext>
            </a:extLst>
          </p:cNvPr>
          <p:cNvSpPr/>
          <p:nvPr/>
        </p:nvSpPr>
        <p:spPr>
          <a:xfrm>
            <a:off x="16514796" y="3717219"/>
            <a:ext cx="2155850" cy="73208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r>
              <a:rPr lang="it-IT" sz="2400" dirty="0">
                <a:solidFill>
                  <a:schemeClr val="tx1">
                    <a:lumMod val="75000"/>
                    <a:lumOff val="25000"/>
                  </a:schemeClr>
                </a:solidFill>
                <a:latin typeface="Avenir Next LT Pro" panose="020B0504020202020204" pitchFamily="34" charset="0"/>
              </a:rPr>
              <a:t>Nel mese di agosto 2024</a:t>
            </a:r>
            <a:endParaRPr lang="it-IT" sz="3600" dirty="0">
              <a:solidFill>
                <a:schemeClr val="tx1">
                  <a:lumMod val="75000"/>
                  <a:lumOff val="25000"/>
                </a:schemeClr>
              </a:solidFill>
              <a:latin typeface="Avenir Next LT Pro" panose="020B0504020202020204" pitchFamily="34" charset="0"/>
            </a:endParaRPr>
          </a:p>
          <a:p>
            <a:r>
              <a:rPr lang="it-IT" sz="4800" b="1" dirty="0">
                <a:solidFill>
                  <a:schemeClr val="tx1">
                    <a:lumMod val="75000"/>
                    <a:lumOff val="25000"/>
                  </a:schemeClr>
                </a:solidFill>
                <a:latin typeface="Avenir Next LT Pro" panose="020B0504020202020204" pitchFamily="34" charset="0"/>
              </a:rPr>
              <a:t>+380%</a:t>
            </a:r>
          </a:p>
          <a:p>
            <a:r>
              <a:rPr lang="it-IT" sz="2400" dirty="0">
                <a:solidFill>
                  <a:schemeClr val="tx1">
                    <a:lumMod val="75000"/>
                    <a:lumOff val="25000"/>
                  </a:schemeClr>
                </a:solidFill>
                <a:latin typeface="Avenir Next LT Pro" panose="020B0504020202020204" pitchFamily="34" charset="0"/>
              </a:rPr>
              <a:t>rispetto ad </a:t>
            </a:r>
          </a:p>
          <a:p>
            <a:r>
              <a:rPr lang="it-IT" sz="2400" dirty="0">
                <a:solidFill>
                  <a:schemeClr val="tx1">
                    <a:lumMod val="75000"/>
                    <a:lumOff val="25000"/>
                  </a:schemeClr>
                </a:solidFill>
                <a:latin typeface="Avenir Next LT Pro" panose="020B0504020202020204" pitchFamily="34" charset="0"/>
              </a:rPr>
              <a:t>agosto 2023</a:t>
            </a:r>
          </a:p>
        </p:txBody>
      </p:sp>
      <p:sp>
        <p:nvSpPr>
          <p:cNvPr id="12" name="Rettangolo 11">
            <a:extLst>
              <a:ext uri="{FF2B5EF4-FFF2-40B4-BE49-F238E27FC236}">
                <a16:creationId xmlns:a16="http://schemas.microsoft.com/office/drawing/2014/main" id="{B991535F-D76E-4C43-8F76-E198289E692B}"/>
              </a:ext>
            </a:extLst>
          </p:cNvPr>
          <p:cNvSpPr/>
          <p:nvPr/>
        </p:nvSpPr>
        <p:spPr>
          <a:xfrm>
            <a:off x="10412361" y="8063319"/>
            <a:ext cx="5692878" cy="6810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2400">
                <a:solidFill>
                  <a:schemeClr val="tx1">
                    <a:lumMod val="75000"/>
                    <a:lumOff val="25000"/>
                  </a:schemeClr>
                </a:solidFill>
                <a:latin typeface="Avenir Next LT Pro" panose="020B0504020202020204" pitchFamily="34" charset="0"/>
              </a:rPr>
              <a:t>2024</a:t>
            </a:r>
            <a:endParaRPr lang="it-IT" sz="1000">
              <a:solidFill>
                <a:schemeClr val="tx1">
                  <a:lumMod val="75000"/>
                  <a:lumOff val="25000"/>
                </a:schemeClr>
              </a:solidFill>
              <a:latin typeface="Avenir Next LT Pro" panose="020B0504020202020204" pitchFamily="34" charset="0"/>
            </a:endParaRPr>
          </a:p>
        </p:txBody>
      </p:sp>
      <p:sp>
        <p:nvSpPr>
          <p:cNvPr id="13" name="Rettangolo 12">
            <a:extLst>
              <a:ext uri="{FF2B5EF4-FFF2-40B4-BE49-F238E27FC236}">
                <a16:creationId xmlns:a16="http://schemas.microsoft.com/office/drawing/2014/main" id="{99E33519-676A-146B-9F09-25B6F34BCBEB}"/>
              </a:ext>
            </a:extLst>
          </p:cNvPr>
          <p:cNvSpPr/>
          <p:nvPr/>
        </p:nvSpPr>
        <p:spPr>
          <a:xfrm>
            <a:off x="1858297" y="8065626"/>
            <a:ext cx="8554063" cy="6810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2400" dirty="0">
                <a:solidFill>
                  <a:schemeClr val="tx1">
                    <a:lumMod val="75000"/>
                    <a:lumOff val="25000"/>
                  </a:schemeClr>
                </a:solidFill>
                <a:latin typeface="Avenir Next LT Pro" panose="020B0504020202020204" pitchFamily="34" charset="0"/>
              </a:rPr>
              <a:t>2023</a:t>
            </a:r>
            <a:endParaRPr lang="it-IT" sz="1000" dirty="0">
              <a:solidFill>
                <a:schemeClr val="tx1">
                  <a:lumMod val="75000"/>
                  <a:lumOff val="25000"/>
                </a:schemeClr>
              </a:solidFill>
              <a:latin typeface="Avenir Next LT Pro" panose="020B0504020202020204" pitchFamily="34" charset="0"/>
            </a:endParaRPr>
          </a:p>
        </p:txBody>
      </p:sp>
      <p:sp>
        <p:nvSpPr>
          <p:cNvPr id="8" name="Rettangolo 7">
            <a:extLst>
              <a:ext uri="{FF2B5EF4-FFF2-40B4-BE49-F238E27FC236}">
                <a16:creationId xmlns:a16="http://schemas.microsoft.com/office/drawing/2014/main" id="{735BB973-5C88-17C7-EBEA-818B35D02E46}"/>
              </a:ext>
            </a:extLst>
          </p:cNvPr>
          <p:cNvSpPr/>
          <p:nvPr/>
        </p:nvSpPr>
        <p:spPr>
          <a:xfrm>
            <a:off x="2222938" y="6747641"/>
            <a:ext cx="13495283" cy="772510"/>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it-IT" sz="3200" b="1" dirty="0">
                <a:solidFill>
                  <a:schemeClr val="tx1">
                    <a:lumMod val="75000"/>
                    <a:lumOff val="25000"/>
                  </a:schemeClr>
                </a:solidFill>
                <a:effectLst>
                  <a:glow rad="127000">
                    <a:schemeClr val="bg1">
                      <a:alpha val="35000"/>
                    </a:schemeClr>
                  </a:glow>
                </a:effectLst>
                <a:latin typeface="Avenir Next LT Pro" panose="020B0504020202020204" pitchFamily="34" charset="0"/>
              </a:rPr>
              <a:t>2.473</a:t>
            </a:r>
            <a:r>
              <a:rPr lang="it-IT" sz="3200" dirty="0">
                <a:solidFill>
                  <a:schemeClr val="tx1">
                    <a:lumMod val="75000"/>
                    <a:lumOff val="25000"/>
                  </a:schemeClr>
                </a:solidFill>
                <a:effectLst>
                  <a:glow rad="127000">
                    <a:schemeClr val="bg1">
                      <a:alpha val="35000"/>
                    </a:schemeClr>
                  </a:glow>
                </a:effectLst>
                <a:latin typeface="Avenir Next LT Pro" panose="020B0504020202020204" pitchFamily="34" charset="0"/>
              </a:rPr>
              <a:t> annunci</a:t>
            </a:r>
          </a:p>
        </p:txBody>
      </p:sp>
    </p:spTree>
    <p:extLst>
      <p:ext uri="{BB962C8B-B14F-4D97-AF65-F5344CB8AC3E}">
        <p14:creationId xmlns:p14="http://schemas.microsoft.com/office/powerpoint/2010/main" val="27376732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5" grpId="0"/>
      <p:bldGraphic spid="4" grpId="0">
        <p:bldAsOne/>
      </p:bldGraphic>
      <p:bldP spid="6" grpId="0"/>
      <p:bldP spid="12" grpId="0" animBg="1"/>
      <p:bldP spid="13" grpId="0" animBg="1"/>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4A433-98F5-A169-9EBF-0FDF5AB124AE}"/>
            </a:ext>
          </a:extLst>
        </p:cNvPr>
        <p:cNvGrpSpPr/>
        <p:nvPr/>
      </p:nvGrpSpPr>
      <p:grpSpPr>
        <a:xfrm>
          <a:off x="0" y="0"/>
          <a:ext cx="0" cy="0"/>
          <a:chOff x="0" y="0"/>
          <a:chExt cx="0" cy="0"/>
        </a:xfrm>
      </p:grpSpPr>
      <p:pic>
        <p:nvPicPr>
          <p:cNvPr id="2" name="Immagine 1">
            <a:extLst>
              <a:ext uri="{FF2B5EF4-FFF2-40B4-BE49-F238E27FC236}">
                <a16:creationId xmlns:a16="http://schemas.microsoft.com/office/drawing/2014/main" id="{98FECF71-94AD-F380-054A-999D78147CD2}"/>
              </a:ext>
            </a:extLst>
          </p:cNvPr>
          <p:cNvPicPr>
            <a:picLocks noChangeAspect="1"/>
          </p:cNvPicPr>
          <p:nvPr/>
        </p:nvPicPr>
        <p:blipFill>
          <a:blip r:embed="rId3">
            <a:extLst>
              <a:ext uri="{28A0092B-C50C-407E-A947-70E740481C1C}">
                <a14:useLocalDpi xmlns:a14="http://schemas.microsoft.com/office/drawing/2010/main" val="0"/>
              </a:ext>
            </a:extLst>
          </a:blip>
          <a:srcRect t="6755" b="6755"/>
          <a:stretch/>
        </p:blipFill>
        <p:spPr>
          <a:xfrm>
            <a:off x="1" y="-981309"/>
            <a:ext cx="19391312" cy="13762375"/>
          </a:xfrm>
          <a:prstGeom prst="rect">
            <a:avLst/>
          </a:prstGeom>
        </p:spPr>
      </p:pic>
      <p:sp>
        <p:nvSpPr>
          <p:cNvPr id="3" name="Rettangolo 2">
            <a:extLst>
              <a:ext uri="{FF2B5EF4-FFF2-40B4-BE49-F238E27FC236}">
                <a16:creationId xmlns:a16="http://schemas.microsoft.com/office/drawing/2014/main" id="{C7B5936D-44BC-92D2-2D5D-40711766DFC9}"/>
              </a:ext>
            </a:extLst>
          </p:cNvPr>
          <p:cNvSpPr/>
          <p:nvPr/>
        </p:nvSpPr>
        <p:spPr>
          <a:xfrm>
            <a:off x="0" y="0"/>
            <a:ext cx="20575849" cy="12606510"/>
          </a:xfrm>
          <a:prstGeom prst="rect">
            <a:avLst/>
          </a:prstGeom>
          <a:solidFill>
            <a:schemeClr val="tx2">
              <a:lumMod val="75000"/>
              <a:alpha val="5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2863"/>
          </a:p>
        </p:txBody>
      </p:sp>
      <p:sp>
        <p:nvSpPr>
          <p:cNvPr id="4" name="TextBox 4">
            <a:extLst>
              <a:ext uri="{FF2B5EF4-FFF2-40B4-BE49-F238E27FC236}">
                <a16:creationId xmlns:a16="http://schemas.microsoft.com/office/drawing/2014/main" id="{8668EF33-EC07-6B11-3C0B-21F0BFEE776C}"/>
              </a:ext>
            </a:extLst>
          </p:cNvPr>
          <p:cNvSpPr txBox="1"/>
          <p:nvPr/>
        </p:nvSpPr>
        <p:spPr>
          <a:xfrm>
            <a:off x="3441550" y="4476982"/>
            <a:ext cx="14132769" cy="2123658"/>
          </a:xfrm>
          <a:prstGeom prst="rect">
            <a:avLst/>
          </a:prstGeom>
          <a:noFill/>
          <a:ln>
            <a:noFill/>
          </a:ln>
        </p:spPr>
        <p:txBody>
          <a:bodyPr wrap="square" rtlCol="0">
            <a:spAutoFit/>
          </a:bodyPr>
          <a:lstStyle/>
          <a:p>
            <a:r>
              <a:rPr lang="it-IT" sz="6600" b="1" dirty="0">
                <a:solidFill>
                  <a:schemeClr val="bg1"/>
                </a:solidFill>
                <a:effectLst/>
                <a:latin typeface="Avenir Next LT Pro" panose="020B0504020202020204" pitchFamily="34" charset="0"/>
                <a:ea typeface="Abadi MT Condensed Extra Bold" charset="0"/>
                <a:cs typeface="Abadi MT Condensed Extra Bold" charset="0"/>
              </a:rPr>
              <a:t>Diffusione e formazione delle competenze ICT</a:t>
            </a:r>
          </a:p>
        </p:txBody>
      </p:sp>
      <p:sp>
        <p:nvSpPr>
          <p:cNvPr id="9" name="CasellaDiTesto 8">
            <a:extLst>
              <a:ext uri="{FF2B5EF4-FFF2-40B4-BE49-F238E27FC236}">
                <a16:creationId xmlns:a16="http://schemas.microsoft.com/office/drawing/2014/main" id="{43DA6CFA-E5DE-B0F0-D8CA-885A5C4FA3BF}"/>
              </a:ext>
            </a:extLst>
          </p:cNvPr>
          <p:cNvSpPr txBox="1"/>
          <p:nvPr/>
        </p:nvSpPr>
        <p:spPr>
          <a:xfrm>
            <a:off x="1312718" y="4352102"/>
            <a:ext cx="1122698" cy="2442079"/>
          </a:xfrm>
          <a:prstGeom prst="rect">
            <a:avLst/>
          </a:prstGeom>
          <a:noFill/>
        </p:spPr>
        <p:txBody>
          <a:bodyPr wrap="square">
            <a:spAutoFit/>
          </a:bodyPr>
          <a:lstStyle/>
          <a:p>
            <a:r>
              <a:rPr lang="it-IT" sz="15269" b="1" dirty="0">
                <a:solidFill>
                  <a:schemeClr val="bg1"/>
                </a:solidFill>
                <a:latin typeface="Avenir Next LT Pro" panose="020B0504020202020204" pitchFamily="34" charset="0"/>
              </a:rPr>
              <a:t>2</a:t>
            </a:r>
            <a:endParaRPr lang="it-IT" sz="15269" dirty="0"/>
          </a:p>
        </p:txBody>
      </p:sp>
      <p:cxnSp>
        <p:nvCxnSpPr>
          <p:cNvPr id="11" name="Connettore diritto 10">
            <a:extLst>
              <a:ext uri="{FF2B5EF4-FFF2-40B4-BE49-F238E27FC236}">
                <a16:creationId xmlns:a16="http://schemas.microsoft.com/office/drawing/2014/main" id="{1ADF9F72-B415-3C44-2CAC-C81D14EACFF6}"/>
              </a:ext>
            </a:extLst>
          </p:cNvPr>
          <p:cNvCxnSpPr>
            <a:cxnSpLocks/>
          </p:cNvCxnSpPr>
          <p:nvPr/>
        </p:nvCxnSpPr>
        <p:spPr>
          <a:xfrm>
            <a:off x="2938483" y="4290543"/>
            <a:ext cx="0" cy="2496536"/>
          </a:xfrm>
          <a:prstGeom prst="line">
            <a:avLst/>
          </a:prstGeom>
          <a:ln w="57150">
            <a:solidFill>
              <a:srgbClr val="5879B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97584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36ACC-B0B8-92E1-FB8F-B7366800BB59}"/>
            </a:ext>
          </a:extLst>
        </p:cNvPr>
        <p:cNvGrpSpPr/>
        <p:nvPr/>
      </p:nvGrpSpPr>
      <p:grpSpPr>
        <a:xfrm>
          <a:off x="0" y="0"/>
          <a:ext cx="0" cy="0"/>
          <a:chOff x="0" y="0"/>
          <a:chExt cx="0" cy="0"/>
        </a:xfrm>
      </p:grpSpPr>
      <p:sp>
        <p:nvSpPr>
          <p:cNvPr id="7" name="Rettangolo 6">
            <a:extLst>
              <a:ext uri="{FF2B5EF4-FFF2-40B4-BE49-F238E27FC236}">
                <a16:creationId xmlns:a16="http://schemas.microsoft.com/office/drawing/2014/main" id="{355693AE-67BF-BE5D-4EE6-495B2F5E67D2}"/>
              </a:ext>
            </a:extLst>
          </p:cNvPr>
          <p:cNvSpPr/>
          <p:nvPr/>
        </p:nvSpPr>
        <p:spPr>
          <a:xfrm>
            <a:off x="811046" y="2044143"/>
            <a:ext cx="17859600" cy="68194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extBox 4">
            <a:extLst>
              <a:ext uri="{FF2B5EF4-FFF2-40B4-BE49-F238E27FC236}">
                <a16:creationId xmlns:a16="http://schemas.microsoft.com/office/drawing/2014/main" id="{A9A7FBB1-BE46-2AEC-6935-C5133D4AF7DD}"/>
              </a:ext>
            </a:extLst>
          </p:cNvPr>
          <p:cNvSpPr txBox="1">
            <a:spLocks noGrp="1" noRot="1" noMove="1" noResize="1" noEditPoints="1" noAdjustHandles="1" noChangeArrowheads="1" noChangeShapeType="1"/>
          </p:cNvSpPr>
          <p:nvPr/>
        </p:nvSpPr>
        <p:spPr>
          <a:xfrm>
            <a:off x="765857" y="676933"/>
            <a:ext cx="17856000" cy="707886"/>
          </a:xfrm>
          <a:prstGeom prst="rect">
            <a:avLst/>
          </a:prstGeom>
          <a:noFill/>
          <a:ln>
            <a:noFill/>
          </a:ln>
        </p:spPr>
        <p:txBody>
          <a:bodyPr wrap="square">
            <a:spAutoFit/>
          </a:bodyPr>
          <a:lstStyle>
            <a:defPPr>
              <a:defRPr lang="en-US"/>
            </a:defPPr>
            <a:lvl1pPr>
              <a:defRPr sz="1543" b="1">
                <a:solidFill>
                  <a:srgbClr val="6ADC7E"/>
                </a:solidFill>
                <a:latin typeface="Avenir Next LT Pro" panose="020B0504020202020204" pitchFamily="34" charset="0"/>
              </a:defRPr>
            </a:lvl1pPr>
          </a:lstStyle>
          <a:p>
            <a:r>
              <a:rPr lang="it-IT" sz="4000" dirty="0">
                <a:solidFill>
                  <a:srgbClr val="5879B5"/>
                </a:solidFill>
              </a:rPr>
              <a:t>Carenza di competenze digitali di base: la mappa dei punteggi AICA</a:t>
            </a:r>
          </a:p>
        </p:txBody>
      </p:sp>
      <p:sp>
        <p:nvSpPr>
          <p:cNvPr id="29" name="TextBox 4">
            <a:extLst>
              <a:ext uri="{FF2B5EF4-FFF2-40B4-BE49-F238E27FC236}">
                <a16:creationId xmlns:a16="http://schemas.microsoft.com/office/drawing/2014/main" id="{70466F05-02B6-FC0C-224A-7040B0D2B52C}"/>
              </a:ext>
            </a:extLst>
          </p:cNvPr>
          <p:cNvSpPr txBox="1">
            <a:spLocks noGrp="1" noRot="1" noMove="1" noResize="1" noEditPoints="1" noAdjustHandles="1" noChangeArrowheads="1" noChangeShapeType="1"/>
          </p:cNvSpPr>
          <p:nvPr/>
        </p:nvSpPr>
        <p:spPr>
          <a:xfrm>
            <a:off x="765857" y="1440713"/>
            <a:ext cx="17856000" cy="461665"/>
          </a:xfrm>
          <a:prstGeom prst="rect">
            <a:avLst/>
          </a:prstGeom>
          <a:noFill/>
          <a:ln>
            <a:noFill/>
          </a:ln>
        </p:spPr>
        <p:txBody>
          <a:bodyPr wrap="square">
            <a:spAutoFit/>
          </a:bodyPr>
          <a:lstStyle>
            <a:defPPr>
              <a:defRPr lang="en-US"/>
            </a:defPPr>
            <a:lvl1pPr>
              <a:defRPr sz="1543" b="1">
                <a:solidFill>
                  <a:srgbClr val="6ADC7E"/>
                </a:solidFill>
                <a:latin typeface="Avenir Next LT Pro" panose="020B0504020202020204" pitchFamily="34" charset="0"/>
              </a:defRPr>
            </a:lvl1pPr>
          </a:lstStyle>
          <a:p>
            <a:r>
              <a:rPr lang="it-IT" sz="2400" b="0">
                <a:solidFill>
                  <a:schemeClr val="tx1">
                    <a:lumMod val="75000"/>
                    <a:lumOff val="25000"/>
                  </a:schemeClr>
                </a:solidFill>
              </a:rPr>
              <a:t>Punteggio medio ottenuto negli </a:t>
            </a:r>
            <a:r>
              <a:rPr lang="it-IT" sz="2400" b="0" err="1">
                <a:solidFill>
                  <a:schemeClr val="tx1">
                    <a:lumMod val="75000"/>
                    <a:lumOff val="25000"/>
                  </a:schemeClr>
                </a:solidFill>
              </a:rPr>
              <a:t>assessment</a:t>
            </a:r>
            <a:r>
              <a:rPr lang="it-IT" sz="2400" b="0">
                <a:solidFill>
                  <a:schemeClr val="tx1">
                    <a:lumMod val="75000"/>
                    <a:lumOff val="25000"/>
                  </a:schemeClr>
                </a:solidFill>
              </a:rPr>
              <a:t> AICA per modulo e per categoria dell’intervistato (2024)</a:t>
            </a:r>
          </a:p>
        </p:txBody>
      </p:sp>
      <p:sp>
        <p:nvSpPr>
          <p:cNvPr id="30" name="Rettangolo 29">
            <a:extLst>
              <a:ext uri="{FF2B5EF4-FFF2-40B4-BE49-F238E27FC236}">
                <a16:creationId xmlns:a16="http://schemas.microsoft.com/office/drawing/2014/main" id="{2054DF56-BC1A-CAC8-0D5D-FB5BD9FC7438}"/>
              </a:ext>
            </a:extLst>
          </p:cNvPr>
          <p:cNvSpPr>
            <a:spLocks noGrp="1" noRot="1" noMove="1" noResize="1" noEditPoints="1" noAdjustHandles="1" noChangeArrowheads="1" noChangeShapeType="1"/>
          </p:cNvSpPr>
          <p:nvPr/>
        </p:nvSpPr>
        <p:spPr>
          <a:xfrm>
            <a:off x="765857" y="8772372"/>
            <a:ext cx="17856000" cy="842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it-IT">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Fonte: Elaborazione Osservatorio Talents Venture su dati AICA.</a:t>
            </a:r>
          </a:p>
          <a:p>
            <a:r>
              <a:rPr lang="it-IT">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Nota: l’indagine prevede </a:t>
            </a:r>
            <a:r>
              <a:rPr lang="it-IT" err="1">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assessment</a:t>
            </a:r>
            <a:r>
              <a:rPr lang="it-IT">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 standardizzati composti da test di 30 domande per ogni modulo. Il punteggio relativo al modulo «Suite Office» è calcolato come media degli score nei moduli «Fogli di calcolo», «Presentazioni» e «</a:t>
            </a:r>
            <a:r>
              <a:rPr lang="it-IT" err="1">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Wordprocessor</a:t>
            </a:r>
            <a:r>
              <a:rPr lang="it-IT">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a:t>
            </a:r>
          </a:p>
        </p:txBody>
      </p:sp>
      <p:graphicFrame>
        <p:nvGraphicFramePr>
          <p:cNvPr id="3" name="Grafico 2">
            <a:extLst>
              <a:ext uri="{FF2B5EF4-FFF2-40B4-BE49-F238E27FC236}">
                <a16:creationId xmlns:a16="http://schemas.microsoft.com/office/drawing/2014/main" id="{B79B670E-C134-DAF0-79EF-9D1C1C8A92D8}"/>
              </a:ext>
            </a:extLst>
          </p:cNvPr>
          <p:cNvGraphicFramePr>
            <a:graphicFrameLocks/>
          </p:cNvGraphicFramePr>
          <p:nvPr>
            <p:extLst>
              <p:ext uri="{D42A27DB-BD31-4B8C-83A1-F6EECF244321}">
                <p14:modId xmlns:p14="http://schemas.microsoft.com/office/powerpoint/2010/main" val="3733743836"/>
              </p:ext>
            </p:extLst>
          </p:nvPr>
        </p:nvGraphicFramePr>
        <p:xfrm>
          <a:off x="2027989" y="2917729"/>
          <a:ext cx="15335335" cy="5524981"/>
        </p:xfrm>
        <a:graphic>
          <a:graphicData uri="http://schemas.openxmlformats.org/drawingml/2006/chart">
            <c:chart xmlns:c="http://schemas.openxmlformats.org/drawingml/2006/chart" xmlns:r="http://schemas.openxmlformats.org/officeDocument/2006/relationships" r:id="rId3"/>
          </a:graphicData>
        </a:graphic>
      </p:graphicFrame>
      <p:sp>
        <p:nvSpPr>
          <p:cNvPr id="37" name="Rettangolo 36">
            <a:extLst>
              <a:ext uri="{FF2B5EF4-FFF2-40B4-BE49-F238E27FC236}">
                <a16:creationId xmlns:a16="http://schemas.microsoft.com/office/drawing/2014/main" id="{AA42ED35-0F7B-3920-2E5F-1328B6F97612}"/>
              </a:ext>
            </a:extLst>
          </p:cNvPr>
          <p:cNvSpPr/>
          <p:nvPr/>
        </p:nvSpPr>
        <p:spPr>
          <a:xfrm>
            <a:off x="3424712" y="7861044"/>
            <a:ext cx="1872000" cy="18181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it-IT" sz="2400" b="1">
                <a:solidFill>
                  <a:schemeClr val="tx1">
                    <a:lumMod val="75000"/>
                    <a:lumOff val="25000"/>
                  </a:schemeClr>
                </a:solidFill>
                <a:latin typeface="Avenir Next LT Pro" panose="020B0504020202020204" pitchFamily="34" charset="0"/>
              </a:rPr>
              <a:t>Punteggio:</a:t>
            </a:r>
          </a:p>
        </p:txBody>
      </p:sp>
      <p:sp>
        <p:nvSpPr>
          <p:cNvPr id="38" name="Parentesi graffa chiusa 37">
            <a:extLst>
              <a:ext uri="{FF2B5EF4-FFF2-40B4-BE49-F238E27FC236}">
                <a16:creationId xmlns:a16="http://schemas.microsoft.com/office/drawing/2014/main" id="{460C5C0F-DD4D-9F93-06AF-F29076C6F222}"/>
              </a:ext>
            </a:extLst>
          </p:cNvPr>
          <p:cNvSpPr/>
          <p:nvPr/>
        </p:nvSpPr>
        <p:spPr>
          <a:xfrm rot="5400000">
            <a:off x="14362985" y="6508189"/>
            <a:ext cx="252000" cy="3600000"/>
          </a:xfrm>
          <a:prstGeom prst="rightBrace">
            <a:avLst/>
          </a:pr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39" name="Rettangolo 38">
            <a:extLst>
              <a:ext uri="{FF2B5EF4-FFF2-40B4-BE49-F238E27FC236}">
                <a16:creationId xmlns:a16="http://schemas.microsoft.com/office/drawing/2014/main" id="{AB383CDD-0D53-0967-24F6-FAA9DF6F5408}"/>
              </a:ext>
            </a:extLst>
          </p:cNvPr>
          <p:cNvSpPr/>
          <p:nvPr/>
        </p:nvSpPr>
        <p:spPr>
          <a:xfrm>
            <a:off x="13552985" y="8599020"/>
            <a:ext cx="1872000" cy="18181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2400" b="1">
                <a:solidFill>
                  <a:schemeClr val="tx1">
                    <a:lumMod val="75000"/>
                    <a:lumOff val="25000"/>
                  </a:schemeClr>
                </a:solidFill>
                <a:latin typeface="Avenir Next LT Pro" panose="020B0504020202020204" pitchFamily="34" charset="0"/>
              </a:rPr>
              <a:t>Sufficienza</a:t>
            </a:r>
          </a:p>
        </p:txBody>
      </p:sp>
      <p:graphicFrame>
        <p:nvGraphicFramePr>
          <p:cNvPr id="42" name="Tabella 41">
            <a:extLst>
              <a:ext uri="{FF2B5EF4-FFF2-40B4-BE49-F238E27FC236}">
                <a16:creationId xmlns:a16="http://schemas.microsoft.com/office/drawing/2014/main" id="{4BBFD6D0-7A0A-FDA0-1FBE-65385A978A14}"/>
              </a:ext>
            </a:extLst>
          </p:cNvPr>
          <p:cNvGraphicFramePr>
            <a:graphicFrameLocks noGrp="1"/>
          </p:cNvGraphicFramePr>
          <p:nvPr>
            <p:extLst>
              <p:ext uri="{D42A27DB-BD31-4B8C-83A1-F6EECF244321}">
                <p14:modId xmlns:p14="http://schemas.microsoft.com/office/powerpoint/2010/main" val="2585939302"/>
              </p:ext>
            </p:extLst>
          </p:nvPr>
        </p:nvGraphicFramePr>
        <p:xfrm>
          <a:off x="2027989" y="2114749"/>
          <a:ext cx="15335335" cy="5181281"/>
        </p:xfrm>
        <a:graphic>
          <a:graphicData uri="http://schemas.openxmlformats.org/drawingml/2006/table">
            <a:tbl>
              <a:tblPr>
                <a:tableStyleId>{5C22544A-7EE6-4342-B048-85BDC9FD1C3A}</a:tableStyleId>
              </a:tblPr>
              <a:tblGrid>
                <a:gridCol w="2808000">
                  <a:extLst>
                    <a:ext uri="{9D8B030D-6E8A-4147-A177-3AD203B41FA5}">
                      <a16:colId xmlns:a16="http://schemas.microsoft.com/office/drawing/2014/main" val="618068631"/>
                    </a:ext>
                  </a:extLst>
                </a:gridCol>
                <a:gridCol w="2505467">
                  <a:extLst>
                    <a:ext uri="{9D8B030D-6E8A-4147-A177-3AD203B41FA5}">
                      <a16:colId xmlns:a16="http://schemas.microsoft.com/office/drawing/2014/main" val="3044525525"/>
                    </a:ext>
                  </a:extLst>
                </a:gridCol>
                <a:gridCol w="2505467">
                  <a:extLst>
                    <a:ext uri="{9D8B030D-6E8A-4147-A177-3AD203B41FA5}">
                      <a16:colId xmlns:a16="http://schemas.microsoft.com/office/drawing/2014/main" val="2710064588"/>
                    </a:ext>
                  </a:extLst>
                </a:gridCol>
                <a:gridCol w="2505467">
                  <a:extLst>
                    <a:ext uri="{9D8B030D-6E8A-4147-A177-3AD203B41FA5}">
                      <a16:colId xmlns:a16="http://schemas.microsoft.com/office/drawing/2014/main" val="3839583659"/>
                    </a:ext>
                  </a:extLst>
                </a:gridCol>
                <a:gridCol w="2505467">
                  <a:extLst>
                    <a:ext uri="{9D8B030D-6E8A-4147-A177-3AD203B41FA5}">
                      <a16:colId xmlns:a16="http://schemas.microsoft.com/office/drawing/2014/main" val="2388642913"/>
                    </a:ext>
                  </a:extLst>
                </a:gridCol>
                <a:gridCol w="2505467">
                  <a:extLst>
                    <a:ext uri="{9D8B030D-6E8A-4147-A177-3AD203B41FA5}">
                      <a16:colId xmlns:a16="http://schemas.microsoft.com/office/drawing/2014/main" val="45962437"/>
                    </a:ext>
                  </a:extLst>
                </a:gridCol>
              </a:tblGrid>
              <a:tr h="1195679">
                <a:tc>
                  <a:txBody>
                    <a:bodyPr/>
                    <a:lstStyle/>
                    <a:p>
                      <a:pPr algn="l" fontAlgn="b"/>
                      <a:endParaRPr lang="it-IT" sz="2300" b="0" i="0" u="none" strike="noStrike">
                        <a:solidFill>
                          <a:schemeClr val="tx1">
                            <a:lumMod val="75000"/>
                            <a:lumOff val="25000"/>
                          </a:schemeClr>
                        </a:solidFill>
                        <a:effectLst/>
                        <a:latin typeface="Avenir Next LT Pro" panose="020B0504020202020204" pitchFamily="34" charset="0"/>
                      </a:endParaRPr>
                    </a:p>
                  </a:txBody>
                  <a:tcPr marL="14869" marR="14869" marT="14869"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it-IT" sz="2100" b="1" u="none" strike="noStrike">
                          <a:solidFill>
                            <a:schemeClr val="tx1">
                              <a:lumMod val="75000"/>
                              <a:lumOff val="25000"/>
                            </a:schemeClr>
                          </a:solidFill>
                          <a:effectLst/>
                          <a:latin typeface="Avenir Next LT Pro" panose="020B0504020202020204" pitchFamily="34" charset="0"/>
                        </a:rPr>
                        <a:t>Studenti Scuole Secondarie</a:t>
                      </a:r>
                      <a:endParaRPr lang="it-IT" sz="2100" b="1" i="0" u="none" strike="noStrike">
                        <a:solidFill>
                          <a:schemeClr val="tx1">
                            <a:lumMod val="75000"/>
                            <a:lumOff val="25000"/>
                          </a:schemeClr>
                        </a:solidFill>
                        <a:effectLst/>
                        <a:latin typeface="Avenir Next LT Pro" panose="020B0504020202020204" pitchFamily="34" charset="0"/>
                      </a:endParaRPr>
                    </a:p>
                  </a:txBody>
                  <a:tcPr marL="14869" marR="14869" marT="14869" marB="140494"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it-IT" sz="2300" b="1" u="none" strike="noStrike">
                          <a:solidFill>
                            <a:schemeClr val="tx1">
                              <a:lumMod val="75000"/>
                              <a:lumOff val="25000"/>
                            </a:schemeClr>
                          </a:solidFill>
                          <a:effectLst/>
                          <a:latin typeface="Avenir Next LT Pro" panose="020B0504020202020204" pitchFamily="34" charset="0"/>
                        </a:rPr>
                        <a:t>Studenti Università</a:t>
                      </a:r>
                      <a:endParaRPr lang="it-IT" sz="2300" b="1" i="0" u="none" strike="noStrike">
                        <a:solidFill>
                          <a:schemeClr val="tx1">
                            <a:lumMod val="75000"/>
                            <a:lumOff val="25000"/>
                          </a:schemeClr>
                        </a:solidFill>
                        <a:effectLst/>
                        <a:latin typeface="Avenir Next LT Pro" panose="020B0504020202020204" pitchFamily="34" charset="0"/>
                      </a:endParaRPr>
                    </a:p>
                  </a:txBody>
                  <a:tcPr marL="14869" marR="14869" marT="14869" marB="140494"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it-IT" sz="2300" b="1" u="none" strike="noStrike">
                          <a:solidFill>
                            <a:schemeClr val="tx1">
                              <a:lumMod val="75000"/>
                              <a:lumOff val="25000"/>
                            </a:schemeClr>
                          </a:solidFill>
                          <a:effectLst/>
                          <a:latin typeface="Avenir Next LT Pro" panose="020B0504020202020204" pitchFamily="34" charset="0"/>
                        </a:rPr>
                        <a:t>Studenti</a:t>
                      </a:r>
                    </a:p>
                    <a:p>
                      <a:pPr algn="ctr" fontAlgn="b"/>
                      <a:r>
                        <a:rPr lang="it-IT" sz="2300" b="1" u="none" strike="noStrike">
                          <a:solidFill>
                            <a:schemeClr val="tx1">
                              <a:lumMod val="75000"/>
                              <a:lumOff val="25000"/>
                            </a:schemeClr>
                          </a:solidFill>
                          <a:effectLst/>
                          <a:latin typeface="Avenir Next LT Pro" panose="020B0504020202020204" pitchFamily="34" charset="0"/>
                        </a:rPr>
                        <a:t>ITS</a:t>
                      </a:r>
                      <a:endParaRPr lang="it-IT" sz="2300" b="1" i="0" u="none" strike="noStrike">
                        <a:solidFill>
                          <a:schemeClr val="tx1">
                            <a:lumMod val="75000"/>
                            <a:lumOff val="25000"/>
                          </a:schemeClr>
                        </a:solidFill>
                        <a:effectLst/>
                        <a:latin typeface="Avenir Next LT Pro" panose="020B0504020202020204" pitchFamily="34" charset="0"/>
                      </a:endParaRPr>
                    </a:p>
                  </a:txBody>
                  <a:tcPr marL="14869" marR="14869" marT="14869" marB="140494"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it-IT" sz="2300" b="1" u="none" strike="noStrike">
                          <a:solidFill>
                            <a:schemeClr val="tx1">
                              <a:lumMod val="75000"/>
                              <a:lumOff val="25000"/>
                            </a:schemeClr>
                          </a:solidFill>
                          <a:effectLst/>
                          <a:latin typeface="Avenir Next LT Pro" panose="020B0504020202020204" pitchFamily="34" charset="0"/>
                        </a:rPr>
                        <a:t>Docenti</a:t>
                      </a:r>
                      <a:endParaRPr lang="it-IT" sz="2300" b="1" i="0" u="none" strike="noStrike">
                        <a:solidFill>
                          <a:schemeClr val="tx1">
                            <a:lumMod val="75000"/>
                            <a:lumOff val="25000"/>
                          </a:schemeClr>
                        </a:solidFill>
                        <a:effectLst/>
                        <a:latin typeface="Avenir Next LT Pro" panose="020B0504020202020204" pitchFamily="34" charset="0"/>
                      </a:endParaRPr>
                    </a:p>
                  </a:txBody>
                  <a:tcPr marL="14869" marR="14869" marT="14869" marB="140494"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it-IT" sz="2300" b="1" u="none" strike="noStrike">
                          <a:solidFill>
                            <a:schemeClr val="tx1">
                              <a:lumMod val="75000"/>
                              <a:lumOff val="25000"/>
                            </a:schemeClr>
                          </a:solidFill>
                          <a:effectLst/>
                          <a:latin typeface="Avenir Next LT Pro" panose="020B0504020202020204" pitchFamily="34" charset="0"/>
                        </a:rPr>
                        <a:t>Lavoratori</a:t>
                      </a:r>
                      <a:endParaRPr lang="it-IT" sz="2300" b="1" i="0" u="none" strike="noStrike">
                        <a:solidFill>
                          <a:schemeClr val="tx1">
                            <a:lumMod val="75000"/>
                            <a:lumOff val="25000"/>
                          </a:schemeClr>
                        </a:solidFill>
                        <a:effectLst/>
                        <a:latin typeface="Avenir Next LT Pro" panose="020B0504020202020204" pitchFamily="34" charset="0"/>
                      </a:endParaRPr>
                    </a:p>
                  </a:txBody>
                  <a:tcPr marL="14869" marR="14869" marT="14869" marB="140494" anchor="b">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595258"/>
                  </a:ext>
                </a:extLst>
              </a:tr>
              <a:tr h="664267">
                <a:tc>
                  <a:txBody>
                    <a:bodyPr/>
                    <a:lstStyle/>
                    <a:p>
                      <a:pPr algn="r" fontAlgn="b"/>
                      <a:r>
                        <a:rPr lang="it-IT" sz="2200" b="0" u="none" strike="noStrike">
                          <a:solidFill>
                            <a:schemeClr val="tx1">
                              <a:lumMod val="75000"/>
                              <a:lumOff val="25000"/>
                            </a:schemeClr>
                          </a:solidFill>
                          <a:effectLst/>
                          <a:latin typeface="Avenir Next LT Pro" panose="020B0504020202020204" pitchFamily="34" charset="0"/>
                        </a:rPr>
                        <a:t>Computer </a:t>
                      </a:r>
                      <a:r>
                        <a:rPr lang="it-IT" sz="2200" b="0" u="none" strike="noStrike" err="1">
                          <a:solidFill>
                            <a:schemeClr val="tx1">
                              <a:lumMod val="75000"/>
                              <a:lumOff val="25000"/>
                            </a:schemeClr>
                          </a:solidFill>
                          <a:effectLst/>
                          <a:latin typeface="Avenir Next LT Pro" panose="020B0504020202020204" pitchFamily="34" charset="0"/>
                        </a:rPr>
                        <a:t>essentials</a:t>
                      </a:r>
                      <a:endParaRPr lang="it-IT" sz="2200" b="0" i="0" u="none" strike="noStrike">
                        <a:solidFill>
                          <a:schemeClr val="tx1">
                            <a:lumMod val="75000"/>
                            <a:lumOff val="25000"/>
                          </a:schemeClr>
                        </a:solidFill>
                        <a:effectLst/>
                        <a:latin typeface="Avenir Next LT Pro" panose="020B0504020202020204" pitchFamily="34" charset="0"/>
                      </a:endParaRPr>
                    </a:p>
                  </a:txBody>
                  <a:tcPr marL="14869" marR="140494" marT="14869"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r>
                        <a:rPr lang="it-IT" sz="2000" b="1" u="none" strike="noStrike">
                          <a:solidFill>
                            <a:schemeClr val="bg1"/>
                          </a:solidFill>
                          <a:effectLst/>
                          <a:latin typeface="Avenir Next LT Pro" panose="020B0504020202020204" pitchFamily="34" charset="0"/>
                        </a:rPr>
                        <a:t>51,8</a:t>
                      </a:r>
                      <a:endParaRPr lang="it-IT" sz="2000" b="1" i="0" u="none" strike="noStrike">
                        <a:solidFill>
                          <a:schemeClr val="bg1"/>
                        </a:solidFill>
                        <a:effectLst/>
                        <a:latin typeface="Avenir Next LT Pro" panose="020B0504020202020204" pitchFamily="34" charset="0"/>
                      </a:endParaRPr>
                    </a:p>
                  </a:txBody>
                  <a:tcPr marL="14869" marR="14869" marT="14869"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fontAlgn="b"/>
                      <a:r>
                        <a:rPr lang="it-IT" sz="2000" b="1" u="none" strike="noStrike">
                          <a:solidFill>
                            <a:schemeClr val="bg1"/>
                          </a:solidFill>
                          <a:effectLst/>
                          <a:latin typeface="Avenir Next LT Pro" panose="020B0504020202020204" pitchFamily="34" charset="0"/>
                        </a:rPr>
                        <a:t>52,9</a:t>
                      </a:r>
                      <a:endParaRPr lang="it-IT" sz="2000" b="1" i="0" u="none" strike="noStrike">
                        <a:solidFill>
                          <a:schemeClr val="bg1"/>
                        </a:solidFill>
                        <a:effectLst/>
                        <a:latin typeface="Avenir Next LT Pro" panose="020B0504020202020204" pitchFamily="34" charset="0"/>
                      </a:endParaRPr>
                    </a:p>
                  </a:txBody>
                  <a:tcPr marL="14869" marR="14869" marT="14869"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fontAlgn="b"/>
                      <a:r>
                        <a:rPr lang="it-IT" sz="2000" b="1" u="none" strike="noStrike">
                          <a:solidFill>
                            <a:schemeClr val="bg1"/>
                          </a:solidFill>
                          <a:effectLst/>
                          <a:latin typeface="Avenir Next LT Pro" panose="020B0504020202020204" pitchFamily="34" charset="0"/>
                        </a:rPr>
                        <a:t>68,0</a:t>
                      </a:r>
                      <a:endParaRPr lang="it-IT" sz="2000" b="1" i="0" u="none" strike="noStrike">
                        <a:solidFill>
                          <a:schemeClr val="bg1"/>
                        </a:solidFill>
                        <a:effectLst/>
                        <a:latin typeface="Avenir Next LT Pro" panose="020B0504020202020204" pitchFamily="34" charset="0"/>
                      </a:endParaRPr>
                    </a:p>
                  </a:txBody>
                  <a:tcPr marL="14869" marR="14869" marT="14869"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fontAlgn="b"/>
                      <a:r>
                        <a:rPr lang="it-IT" sz="2000" b="1" u="none" strike="noStrike">
                          <a:solidFill>
                            <a:schemeClr val="bg1"/>
                          </a:solidFill>
                          <a:effectLst/>
                          <a:latin typeface="Avenir Next LT Pro" panose="020B0504020202020204" pitchFamily="34" charset="0"/>
                        </a:rPr>
                        <a:t>76,2</a:t>
                      </a:r>
                      <a:endParaRPr lang="it-IT" sz="2000" b="1" i="0" u="none" strike="noStrike">
                        <a:solidFill>
                          <a:schemeClr val="bg1"/>
                        </a:solidFill>
                        <a:effectLst/>
                        <a:latin typeface="Avenir Next LT Pro" panose="020B0504020202020204" pitchFamily="34" charset="0"/>
                      </a:endParaRPr>
                    </a:p>
                  </a:txBody>
                  <a:tcPr marL="14869" marR="14869" marT="14869"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879B5"/>
                    </a:solidFill>
                  </a:tcPr>
                </a:tc>
                <a:tc>
                  <a:txBody>
                    <a:bodyPr/>
                    <a:lstStyle/>
                    <a:p>
                      <a:pPr algn="ctr" fontAlgn="b"/>
                      <a:r>
                        <a:rPr lang="it-IT" sz="2000" b="1" u="none" strike="noStrike">
                          <a:solidFill>
                            <a:schemeClr val="bg1"/>
                          </a:solidFill>
                          <a:effectLst/>
                          <a:latin typeface="Avenir Next LT Pro" panose="020B0504020202020204" pitchFamily="34" charset="0"/>
                        </a:rPr>
                        <a:t>65,8</a:t>
                      </a:r>
                      <a:endParaRPr lang="it-IT" sz="2000" b="1" i="0" u="none" strike="noStrike">
                        <a:solidFill>
                          <a:schemeClr val="bg1"/>
                        </a:solidFill>
                        <a:effectLst/>
                        <a:latin typeface="Avenir Next LT Pro" panose="020B0504020202020204" pitchFamily="34" charset="0"/>
                      </a:endParaRPr>
                    </a:p>
                  </a:txBody>
                  <a:tcPr marL="14869" marR="14869" marT="14869"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336157108"/>
                  </a:ext>
                </a:extLst>
              </a:tr>
              <a:tr h="664267">
                <a:tc>
                  <a:txBody>
                    <a:bodyPr/>
                    <a:lstStyle/>
                    <a:p>
                      <a:pPr algn="r" fontAlgn="b"/>
                      <a:r>
                        <a:rPr lang="it-IT" sz="2200" b="0" u="none" strike="noStrike">
                          <a:solidFill>
                            <a:schemeClr val="tx1">
                              <a:lumMod val="75000"/>
                              <a:lumOff val="25000"/>
                            </a:schemeClr>
                          </a:solidFill>
                          <a:effectLst/>
                          <a:latin typeface="Avenir Next LT Pro" panose="020B0504020202020204" pitchFamily="34" charset="0"/>
                        </a:rPr>
                        <a:t>Online </a:t>
                      </a:r>
                      <a:r>
                        <a:rPr lang="it-IT" sz="2200" b="0" u="none" strike="noStrike" err="1">
                          <a:solidFill>
                            <a:schemeClr val="tx1">
                              <a:lumMod val="75000"/>
                              <a:lumOff val="25000"/>
                            </a:schemeClr>
                          </a:solidFill>
                          <a:effectLst/>
                          <a:latin typeface="Avenir Next LT Pro" panose="020B0504020202020204" pitchFamily="34" charset="0"/>
                        </a:rPr>
                        <a:t>essentials</a:t>
                      </a:r>
                      <a:endParaRPr lang="it-IT" sz="2200" b="0" i="0" u="none" strike="noStrike">
                        <a:solidFill>
                          <a:schemeClr val="tx1">
                            <a:lumMod val="75000"/>
                            <a:lumOff val="25000"/>
                          </a:schemeClr>
                        </a:solidFill>
                        <a:effectLst/>
                        <a:latin typeface="Avenir Next LT Pro" panose="020B0504020202020204" pitchFamily="34" charset="0"/>
                      </a:endParaRPr>
                    </a:p>
                  </a:txBody>
                  <a:tcPr marL="14869" marR="140494" marT="14869"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it-IT" sz="2000" b="1" u="none" strike="noStrike">
                          <a:solidFill>
                            <a:schemeClr val="bg1"/>
                          </a:solidFill>
                          <a:effectLst/>
                          <a:latin typeface="Avenir Next LT Pro" panose="020B0504020202020204" pitchFamily="34" charset="0"/>
                        </a:rPr>
                        <a:t>54,8</a:t>
                      </a:r>
                      <a:endParaRPr lang="it-IT" sz="2000" b="1" i="0" u="none" strike="noStrike">
                        <a:solidFill>
                          <a:schemeClr val="bg1"/>
                        </a:solidFill>
                        <a:effectLst/>
                        <a:latin typeface="Avenir Next LT Pro" panose="020B0504020202020204" pitchFamily="34" charset="0"/>
                      </a:endParaRPr>
                    </a:p>
                  </a:txBody>
                  <a:tcPr marL="14869" marR="14869" marT="14869"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fontAlgn="b"/>
                      <a:r>
                        <a:rPr lang="it-IT" sz="2000" b="1" u="none" strike="noStrike">
                          <a:solidFill>
                            <a:schemeClr val="bg1"/>
                          </a:solidFill>
                          <a:effectLst/>
                          <a:latin typeface="Avenir Next LT Pro" panose="020B0504020202020204" pitchFamily="34" charset="0"/>
                        </a:rPr>
                        <a:t>68,4</a:t>
                      </a:r>
                      <a:endParaRPr lang="it-IT" sz="2000" b="1" i="0" u="none" strike="noStrike">
                        <a:solidFill>
                          <a:schemeClr val="bg1"/>
                        </a:solidFill>
                        <a:effectLst/>
                        <a:latin typeface="Avenir Next LT Pro" panose="020B0504020202020204" pitchFamily="34" charset="0"/>
                      </a:endParaRPr>
                    </a:p>
                  </a:txBody>
                  <a:tcPr marL="14869" marR="14869" marT="14869"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fontAlgn="b"/>
                      <a:r>
                        <a:rPr lang="it-IT" sz="2000" b="1" u="none" strike="noStrike">
                          <a:solidFill>
                            <a:schemeClr val="bg1"/>
                          </a:solidFill>
                          <a:effectLst/>
                          <a:latin typeface="Avenir Next LT Pro" panose="020B0504020202020204" pitchFamily="34" charset="0"/>
                        </a:rPr>
                        <a:t>79,2</a:t>
                      </a:r>
                      <a:endParaRPr lang="it-IT" sz="2000" b="1" i="0" u="none" strike="noStrike">
                        <a:solidFill>
                          <a:schemeClr val="bg1"/>
                        </a:solidFill>
                        <a:effectLst/>
                        <a:latin typeface="Avenir Next LT Pro" panose="020B0504020202020204" pitchFamily="34" charset="0"/>
                      </a:endParaRPr>
                    </a:p>
                  </a:txBody>
                  <a:tcPr marL="14869" marR="14869" marT="14869"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879B5"/>
                    </a:solidFill>
                  </a:tcPr>
                </a:tc>
                <a:tc>
                  <a:txBody>
                    <a:bodyPr/>
                    <a:lstStyle/>
                    <a:p>
                      <a:pPr algn="ctr" fontAlgn="b"/>
                      <a:r>
                        <a:rPr lang="it-IT" sz="2000" b="1" u="none" strike="noStrike">
                          <a:solidFill>
                            <a:schemeClr val="bg1"/>
                          </a:solidFill>
                          <a:effectLst/>
                          <a:latin typeface="Avenir Next LT Pro" panose="020B0504020202020204" pitchFamily="34" charset="0"/>
                        </a:rPr>
                        <a:t>86,3</a:t>
                      </a:r>
                      <a:endParaRPr lang="it-IT" sz="2000" b="1" i="0" u="none" strike="noStrike">
                        <a:solidFill>
                          <a:schemeClr val="bg1"/>
                        </a:solidFill>
                        <a:effectLst/>
                        <a:latin typeface="Avenir Next LT Pro" panose="020B0504020202020204" pitchFamily="34" charset="0"/>
                      </a:endParaRPr>
                    </a:p>
                  </a:txBody>
                  <a:tcPr marL="14869" marR="14869" marT="14869"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B3E61"/>
                    </a:solidFill>
                  </a:tcPr>
                </a:tc>
                <a:tc>
                  <a:txBody>
                    <a:bodyPr/>
                    <a:lstStyle/>
                    <a:p>
                      <a:pPr algn="ctr" fontAlgn="b"/>
                      <a:r>
                        <a:rPr lang="it-IT" sz="2000" b="1" u="none" strike="noStrike">
                          <a:solidFill>
                            <a:schemeClr val="bg1"/>
                          </a:solidFill>
                          <a:effectLst/>
                          <a:latin typeface="Avenir Next LT Pro" panose="020B0504020202020204" pitchFamily="34" charset="0"/>
                        </a:rPr>
                        <a:t>81,0</a:t>
                      </a:r>
                      <a:endParaRPr lang="it-IT" sz="2000" b="1" i="0" u="none" strike="noStrike">
                        <a:solidFill>
                          <a:schemeClr val="bg1"/>
                        </a:solidFill>
                        <a:effectLst/>
                        <a:latin typeface="Avenir Next LT Pro" panose="020B0504020202020204" pitchFamily="34" charset="0"/>
                      </a:endParaRPr>
                    </a:p>
                  </a:txBody>
                  <a:tcPr marL="14869" marR="14869" marT="14869"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879B5"/>
                    </a:solidFill>
                  </a:tcPr>
                </a:tc>
                <a:extLst>
                  <a:ext uri="{0D108BD9-81ED-4DB2-BD59-A6C34878D82A}">
                    <a16:rowId xmlns:a16="http://schemas.microsoft.com/office/drawing/2014/main" val="2374900044"/>
                  </a:ext>
                </a:extLst>
              </a:tr>
              <a:tr h="664267">
                <a:tc>
                  <a:txBody>
                    <a:bodyPr/>
                    <a:lstStyle/>
                    <a:p>
                      <a:pPr algn="r" fontAlgn="b"/>
                      <a:r>
                        <a:rPr lang="it-IT" sz="2200" b="0" u="none" strike="noStrike">
                          <a:solidFill>
                            <a:schemeClr val="tx1">
                              <a:lumMod val="75000"/>
                              <a:lumOff val="25000"/>
                            </a:schemeClr>
                          </a:solidFill>
                          <a:effectLst/>
                          <a:latin typeface="Avenir Next LT Pro" panose="020B0504020202020204" pitchFamily="34" charset="0"/>
                        </a:rPr>
                        <a:t>Online </a:t>
                      </a:r>
                      <a:r>
                        <a:rPr lang="it-IT" sz="2200" b="0" u="none" strike="noStrike" err="1">
                          <a:solidFill>
                            <a:schemeClr val="tx1">
                              <a:lumMod val="75000"/>
                              <a:lumOff val="25000"/>
                            </a:schemeClr>
                          </a:solidFill>
                          <a:effectLst/>
                          <a:latin typeface="Avenir Next LT Pro" panose="020B0504020202020204" pitchFamily="34" charset="0"/>
                        </a:rPr>
                        <a:t>collaboration</a:t>
                      </a:r>
                      <a:endParaRPr lang="it-IT" sz="2200" b="0" i="0" u="none" strike="noStrike">
                        <a:solidFill>
                          <a:schemeClr val="tx1">
                            <a:lumMod val="75000"/>
                            <a:lumOff val="25000"/>
                          </a:schemeClr>
                        </a:solidFill>
                        <a:effectLst/>
                        <a:latin typeface="Avenir Next LT Pro" panose="020B0504020202020204" pitchFamily="34" charset="0"/>
                      </a:endParaRPr>
                    </a:p>
                  </a:txBody>
                  <a:tcPr marL="14869" marR="140494" marT="14869"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it-IT" sz="2000" b="1" u="none" strike="noStrike">
                          <a:solidFill>
                            <a:schemeClr val="bg1"/>
                          </a:solidFill>
                          <a:effectLst/>
                          <a:latin typeface="Avenir Next LT Pro" panose="020B0504020202020204" pitchFamily="34" charset="0"/>
                        </a:rPr>
                        <a:t>57,3</a:t>
                      </a:r>
                      <a:endParaRPr lang="it-IT" sz="2000" b="1" i="0" u="none" strike="noStrike">
                        <a:solidFill>
                          <a:schemeClr val="bg1"/>
                        </a:solidFill>
                        <a:effectLst/>
                        <a:latin typeface="Avenir Next LT Pro" panose="020B0504020202020204" pitchFamily="34" charset="0"/>
                      </a:endParaRPr>
                    </a:p>
                  </a:txBody>
                  <a:tcPr marL="14869" marR="14869" marT="14869"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fontAlgn="b"/>
                      <a:r>
                        <a:rPr lang="it-IT" sz="2000" b="1" u="none" strike="noStrike">
                          <a:solidFill>
                            <a:schemeClr val="bg1"/>
                          </a:solidFill>
                          <a:effectLst/>
                          <a:latin typeface="Avenir Next LT Pro" panose="020B0504020202020204" pitchFamily="34" charset="0"/>
                        </a:rPr>
                        <a:t>51,3</a:t>
                      </a:r>
                      <a:endParaRPr lang="it-IT" sz="2000" b="1" i="0" u="none" strike="noStrike">
                        <a:solidFill>
                          <a:schemeClr val="bg1"/>
                        </a:solidFill>
                        <a:effectLst/>
                        <a:latin typeface="Avenir Next LT Pro" panose="020B0504020202020204" pitchFamily="34" charset="0"/>
                      </a:endParaRPr>
                    </a:p>
                  </a:txBody>
                  <a:tcPr marL="14869" marR="14869" marT="14869"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fontAlgn="b"/>
                      <a:r>
                        <a:rPr lang="it-IT" sz="2000" b="1" u="none" strike="noStrike">
                          <a:solidFill>
                            <a:schemeClr val="bg1"/>
                          </a:solidFill>
                          <a:effectLst/>
                          <a:latin typeface="Avenir Next LT Pro" panose="020B0504020202020204" pitchFamily="34" charset="0"/>
                        </a:rPr>
                        <a:t>61,0</a:t>
                      </a:r>
                      <a:endParaRPr lang="it-IT" sz="2000" b="1" i="0" u="none" strike="noStrike">
                        <a:solidFill>
                          <a:schemeClr val="bg1"/>
                        </a:solidFill>
                        <a:effectLst/>
                        <a:latin typeface="Avenir Next LT Pro" panose="020B0504020202020204" pitchFamily="34" charset="0"/>
                      </a:endParaRPr>
                    </a:p>
                  </a:txBody>
                  <a:tcPr marL="14869" marR="14869" marT="14869"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fontAlgn="b"/>
                      <a:r>
                        <a:rPr lang="it-IT" sz="2000" b="1" u="none" strike="noStrike">
                          <a:solidFill>
                            <a:schemeClr val="bg1"/>
                          </a:solidFill>
                          <a:effectLst/>
                          <a:latin typeface="Avenir Next LT Pro" panose="020B0504020202020204" pitchFamily="34" charset="0"/>
                        </a:rPr>
                        <a:t>68,6</a:t>
                      </a:r>
                      <a:endParaRPr lang="it-IT" sz="2000" b="1" i="0" u="none" strike="noStrike">
                        <a:solidFill>
                          <a:schemeClr val="bg1"/>
                        </a:solidFill>
                        <a:effectLst/>
                        <a:latin typeface="Avenir Next LT Pro" panose="020B0504020202020204" pitchFamily="34" charset="0"/>
                      </a:endParaRPr>
                    </a:p>
                  </a:txBody>
                  <a:tcPr marL="14869" marR="14869" marT="14869"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fontAlgn="b"/>
                      <a:r>
                        <a:rPr lang="it-IT" sz="2000" b="1" u="none" strike="noStrike">
                          <a:solidFill>
                            <a:schemeClr val="bg1"/>
                          </a:solidFill>
                          <a:effectLst/>
                          <a:latin typeface="Avenir Next LT Pro" panose="020B0504020202020204" pitchFamily="34" charset="0"/>
                        </a:rPr>
                        <a:t>70,0</a:t>
                      </a:r>
                      <a:endParaRPr lang="it-IT" sz="2000" b="1" i="0" u="none" strike="noStrike">
                        <a:solidFill>
                          <a:schemeClr val="bg1"/>
                        </a:solidFill>
                        <a:effectLst/>
                        <a:latin typeface="Avenir Next LT Pro" panose="020B0504020202020204" pitchFamily="34" charset="0"/>
                      </a:endParaRPr>
                    </a:p>
                  </a:txBody>
                  <a:tcPr marL="14869" marR="14869" marT="14869"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2106651941"/>
                  </a:ext>
                </a:extLst>
              </a:tr>
              <a:tr h="664267">
                <a:tc>
                  <a:txBody>
                    <a:bodyPr/>
                    <a:lstStyle/>
                    <a:p>
                      <a:pPr algn="r" fontAlgn="b"/>
                      <a:r>
                        <a:rPr lang="it-IT" sz="2200" b="0" u="none" strike="noStrike">
                          <a:solidFill>
                            <a:schemeClr val="tx1">
                              <a:lumMod val="75000"/>
                              <a:lumOff val="25000"/>
                            </a:schemeClr>
                          </a:solidFill>
                          <a:effectLst/>
                          <a:latin typeface="Avenir Next LT Pro" panose="020B0504020202020204" pitchFamily="34" charset="0"/>
                        </a:rPr>
                        <a:t>Cybersecurity</a:t>
                      </a:r>
                      <a:endParaRPr lang="it-IT" sz="2200" b="0" i="0" u="none" strike="noStrike">
                        <a:solidFill>
                          <a:schemeClr val="tx1">
                            <a:lumMod val="75000"/>
                            <a:lumOff val="25000"/>
                          </a:schemeClr>
                        </a:solidFill>
                        <a:effectLst/>
                        <a:latin typeface="Avenir Next LT Pro" panose="020B0504020202020204" pitchFamily="34" charset="0"/>
                      </a:endParaRPr>
                    </a:p>
                  </a:txBody>
                  <a:tcPr marL="14869" marR="140494" marT="14869"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it-IT" sz="2000" b="1" u="none" strike="noStrike">
                          <a:solidFill>
                            <a:schemeClr val="bg1"/>
                          </a:solidFill>
                          <a:effectLst/>
                          <a:latin typeface="Avenir Next LT Pro" panose="020B0504020202020204" pitchFamily="34" charset="0"/>
                        </a:rPr>
                        <a:t>50,2</a:t>
                      </a:r>
                      <a:endParaRPr lang="it-IT" sz="2000" b="1" i="0" u="none" strike="noStrike">
                        <a:solidFill>
                          <a:schemeClr val="bg1"/>
                        </a:solidFill>
                        <a:effectLst/>
                        <a:latin typeface="Avenir Next LT Pro" panose="020B0504020202020204" pitchFamily="34" charset="0"/>
                      </a:endParaRPr>
                    </a:p>
                  </a:txBody>
                  <a:tcPr marL="14869" marR="14869" marT="14869"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fontAlgn="b"/>
                      <a:r>
                        <a:rPr lang="it-IT" sz="2000" b="1" u="none" strike="noStrike">
                          <a:solidFill>
                            <a:schemeClr val="bg1"/>
                          </a:solidFill>
                          <a:effectLst/>
                          <a:latin typeface="Avenir Next LT Pro" panose="020B0504020202020204" pitchFamily="34" charset="0"/>
                        </a:rPr>
                        <a:t>59,5</a:t>
                      </a:r>
                      <a:endParaRPr lang="it-IT" sz="2000" b="1" i="0" u="none" strike="noStrike">
                        <a:solidFill>
                          <a:schemeClr val="bg1"/>
                        </a:solidFill>
                        <a:effectLst/>
                        <a:latin typeface="Avenir Next LT Pro" panose="020B0504020202020204" pitchFamily="34" charset="0"/>
                      </a:endParaRPr>
                    </a:p>
                  </a:txBody>
                  <a:tcPr marL="14869" marR="14869" marT="14869"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fontAlgn="b"/>
                      <a:r>
                        <a:rPr lang="it-IT" sz="2000" b="1" u="none" strike="noStrike">
                          <a:solidFill>
                            <a:schemeClr val="bg1"/>
                          </a:solidFill>
                          <a:effectLst/>
                          <a:latin typeface="Avenir Next LT Pro" panose="020B0504020202020204" pitchFamily="34" charset="0"/>
                        </a:rPr>
                        <a:t>72,0</a:t>
                      </a:r>
                      <a:endParaRPr lang="it-IT" sz="2000" b="1" i="0" u="none" strike="noStrike">
                        <a:solidFill>
                          <a:schemeClr val="bg1"/>
                        </a:solidFill>
                        <a:effectLst/>
                        <a:latin typeface="Avenir Next LT Pro" panose="020B0504020202020204" pitchFamily="34" charset="0"/>
                      </a:endParaRPr>
                    </a:p>
                  </a:txBody>
                  <a:tcPr marL="14869" marR="14869" marT="14869"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fontAlgn="b"/>
                      <a:r>
                        <a:rPr lang="it-IT" sz="2000" b="1" u="none" strike="noStrike">
                          <a:solidFill>
                            <a:schemeClr val="bg1"/>
                          </a:solidFill>
                          <a:effectLst/>
                          <a:latin typeface="Avenir Next LT Pro" panose="020B0504020202020204" pitchFamily="34" charset="0"/>
                        </a:rPr>
                        <a:t>76,1</a:t>
                      </a:r>
                      <a:endParaRPr lang="it-IT" sz="2000" b="1" i="0" u="none" strike="noStrike">
                        <a:solidFill>
                          <a:schemeClr val="bg1"/>
                        </a:solidFill>
                        <a:effectLst/>
                        <a:latin typeface="Avenir Next LT Pro" panose="020B0504020202020204" pitchFamily="34" charset="0"/>
                      </a:endParaRPr>
                    </a:p>
                  </a:txBody>
                  <a:tcPr marL="14869" marR="14869" marT="14869"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879B5"/>
                    </a:solidFill>
                  </a:tcPr>
                </a:tc>
                <a:tc>
                  <a:txBody>
                    <a:bodyPr/>
                    <a:lstStyle/>
                    <a:p>
                      <a:pPr algn="ctr" fontAlgn="b"/>
                      <a:r>
                        <a:rPr lang="it-IT" sz="2000" b="1" u="none" strike="noStrike">
                          <a:solidFill>
                            <a:schemeClr val="bg1"/>
                          </a:solidFill>
                          <a:effectLst/>
                          <a:latin typeface="Avenir Next LT Pro" panose="020B0504020202020204" pitchFamily="34" charset="0"/>
                        </a:rPr>
                        <a:t>72,0</a:t>
                      </a:r>
                      <a:endParaRPr lang="it-IT" sz="2000" b="1" i="0" u="none" strike="noStrike">
                        <a:solidFill>
                          <a:schemeClr val="bg1"/>
                        </a:solidFill>
                        <a:effectLst/>
                        <a:latin typeface="Avenir Next LT Pro" panose="020B0504020202020204" pitchFamily="34" charset="0"/>
                      </a:endParaRPr>
                    </a:p>
                  </a:txBody>
                  <a:tcPr marL="14869" marR="14869" marT="14869"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375149737"/>
                  </a:ext>
                </a:extLst>
              </a:tr>
              <a:tr h="664267">
                <a:tc>
                  <a:txBody>
                    <a:bodyPr/>
                    <a:lstStyle/>
                    <a:p>
                      <a:pPr algn="r" fontAlgn="b"/>
                      <a:r>
                        <a:rPr lang="it-IT" sz="2200" b="0" u="none" strike="noStrike" err="1">
                          <a:solidFill>
                            <a:schemeClr val="tx1">
                              <a:lumMod val="75000"/>
                              <a:lumOff val="25000"/>
                            </a:schemeClr>
                          </a:solidFill>
                          <a:effectLst/>
                          <a:latin typeface="Avenir Next LT Pro" panose="020B0504020202020204" pitchFamily="34" charset="0"/>
                        </a:rPr>
                        <a:t>Artificial</a:t>
                      </a:r>
                      <a:r>
                        <a:rPr lang="it-IT" sz="2200" b="0" u="none" strike="noStrike">
                          <a:solidFill>
                            <a:schemeClr val="tx1">
                              <a:lumMod val="75000"/>
                              <a:lumOff val="25000"/>
                            </a:schemeClr>
                          </a:solidFill>
                          <a:effectLst/>
                          <a:latin typeface="Avenir Next LT Pro" panose="020B0504020202020204" pitchFamily="34" charset="0"/>
                        </a:rPr>
                        <a:t> Intelligence</a:t>
                      </a:r>
                      <a:endParaRPr lang="it-IT" sz="2200" b="0" i="0" u="none" strike="noStrike">
                        <a:solidFill>
                          <a:schemeClr val="tx1">
                            <a:lumMod val="75000"/>
                            <a:lumOff val="25000"/>
                          </a:schemeClr>
                        </a:solidFill>
                        <a:effectLst/>
                        <a:latin typeface="Avenir Next LT Pro" panose="020B0504020202020204" pitchFamily="34" charset="0"/>
                      </a:endParaRPr>
                    </a:p>
                  </a:txBody>
                  <a:tcPr marL="14869" marR="140494" marT="14869"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it-IT" sz="2000" b="1" u="none" strike="noStrike">
                          <a:solidFill>
                            <a:schemeClr val="bg1"/>
                          </a:solidFill>
                          <a:effectLst/>
                          <a:latin typeface="Avenir Next LT Pro" panose="020B0504020202020204" pitchFamily="34" charset="0"/>
                        </a:rPr>
                        <a:t>51,1</a:t>
                      </a:r>
                      <a:endParaRPr lang="it-IT" sz="2000" b="1" i="0" u="none" strike="noStrike">
                        <a:solidFill>
                          <a:schemeClr val="bg1"/>
                        </a:solidFill>
                        <a:effectLst/>
                        <a:latin typeface="Avenir Next LT Pro" panose="020B0504020202020204" pitchFamily="34" charset="0"/>
                      </a:endParaRPr>
                    </a:p>
                  </a:txBody>
                  <a:tcPr marL="14869" marR="14869" marT="14869"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fontAlgn="b"/>
                      <a:r>
                        <a:rPr lang="it-IT" sz="2000" b="1" u="none" strike="noStrike">
                          <a:solidFill>
                            <a:schemeClr val="bg1"/>
                          </a:solidFill>
                          <a:effectLst/>
                          <a:latin typeface="Avenir Next LT Pro" panose="020B0504020202020204" pitchFamily="34" charset="0"/>
                        </a:rPr>
                        <a:t>45,6</a:t>
                      </a:r>
                      <a:endParaRPr lang="it-IT" sz="2000" b="1" i="0" u="none" strike="noStrike">
                        <a:solidFill>
                          <a:schemeClr val="bg1"/>
                        </a:solidFill>
                        <a:effectLst/>
                        <a:latin typeface="Avenir Next LT Pro" panose="020B0504020202020204" pitchFamily="34" charset="0"/>
                      </a:endParaRPr>
                    </a:p>
                  </a:txBody>
                  <a:tcPr marL="14869" marR="14869" marT="14869"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b"/>
                      <a:r>
                        <a:rPr lang="it-IT" sz="2000" b="1" u="none" strike="noStrike">
                          <a:solidFill>
                            <a:schemeClr val="bg1"/>
                          </a:solidFill>
                          <a:effectLst/>
                          <a:latin typeface="Avenir Next LT Pro" panose="020B0504020202020204" pitchFamily="34" charset="0"/>
                        </a:rPr>
                        <a:t>57,9</a:t>
                      </a:r>
                      <a:endParaRPr lang="it-IT" sz="2000" b="1" i="0" u="none" strike="noStrike">
                        <a:solidFill>
                          <a:schemeClr val="bg1"/>
                        </a:solidFill>
                        <a:effectLst/>
                        <a:latin typeface="Avenir Next LT Pro" panose="020B0504020202020204" pitchFamily="34" charset="0"/>
                      </a:endParaRPr>
                    </a:p>
                  </a:txBody>
                  <a:tcPr marL="14869" marR="14869" marT="14869"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fontAlgn="b"/>
                      <a:r>
                        <a:rPr lang="it-IT" sz="2000" b="1" u="none" strike="noStrike">
                          <a:solidFill>
                            <a:schemeClr val="bg1"/>
                          </a:solidFill>
                          <a:effectLst/>
                          <a:latin typeface="Avenir Next LT Pro" panose="020B0504020202020204" pitchFamily="34" charset="0"/>
                        </a:rPr>
                        <a:t>66,5</a:t>
                      </a:r>
                      <a:endParaRPr lang="it-IT" sz="2000" b="1" i="0" u="none" strike="noStrike">
                        <a:solidFill>
                          <a:schemeClr val="bg1"/>
                        </a:solidFill>
                        <a:effectLst/>
                        <a:latin typeface="Avenir Next LT Pro" panose="020B0504020202020204" pitchFamily="34" charset="0"/>
                      </a:endParaRPr>
                    </a:p>
                  </a:txBody>
                  <a:tcPr marL="14869" marR="14869" marT="14869"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fontAlgn="b"/>
                      <a:r>
                        <a:rPr lang="it-IT" sz="2000" b="1" u="none" strike="noStrike">
                          <a:solidFill>
                            <a:schemeClr val="bg1"/>
                          </a:solidFill>
                          <a:effectLst/>
                          <a:latin typeface="Avenir Next LT Pro" panose="020B0504020202020204" pitchFamily="34" charset="0"/>
                        </a:rPr>
                        <a:t>55,3</a:t>
                      </a:r>
                      <a:endParaRPr lang="it-IT" sz="2000" b="1" i="0" u="none" strike="noStrike">
                        <a:solidFill>
                          <a:schemeClr val="bg1"/>
                        </a:solidFill>
                        <a:effectLst/>
                        <a:latin typeface="Avenir Next LT Pro" panose="020B0504020202020204" pitchFamily="34" charset="0"/>
                      </a:endParaRPr>
                    </a:p>
                  </a:txBody>
                  <a:tcPr marL="14869" marR="14869" marT="14869"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extLst>
                  <a:ext uri="{0D108BD9-81ED-4DB2-BD59-A6C34878D82A}">
                    <a16:rowId xmlns:a16="http://schemas.microsoft.com/office/drawing/2014/main" val="1880250758"/>
                  </a:ext>
                </a:extLst>
              </a:tr>
              <a:tr h="664267">
                <a:tc>
                  <a:txBody>
                    <a:bodyPr/>
                    <a:lstStyle/>
                    <a:p>
                      <a:pPr algn="r" fontAlgn="b"/>
                      <a:r>
                        <a:rPr lang="it-IT" sz="2200" b="0" u="none" strike="noStrike">
                          <a:solidFill>
                            <a:schemeClr val="tx1">
                              <a:lumMod val="75000"/>
                              <a:lumOff val="25000"/>
                            </a:schemeClr>
                          </a:solidFill>
                          <a:effectLst/>
                          <a:latin typeface="Avenir Next LT Pro" panose="020B0504020202020204" pitchFamily="34" charset="0"/>
                        </a:rPr>
                        <a:t>Suite Office</a:t>
                      </a:r>
                      <a:endParaRPr lang="it-IT" sz="2200" b="0" i="0" u="none" strike="noStrike">
                        <a:solidFill>
                          <a:schemeClr val="tx1">
                            <a:lumMod val="75000"/>
                            <a:lumOff val="25000"/>
                          </a:schemeClr>
                        </a:solidFill>
                        <a:effectLst/>
                        <a:latin typeface="Avenir Next LT Pro" panose="020B0504020202020204" pitchFamily="34" charset="0"/>
                      </a:endParaRPr>
                    </a:p>
                  </a:txBody>
                  <a:tcPr marL="14869" marR="140494" marT="14869"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it-IT" sz="2000" b="1" u="none" strike="noStrike">
                          <a:solidFill>
                            <a:schemeClr val="bg1"/>
                          </a:solidFill>
                          <a:effectLst/>
                          <a:latin typeface="Avenir Next LT Pro" panose="020B0504020202020204" pitchFamily="34" charset="0"/>
                        </a:rPr>
                        <a:t>43,7</a:t>
                      </a:r>
                      <a:endParaRPr lang="it-IT" sz="2000" b="1" i="0" u="none" strike="noStrike">
                        <a:solidFill>
                          <a:schemeClr val="bg1"/>
                        </a:solidFill>
                        <a:effectLst/>
                        <a:latin typeface="Avenir Next LT Pro" panose="020B0504020202020204" pitchFamily="34" charset="0"/>
                      </a:endParaRPr>
                    </a:p>
                  </a:txBody>
                  <a:tcPr marL="14869" marR="14869" marT="14869"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b"/>
                      <a:r>
                        <a:rPr lang="it-IT" sz="2000" b="1" u="none" strike="noStrike">
                          <a:solidFill>
                            <a:schemeClr val="bg1"/>
                          </a:solidFill>
                          <a:effectLst/>
                          <a:latin typeface="Avenir Next LT Pro" panose="020B0504020202020204" pitchFamily="34" charset="0"/>
                        </a:rPr>
                        <a:t>53,1</a:t>
                      </a:r>
                      <a:endParaRPr lang="it-IT" sz="2000" b="1" i="0" u="none" strike="noStrike">
                        <a:solidFill>
                          <a:schemeClr val="bg1"/>
                        </a:solidFill>
                        <a:effectLst/>
                        <a:latin typeface="Avenir Next LT Pro" panose="020B0504020202020204" pitchFamily="34" charset="0"/>
                      </a:endParaRPr>
                    </a:p>
                  </a:txBody>
                  <a:tcPr marL="14869" marR="14869" marT="14869"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fontAlgn="b"/>
                      <a:r>
                        <a:rPr lang="it-IT" sz="2000" b="1" u="none" strike="noStrike">
                          <a:solidFill>
                            <a:schemeClr val="bg1"/>
                          </a:solidFill>
                          <a:effectLst/>
                          <a:latin typeface="Avenir Next LT Pro" panose="020B0504020202020204" pitchFamily="34" charset="0"/>
                        </a:rPr>
                        <a:t>58,9</a:t>
                      </a:r>
                      <a:endParaRPr lang="it-IT" sz="2000" b="1" i="0" u="none" strike="noStrike">
                        <a:solidFill>
                          <a:schemeClr val="bg1"/>
                        </a:solidFill>
                        <a:effectLst/>
                        <a:latin typeface="Avenir Next LT Pro" panose="020B0504020202020204" pitchFamily="34" charset="0"/>
                      </a:endParaRPr>
                    </a:p>
                  </a:txBody>
                  <a:tcPr marL="14869" marR="14869" marT="14869"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fontAlgn="b"/>
                      <a:r>
                        <a:rPr lang="it-IT" sz="2000" b="1" u="none" strike="noStrike">
                          <a:solidFill>
                            <a:schemeClr val="bg1"/>
                          </a:solidFill>
                          <a:effectLst/>
                          <a:latin typeface="Avenir Next LT Pro" panose="020B0504020202020204" pitchFamily="34" charset="0"/>
                        </a:rPr>
                        <a:t>71,5</a:t>
                      </a:r>
                      <a:endParaRPr lang="it-IT" sz="2000" b="1" i="0" u="none" strike="noStrike">
                        <a:solidFill>
                          <a:schemeClr val="bg1"/>
                        </a:solidFill>
                        <a:effectLst/>
                        <a:latin typeface="Avenir Next LT Pro" panose="020B0504020202020204" pitchFamily="34" charset="0"/>
                      </a:endParaRPr>
                    </a:p>
                  </a:txBody>
                  <a:tcPr marL="14869" marR="14869" marT="14869"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fontAlgn="b"/>
                      <a:r>
                        <a:rPr lang="it-IT" sz="2000" b="1" u="none" strike="noStrike">
                          <a:solidFill>
                            <a:schemeClr val="bg1"/>
                          </a:solidFill>
                          <a:effectLst/>
                          <a:latin typeface="Avenir Next LT Pro" panose="020B0504020202020204" pitchFamily="34" charset="0"/>
                        </a:rPr>
                        <a:t>93,7</a:t>
                      </a:r>
                      <a:endParaRPr lang="it-IT" sz="2000" b="1" i="0" u="none" strike="noStrike">
                        <a:solidFill>
                          <a:schemeClr val="bg1"/>
                        </a:solidFill>
                        <a:effectLst/>
                        <a:latin typeface="Avenir Next LT Pro" panose="020B0504020202020204" pitchFamily="34" charset="0"/>
                      </a:endParaRPr>
                    </a:p>
                  </a:txBody>
                  <a:tcPr marL="14869" marR="14869" marT="14869"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B3E61"/>
                    </a:solidFill>
                  </a:tcPr>
                </a:tc>
                <a:extLst>
                  <a:ext uri="{0D108BD9-81ED-4DB2-BD59-A6C34878D82A}">
                    <a16:rowId xmlns:a16="http://schemas.microsoft.com/office/drawing/2014/main" val="2029849078"/>
                  </a:ext>
                </a:extLst>
              </a:tr>
            </a:tbl>
          </a:graphicData>
        </a:graphic>
      </p:graphicFrame>
    </p:spTree>
    <p:extLst>
      <p:ext uri="{BB962C8B-B14F-4D97-AF65-F5344CB8AC3E}">
        <p14:creationId xmlns:p14="http://schemas.microsoft.com/office/powerpoint/2010/main" val="41490542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Graphic spid="3" grpId="0">
        <p:bldAsOne/>
      </p:bldGraphic>
      <p:bldP spid="37" grpId="0"/>
      <p:bldP spid="38" grpId="0" animBg="1"/>
      <p:bldP spid="3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708D7-12F3-72EF-7771-C263666DA50C}"/>
            </a:ext>
          </a:extLst>
        </p:cNvPr>
        <p:cNvGrpSpPr/>
        <p:nvPr/>
      </p:nvGrpSpPr>
      <p:grpSpPr>
        <a:xfrm>
          <a:off x="0" y="0"/>
          <a:ext cx="0" cy="0"/>
          <a:chOff x="0" y="0"/>
          <a:chExt cx="0" cy="0"/>
        </a:xfrm>
      </p:grpSpPr>
      <p:sp>
        <p:nvSpPr>
          <p:cNvPr id="7" name="Rettangolo 6">
            <a:extLst>
              <a:ext uri="{FF2B5EF4-FFF2-40B4-BE49-F238E27FC236}">
                <a16:creationId xmlns:a16="http://schemas.microsoft.com/office/drawing/2014/main" id="{BABAB8CB-3E31-B7BE-B5EA-92AC6EE9F706}"/>
              </a:ext>
            </a:extLst>
          </p:cNvPr>
          <p:cNvSpPr/>
          <p:nvPr/>
        </p:nvSpPr>
        <p:spPr>
          <a:xfrm>
            <a:off x="856766" y="2044143"/>
            <a:ext cx="17859600" cy="68194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extBox 4">
            <a:extLst>
              <a:ext uri="{FF2B5EF4-FFF2-40B4-BE49-F238E27FC236}">
                <a16:creationId xmlns:a16="http://schemas.microsoft.com/office/drawing/2014/main" id="{903FD09F-907C-5E2B-AFBB-FC44D736029B}"/>
              </a:ext>
            </a:extLst>
          </p:cNvPr>
          <p:cNvSpPr txBox="1">
            <a:spLocks noGrp="1" noRot="1" noMove="1" noResize="1" noEditPoints="1" noAdjustHandles="1" noChangeArrowheads="1" noChangeShapeType="1"/>
          </p:cNvSpPr>
          <p:nvPr/>
        </p:nvSpPr>
        <p:spPr>
          <a:xfrm>
            <a:off x="765857" y="676933"/>
            <a:ext cx="17856000" cy="707886"/>
          </a:xfrm>
          <a:prstGeom prst="rect">
            <a:avLst/>
          </a:prstGeom>
          <a:noFill/>
          <a:ln>
            <a:noFill/>
          </a:ln>
        </p:spPr>
        <p:txBody>
          <a:bodyPr wrap="square">
            <a:spAutoFit/>
          </a:bodyPr>
          <a:lstStyle>
            <a:defPPr>
              <a:defRPr lang="en-US"/>
            </a:defPPr>
            <a:lvl1pPr>
              <a:defRPr sz="1543" b="1">
                <a:solidFill>
                  <a:srgbClr val="6ADC7E"/>
                </a:solidFill>
                <a:latin typeface="Avenir Next LT Pro" panose="020B0504020202020204" pitchFamily="34" charset="0"/>
              </a:defRPr>
            </a:lvl1pPr>
          </a:lstStyle>
          <a:p>
            <a:r>
              <a:rPr lang="it-IT" sz="4000">
                <a:solidFill>
                  <a:srgbClr val="5879B5"/>
                </a:solidFill>
              </a:rPr>
              <a:t>Le competenze mancanti frenano lo sviluppo: i servizi digitali della PA</a:t>
            </a:r>
          </a:p>
        </p:txBody>
      </p:sp>
      <p:sp>
        <p:nvSpPr>
          <p:cNvPr id="29" name="TextBox 4">
            <a:extLst>
              <a:ext uri="{FF2B5EF4-FFF2-40B4-BE49-F238E27FC236}">
                <a16:creationId xmlns:a16="http://schemas.microsoft.com/office/drawing/2014/main" id="{12943D0C-0663-0652-46DB-FEC91B8172F3}"/>
              </a:ext>
            </a:extLst>
          </p:cNvPr>
          <p:cNvSpPr txBox="1">
            <a:spLocks noGrp="1" noRot="1" noMove="1" noResize="1" noEditPoints="1" noAdjustHandles="1" noChangeArrowheads="1" noChangeShapeType="1"/>
          </p:cNvSpPr>
          <p:nvPr/>
        </p:nvSpPr>
        <p:spPr>
          <a:xfrm>
            <a:off x="765857" y="1440713"/>
            <a:ext cx="17856000" cy="461665"/>
          </a:xfrm>
          <a:prstGeom prst="rect">
            <a:avLst/>
          </a:prstGeom>
          <a:noFill/>
          <a:ln>
            <a:noFill/>
          </a:ln>
        </p:spPr>
        <p:txBody>
          <a:bodyPr wrap="square">
            <a:spAutoFit/>
          </a:bodyPr>
          <a:lstStyle>
            <a:defPPr>
              <a:defRPr lang="en-US"/>
            </a:defPPr>
            <a:lvl1pPr>
              <a:defRPr sz="1543" b="1">
                <a:solidFill>
                  <a:srgbClr val="6ADC7E"/>
                </a:solidFill>
                <a:latin typeface="Avenir Next LT Pro" panose="020B0504020202020204" pitchFamily="34" charset="0"/>
              </a:defRPr>
            </a:lvl1pPr>
          </a:lstStyle>
          <a:p>
            <a:r>
              <a:rPr lang="it-IT" sz="2400" b="0" dirty="0">
                <a:solidFill>
                  <a:schemeClr val="tx1">
                    <a:lumMod val="75000"/>
                    <a:lumOff val="25000"/>
                  </a:schemeClr>
                </a:solidFill>
              </a:rPr>
              <a:t>Percentuale di step amministrativi completamente digitali nei servizi per cittadini e per imprese (2023)</a:t>
            </a:r>
          </a:p>
        </p:txBody>
      </p:sp>
      <p:sp>
        <p:nvSpPr>
          <p:cNvPr id="30" name="Rettangolo 29">
            <a:extLst>
              <a:ext uri="{FF2B5EF4-FFF2-40B4-BE49-F238E27FC236}">
                <a16:creationId xmlns:a16="http://schemas.microsoft.com/office/drawing/2014/main" id="{2797D26B-238A-9FE4-2CB9-B6042BC624DA}"/>
              </a:ext>
            </a:extLst>
          </p:cNvPr>
          <p:cNvSpPr>
            <a:spLocks noGrp="1" noRot="1" noMove="1" noResize="1" noEditPoints="1" noAdjustHandles="1" noChangeArrowheads="1" noChangeShapeType="1"/>
          </p:cNvSpPr>
          <p:nvPr/>
        </p:nvSpPr>
        <p:spPr>
          <a:xfrm>
            <a:off x="765857" y="8772372"/>
            <a:ext cx="17856000" cy="842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Fonte: rielaborazione Talents Venture su dati </a:t>
            </a:r>
            <a:r>
              <a:rPr lang="it-IT" err="1">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European</a:t>
            </a:r>
            <a:r>
              <a:rPr lang="it-IT">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 Commission, Digital Decade DESI (2024).</a:t>
            </a:r>
          </a:p>
        </p:txBody>
      </p:sp>
      <p:sp>
        <p:nvSpPr>
          <p:cNvPr id="20" name="CasellaDiTesto 19">
            <a:extLst>
              <a:ext uri="{FF2B5EF4-FFF2-40B4-BE49-F238E27FC236}">
                <a16:creationId xmlns:a16="http://schemas.microsoft.com/office/drawing/2014/main" id="{D2C6C316-3606-01BE-1892-E5D38AD6979B}"/>
              </a:ext>
            </a:extLst>
          </p:cNvPr>
          <p:cNvSpPr txBox="1"/>
          <p:nvPr/>
        </p:nvSpPr>
        <p:spPr>
          <a:xfrm>
            <a:off x="4148696" y="2332613"/>
            <a:ext cx="6966000" cy="1785104"/>
          </a:xfrm>
          <a:prstGeom prst="rect">
            <a:avLst/>
          </a:prstGeom>
          <a:noFill/>
          <a:ln>
            <a:noFill/>
          </a:ln>
        </p:spPr>
        <p:txBody>
          <a:bodyPr wrap="square">
            <a:spAutoFit/>
          </a:bodyPr>
          <a:lstStyle/>
          <a:p>
            <a:pPr algn="ctr" rtl="0">
              <a:spcAft>
                <a:spcPts val="1200"/>
              </a:spcAft>
              <a:defRPr sz="1440" b="0" i="0" u="none" strike="noStrike" kern="1200" spc="0" baseline="0">
                <a:solidFill>
                  <a:prstClr val="black">
                    <a:lumMod val="65000"/>
                    <a:lumOff val="35000"/>
                  </a:prstClr>
                </a:solidFill>
                <a:latin typeface="Avenir Next LT Pro" panose="020B0504020202020204" pitchFamily="34" charset="0"/>
                <a:ea typeface="+mn-ea"/>
                <a:cs typeface="+mn-cs"/>
              </a:defRPr>
            </a:pPr>
            <a:r>
              <a:rPr lang="it-IT" sz="2800" b="1" dirty="0">
                <a:solidFill>
                  <a:srgbClr val="404040"/>
                </a:solidFill>
              </a:rPr>
              <a:t>Servizi digitali per il cittadino</a:t>
            </a:r>
          </a:p>
          <a:p>
            <a:pPr algn="ctr" rtl="0">
              <a:defRPr sz="1440" b="0" i="0" u="none" strike="noStrike" kern="1200" spc="0" baseline="0">
                <a:solidFill>
                  <a:prstClr val="black">
                    <a:lumMod val="65000"/>
                    <a:lumOff val="35000"/>
                  </a:prstClr>
                </a:solidFill>
                <a:latin typeface="Avenir Next LT Pro" panose="020B0504020202020204" pitchFamily="34" charset="0"/>
                <a:ea typeface="+mn-ea"/>
                <a:cs typeface="+mn-cs"/>
              </a:defRPr>
            </a:pPr>
            <a:r>
              <a:rPr lang="it-IT" sz="2400" dirty="0">
                <a:solidFill>
                  <a:srgbClr val="404040"/>
                </a:solidFill>
              </a:rPr>
              <a:t>Percentuale di procedure amministrative interamente completabili online </a:t>
            </a:r>
          </a:p>
          <a:p>
            <a:pPr algn="ctr" rtl="0">
              <a:defRPr sz="1440" b="0" i="0" u="none" strike="noStrike" kern="1200" spc="0" baseline="0">
                <a:solidFill>
                  <a:prstClr val="black">
                    <a:lumMod val="65000"/>
                    <a:lumOff val="35000"/>
                  </a:prstClr>
                </a:solidFill>
                <a:latin typeface="Avenir Next LT Pro" panose="020B0504020202020204" pitchFamily="34" charset="0"/>
                <a:ea typeface="+mn-ea"/>
                <a:cs typeface="+mn-cs"/>
              </a:defRPr>
            </a:pPr>
            <a:r>
              <a:rPr lang="it-IT" sz="2400" dirty="0">
                <a:solidFill>
                  <a:srgbClr val="404040"/>
                </a:solidFill>
              </a:rPr>
              <a:t>nei servizi per i cittadini</a:t>
            </a:r>
          </a:p>
        </p:txBody>
      </p:sp>
      <p:graphicFrame>
        <p:nvGraphicFramePr>
          <p:cNvPr id="24" name="Grafico 23">
            <a:extLst>
              <a:ext uri="{FF2B5EF4-FFF2-40B4-BE49-F238E27FC236}">
                <a16:creationId xmlns:a16="http://schemas.microsoft.com/office/drawing/2014/main" id="{08605E8A-7AB1-1B8D-F7C6-296311BDB6AA}"/>
              </a:ext>
            </a:extLst>
          </p:cNvPr>
          <p:cNvGraphicFramePr>
            <a:graphicFrameLocks/>
          </p:cNvGraphicFramePr>
          <p:nvPr>
            <p:extLst>
              <p:ext uri="{D42A27DB-BD31-4B8C-83A1-F6EECF244321}">
                <p14:modId xmlns:p14="http://schemas.microsoft.com/office/powerpoint/2010/main" val="2506379734"/>
              </p:ext>
            </p:extLst>
          </p:nvPr>
        </p:nvGraphicFramePr>
        <p:xfrm>
          <a:off x="4880467" y="3808642"/>
          <a:ext cx="5940000" cy="421240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7" name="Grafico 26">
            <a:extLst>
              <a:ext uri="{FF2B5EF4-FFF2-40B4-BE49-F238E27FC236}">
                <a16:creationId xmlns:a16="http://schemas.microsoft.com/office/drawing/2014/main" id="{5BB78DAC-96D0-F6D5-EB9E-A6845DB5273D}"/>
              </a:ext>
            </a:extLst>
          </p:cNvPr>
          <p:cNvGraphicFramePr>
            <a:graphicFrameLocks/>
          </p:cNvGraphicFramePr>
          <p:nvPr>
            <p:extLst>
              <p:ext uri="{D42A27DB-BD31-4B8C-83A1-F6EECF244321}">
                <p14:modId xmlns:p14="http://schemas.microsoft.com/office/powerpoint/2010/main" val="399816898"/>
              </p:ext>
            </p:extLst>
          </p:nvPr>
        </p:nvGraphicFramePr>
        <p:xfrm>
          <a:off x="11830133" y="3808043"/>
          <a:ext cx="5940000" cy="4212401"/>
        </p:xfrm>
        <a:graphic>
          <a:graphicData uri="http://schemas.openxmlformats.org/drawingml/2006/chart">
            <c:chart xmlns:c="http://schemas.openxmlformats.org/drawingml/2006/chart" xmlns:r="http://schemas.openxmlformats.org/officeDocument/2006/relationships" r:id="rId4"/>
          </a:graphicData>
        </a:graphic>
      </p:graphicFrame>
      <p:sp>
        <p:nvSpPr>
          <p:cNvPr id="23" name="CasellaDiTesto 22">
            <a:extLst>
              <a:ext uri="{FF2B5EF4-FFF2-40B4-BE49-F238E27FC236}">
                <a16:creationId xmlns:a16="http://schemas.microsoft.com/office/drawing/2014/main" id="{20674F6C-544A-949F-71A2-CD76EA7000D4}"/>
              </a:ext>
            </a:extLst>
          </p:cNvPr>
          <p:cNvSpPr txBox="1"/>
          <p:nvPr/>
        </p:nvSpPr>
        <p:spPr>
          <a:xfrm>
            <a:off x="11317035" y="2341278"/>
            <a:ext cx="6966197" cy="1785104"/>
          </a:xfrm>
          <a:prstGeom prst="rect">
            <a:avLst/>
          </a:prstGeom>
          <a:noFill/>
          <a:ln>
            <a:noFill/>
          </a:ln>
        </p:spPr>
        <p:txBody>
          <a:bodyPr wrap="square" lIns="36000" rIns="36000">
            <a:spAutoFit/>
          </a:bodyPr>
          <a:lstStyle/>
          <a:p>
            <a:pPr algn="ctr" rtl="0">
              <a:spcAft>
                <a:spcPts val="1200"/>
              </a:spcAft>
              <a:defRPr sz="1440" b="0" i="0" u="none" strike="noStrike" kern="1200" spc="0" baseline="0">
                <a:solidFill>
                  <a:prstClr val="black">
                    <a:lumMod val="65000"/>
                    <a:lumOff val="35000"/>
                  </a:prstClr>
                </a:solidFill>
                <a:latin typeface="Avenir Next LT Pro" panose="020B0504020202020204" pitchFamily="34" charset="0"/>
                <a:ea typeface="+mn-ea"/>
                <a:cs typeface="+mn-cs"/>
              </a:defRPr>
            </a:pPr>
            <a:r>
              <a:rPr lang="it-IT" sz="2800" b="1" dirty="0">
                <a:solidFill>
                  <a:srgbClr val="404040"/>
                </a:solidFill>
              </a:rPr>
              <a:t>Servizi digitali per le imprese</a:t>
            </a:r>
          </a:p>
          <a:p>
            <a:pPr algn="ctr" rtl="0">
              <a:defRPr sz="1440" b="0" i="0" u="none" strike="noStrike" kern="1200" spc="0" baseline="0">
                <a:solidFill>
                  <a:prstClr val="black">
                    <a:lumMod val="65000"/>
                    <a:lumOff val="35000"/>
                  </a:prstClr>
                </a:solidFill>
                <a:latin typeface="Avenir Next LT Pro" panose="020B0504020202020204" pitchFamily="34" charset="0"/>
                <a:ea typeface="+mn-ea"/>
                <a:cs typeface="+mn-cs"/>
              </a:defRPr>
            </a:pPr>
            <a:r>
              <a:rPr lang="it-IT" sz="2400" dirty="0">
                <a:solidFill>
                  <a:srgbClr val="404040"/>
                </a:solidFill>
              </a:rPr>
              <a:t>Percentuale di procedure amministrative</a:t>
            </a:r>
          </a:p>
          <a:p>
            <a:pPr algn="ctr" rtl="0">
              <a:defRPr sz="1440" b="0" i="0" u="none" strike="noStrike" kern="1200" spc="0" baseline="0">
                <a:solidFill>
                  <a:prstClr val="black">
                    <a:lumMod val="65000"/>
                    <a:lumOff val="35000"/>
                  </a:prstClr>
                </a:solidFill>
                <a:latin typeface="Avenir Next LT Pro" panose="020B0504020202020204" pitchFamily="34" charset="0"/>
                <a:ea typeface="+mn-ea"/>
                <a:cs typeface="+mn-cs"/>
              </a:defRPr>
            </a:pPr>
            <a:r>
              <a:rPr lang="it-IT" sz="2400" dirty="0">
                <a:solidFill>
                  <a:srgbClr val="404040"/>
                </a:solidFill>
              </a:rPr>
              <a:t>interamente completabili online </a:t>
            </a:r>
          </a:p>
          <a:p>
            <a:pPr algn="ctr" rtl="0">
              <a:defRPr sz="1440" b="0" i="0" u="none" strike="noStrike" kern="1200" spc="0" baseline="0">
                <a:solidFill>
                  <a:prstClr val="black">
                    <a:lumMod val="65000"/>
                    <a:lumOff val="35000"/>
                  </a:prstClr>
                </a:solidFill>
                <a:latin typeface="Avenir Next LT Pro" panose="020B0504020202020204" pitchFamily="34" charset="0"/>
                <a:ea typeface="+mn-ea"/>
                <a:cs typeface="+mn-cs"/>
              </a:defRPr>
            </a:pPr>
            <a:r>
              <a:rPr lang="it-IT" sz="2400" dirty="0">
                <a:solidFill>
                  <a:srgbClr val="404040"/>
                </a:solidFill>
              </a:rPr>
              <a:t>nei servizi per le imprese</a:t>
            </a:r>
          </a:p>
        </p:txBody>
      </p:sp>
      <p:graphicFrame>
        <p:nvGraphicFramePr>
          <p:cNvPr id="31" name="Tabella 30">
            <a:extLst>
              <a:ext uri="{FF2B5EF4-FFF2-40B4-BE49-F238E27FC236}">
                <a16:creationId xmlns:a16="http://schemas.microsoft.com/office/drawing/2014/main" id="{4658F477-62ED-9CD3-7152-1D29FEB4E7F4}"/>
              </a:ext>
            </a:extLst>
          </p:cNvPr>
          <p:cNvGraphicFramePr>
            <a:graphicFrameLocks noGrp="1"/>
          </p:cNvGraphicFramePr>
          <p:nvPr>
            <p:extLst>
              <p:ext uri="{D42A27DB-BD31-4B8C-83A1-F6EECF244321}">
                <p14:modId xmlns:p14="http://schemas.microsoft.com/office/powerpoint/2010/main" val="2469728697"/>
              </p:ext>
            </p:extLst>
          </p:nvPr>
        </p:nvGraphicFramePr>
        <p:xfrm>
          <a:off x="898654" y="2044143"/>
          <a:ext cx="3047704" cy="6861362"/>
        </p:xfrm>
        <a:graphic>
          <a:graphicData uri="http://schemas.openxmlformats.org/drawingml/2006/table">
            <a:tbl>
              <a:tblPr firstRow="1" bandRow="1">
                <a:tableStyleId>{5C22544A-7EE6-4342-B048-85BDC9FD1C3A}</a:tableStyleId>
              </a:tblPr>
              <a:tblGrid>
                <a:gridCol w="3047704">
                  <a:extLst>
                    <a:ext uri="{9D8B030D-6E8A-4147-A177-3AD203B41FA5}">
                      <a16:colId xmlns:a16="http://schemas.microsoft.com/office/drawing/2014/main" val="2500569239"/>
                    </a:ext>
                  </a:extLst>
                </a:gridCol>
              </a:tblGrid>
              <a:tr h="3430681">
                <a:tc>
                  <a:txBody>
                    <a:bodyPr/>
                    <a:lstStyle/>
                    <a:p>
                      <a:pPr algn="r"/>
                      <a:r>
                        <a:rPr lang="it-IT" sz="3600" b="1" dirty="0">
                          <a:solidFill>
                            <a:schemeClr val="tx1">
                              <a:lumMod val="75000"/>
                              <a:lumOff val="25000"/>
                            </a:schemeClr>
                          </a:solidFill>
                          <a:latin typeface="Avenir Next LT Pro" panose="020B0504020202020204" pitchFamily="34" charset="0"/>
                          <a:cs typeface="Vani" panose="02040502050405020303" pitchFamily="18" charset="0"/>
                        </a:rPr>
                        <a:t>Media UE</a:t>
                      </a:r>
                    </a:p>
                  </a:txBody>
                  <a:tcPr marB="288000" anchor="b">
                    <a:solidFill>
                      <a:schemeClr val="bg1"/>
                    </a:solidFill>
                  </a:tcPr>
                </a:tc>
                <a:extLst>
                  <a:ext uri="{0D108BD9-81ED-4DB2-BD59-A6C34878D82A}">
                    <a16:rowId xmlns:a16="http://schemas.microsoft.com/office/drawing/2014/main" val="3285950473"/>
                  </a:ext>
                </a:extLst>
              </a:tr>
              <a:tr h="3430681">
                <a:tc>
                  <a:txBody>
                    <a:bodyPr/>
                    <a:lstStyle/>
                    <a:p>
                      <a:pPr algn="r"/>
                      <a:r>
                        <a:rPr lang="it-IT" sz="3600" b="1" dirty="0">
                          <a:solidFill>
                            <a:schemeClr val="tx1">
                              <a:lumMod val="75000"/>
                              <a:lumOff val="25000"/>
                            </a:schemeClr>
                          </a:solidFill>
                          <a:latin typeface="Avenir Next LT Pro" panose="020B0504020202020204" pitchFamily="34" charset="0"/>
                          <a:cs typeface="Vani" panose="02040502050405020303" pitchFamily="18" charset="0"/>
                        </a:rPr>
                        <a:t>Italia</a:t>
                      </a:r>
                    </a:p>
                  </a:txBody>
                  <a:tcPr marT="1188000">
                    <a:solidFill>
                      <a:schemeClr val="bg1"/>
                    </a:solidFill>
                  </a:tcPr>
                </a:tc>
                <a:extLst>
                  <a:ext uri="{0D108BD9-81ED-4DB2-BD59-A6C34878D82A}">
                    <a16:rowId xmlns:a16="http://schemas.microsoft.com/office/drawing/2014/main" val="1507838901"/>
                  </a:ext>
                </a:extLst>
              </a:tr>
            </a:tbl>
          </a:graphicData>
        </a:graphic>
      </p:graphicFrame>
      <p:sp>
        <p:nvSpPr>
          <p:cNvPr id="32" name="CasellaDiTesto 31">
            <a:extLst>
              <a:ext uri="{FF2B5EF4-FFF2-40B4-BE49-F238E27FC236}">
                <a16:creationId xmlns:a16="http://schemas.microsoft.com/office/drawing/2014/main" id="{68038E32-449C-A150-B211-77570FBE0995}"/>
              </a:ext>
            </a:extLst>
          </p:cNvPr>
          <p:cNvSpPr txBox="1"/>
          <p:nvPr/>
        </p:nvSpPr>
        <p:spPr>
          <a:xfrm>
            <a:off x="5504343" y="7951594"/>
            <a:ext cx="4692249" cy="461665"/>
          </a:xfrm>
          <a:prstGeom prst="rect">
            <a:avLst/>
          </a:prstGeom>
          <a:noFill/>
          <a:ln>
            <a:noFill/>
          </a:ln>
        </p:spPr>
        <p:txBody>
          <a:bodyPr wrap="square">
            <a:spAutoFit/>
          </a:bodyPr>
          <a:lstStyle/>
          <a:p>
            <a:pPr algn="ctr" rtl="0">
              <a:defRPr sz="1440" b="0" i="0" u="none" strike="noStrike" kern="1200" spc="0" baseline="0">
                <a:solidFill>
                  <a:prstClr val="black">
                    <a:lumMod val="65000"/>
                    <a:lumOff val="35000"/>
                  </a:prstClr>
                </a:solidFill>
                <a:latin typeface="Avenir Next LT Pro" panose="020B0504020202020204" pitchFamily="34" charset="0"/>
                <a:ea typeface="+mn-ea"/>
                <a:cs typeface="+mn-cs"/>
              </a:defRPr>
            </a:pPr>
            <a:r>
              <a:rPr lang="it-IT" sz="2400">
                <a:solidFill>
                  <a:srgbClr val="404040"/>
                </a:solidFill>
              </a:rPr>
              <a:t>Posizione Italia: 23ª su 27 paesi</a:t>
            </a:r>
          </a:p>
        </p:txBody>
      </p:sp>
      <p:sp>
        <p:nvSpPr>
          <p:cNvPr id="33" name="CasellaDiTesto 32">
            <a:extLst>
              <a:ext uri="{FF2B5EF4-FFF2-40B4-BE49-F238E27FC236}">
                <a16:creationId xmlns:a16="http://schemas.microsoft.com/office/drawing/2014/main" id="{CA69458B-224F-8382-4549-46FE89DA9680}"/>
              </a:ext>
            </a:extLst>
          </p:cNvPr>
          <p:cNvSpPr txBox="1"/>
          <p:nvPr/>
        </p:nvSpPr>
        <p:spPr>
          <a:xfrm>
            <a:off x="12349628" y="7928759"/>
            <a:ext cx="4535359" cy="461665"/>
          </a:xfrm>
          <a:prstGeom prst="rect">
            <a:avLst/>
          </a:prstGeom>
          <a:noFill/>
          <a:ln>
            <a:noFill/>
          </a:ln>
        </p:spPr>
        <p:txBody>
          <a:bodyPr wrap="square">
            <a:spAutoFit/>
          </a:bodyPr>
          <a:lstStyle/>
          <a:p>
            <a:pPr algn="ctr" rtl="0">
              <a:defRPr sz="1440" b="0" i="0" u="none" strike="noStrike" kern="1200" spc="0" baseline="0">
                <a:solidFill>
                  <a:prstClr val="black">
                    <a:lumMod val="65000"/>
                    <a:lumOff val="35000"/>
                  </a:prstClr>
                </a:solidFill>
                <a:latin typeface="Avenir Next LT Pro" panose="020B0504020202020204" pitchFamily="34" charset="0"/>
                <a:ea typeface="+mn-ea"/>
                <a:cs typeface="+mn-cs"/>
              </a:defRPr>
            </a:pPr>
            <a:r>
              <a:rPr lang="it-IT" sz="2400">
                <a:solidFill>
                  <a:srgbClr val="404040"/>
                </a:solidFill>
              </a:rPr>
              <a:t>Posizione Italia: 23ª su 27 paesi</a:t>
            </a:r>
          </a:p>
        </p:txBody>
      </p:sp>
    </p:spTree>
    <p:extLst>
      <p:ext uri="{BB962C8B-B14F-4D97-AF65-F5344CB8AC3E}">
        <p14:creationId xmlns:p14="http://schemas.microsoft.com/office/powerpoint/2010/main" val="26412427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20" grpId="0"/>
      <p:bldGraphic spid="24" grpId="0">
        <p:bldAsOne/>
      </p:bldGraphic>
      <p:bldGraphic spid="27" grpId="0">
        <p:bldAsOne/>
      </p:bldGraphic>
      <p:bldP spid="23" grpId="0"/>
      <p:bldP spid="32" grpId="0"/>
      <p:bldP spid="3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708D7-12F3-72EF-7771-C263666DA50C}"/>
            </a:ext>
          </a:extLst>
        </p:cNvPr>
        <p:cNvGrpSpPr/>
        <p:nvPr/>
      </p:nvGrpSpPr>
      <p:grpSpPr>
        <a:xfrm>
          <a:off x="0" y="0"/>
          <a:ext cx="0" cy="0"/>
          <a:chOff x="0" y="0"/>
          <a:chExt cx="0" cy="0"/>
        </a:xfrm>
      </p:grpSpPr>
      <p:sp>
        <p:nvSpPr>
          <p:cNvPr id="7" name="Rettangolo 6">
            <a:extLst>
              <a:ext uri="{FF2B5EF4-FFF2-40B4-BE49-F238E27FC236}">
                <a16:creationId xmlns:a16="http://schemas.microsoft.com/office/drawing/2014/main" id="{BABAB8CB-3E31-B7BE-B5EA-92AC6EE9F706}"/>
              </a:ext>
            </a:extLst>
          </p:cNvPr>
          <p:cNvSpPr/>
          <p:nvPr/>
        </p:nvSpPr>
        <p:spPr>
          <a:xfrm>
            <a:off x="811046" y="2044143"/>
            <a:ext cx="17859600" cy="68194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extBox 4">
            <a:extLst>
              <a:ext uri="{FF2B5EF4-FFF2-40B4-BE49-F238E27FC236}">
                <a16:creationId xmlns:a16="http://schemas.microsoft.com/office/drawing/2014/main" id="{903FD09F-907C-5E2B-AFBB-FC44D736029B}"/>
              </a:ext>
            </a:extLst>
          </p:cNvPr>
          <p:cNvSpPr txBox="1">
            <a:spLocks noGrp="1" noRot="1" noMove="1" noResize="1" noEditPoints="1" noAdjustHandles="1" noChangeArrowheads="1" noChangeShapeType="1"/>
          </p:cNvSpPr>
          <p:nvPr/>
        </p:nvSpPr>
        <p:spPr>
          <a:xfrm>
            <a:off x="765857" y="676933"/>
            <a:ext cx="17856000" cy="707886"/>
          </a:xfrm>
          <a:prstGeom prst="rect">
            <a:avLst/>
          </a:prstGeom>
          <a:noFill/>
          <a:ln>
            <a:noFill/>
          </a:ln>
        </p:spPr>
        <p:txBody>
          <a:bodyPr wrap="square">
            <a:spAutoFit/>
          </a:bodyPr>
          <a:lstStyle>
            <a:defPPr>
              <a:defRPr lang="en-US"/>
            </a:defPPr>
            <a:lvl1pPr>
              <a:defRPr sz="1543" b="1">
                <a:solidFill>
                  <a:srgbClr val="6ADC7E"/>
                </a:solidFill>
                <a:latin typeface="Avenir Next LT Pro" panose="020B0504020202020204" pitchFamily="34" charset="0"/>
              </a:defRPr>
            </a:lvl1pPr>
          </a:lstStyle>
          <a:p>
            <a:r>
              <a:rPr lang="it-IT" sz="4000" dirty="0">
                <a:solidFill>
                  <a:srgbClr val="5879B5"/>
                </a:solidFill>
              </a:rPr>
              <a:t>I laureati ICT sono in crescita…</a:t>
            </a:r>
          </a:p>
        </p:txBody>
      </p:sp>
      <p:sp>
        <p:nvSpPr>
          <p:cNvPr id="29" name="TextBox 4">
            <a:extLst>
              <a:ext uri="{FF2B5EF4-FFF2-40B4-BE49-F238E27FC236}">
                <a16:creationId xmlns:a16="http://schemas.microsoft.com/office/drawing/2014/main" id="{12943D0C-0663-0652-46DB-FEC91B8172F3}"/>
              </a:ext>
            </a:extLst>
          </p:cNvPr>
          <p:cNvSpPr txBox="1">
            <a:spLocks noGrp="1" noRot="1" noMove="1" noResize="1" noEditPoints="1" noAdjustHandles="1" noChangeArrowheads="1" noChangeShapeType="1"/>
          </p:cNvSpPr>
          <p:nvPr/>
        </p:nvSpPr>
        <p:spPr>
          <a:xfrm>
            <a:off x="765857" y="1440713"/>
            <a:ext cx="17856000" cy="461665"/>
          </a:xfrm>
          <a:prstGeom prst="rect">
            <a:avLst/>
          </a:prstGeom>
          <a:noFill/>
          <a:ln>
            <a:noFill/>
          </a:ln>
        </p:spPr>
        <p:txBody>
          <a:bodyPr wrap="square">
            <a:spAutoFit/>
          </a:bodyPr>
          <a:lstStyle>
            <a:defPPr>
              <a:defRPr lang="en-US"/>
            </a:defPPr>
            <a:lvl1pPr>
              <a:defRPr sz="1543" b="1">
                <a:solidFill>
                  <a:srgbClr val="6ADC7E"/>
                </a:solidFill>
                <a:latin typeface="Avenir Next LT Pro" panose="020B0504020202020204" pitchFamily="34" charset="0"/>
              </a:defRPr>
            </a:lvl1pPr>
          </a:lstStyle>
          <a:p>
            <a:r>
              <a:rPr lang="it-IT" sz="2400" b="0" dirty="0">
                <a:solidFill>
                  <a:schemeClr val="tx1">
                    <a:lumMod val="75000"/>
                    <a:lumOff val="25000"/>
                  </a:schemeClr>
                </a:solidFill>
              </a:rPr>
              <a:t>Numero di laureati nei perimetri ICT analizzati (2023) e tasso di crescita rispetto all’anno precedente (2022 vs 2023)</a:t>
            </a:r>
          </a:p>
        </p:txBody>
      </p:sp>
      <p:sp>
        <p:nvSpPr>
          <p:cNvPr id="30" name="Rettangolo 29">
            <a:extLst>
              <a:ext uri="{FF2B5EF4-FFF2-40B4-BE49-F238E27FC236}">
                <a16:creationId xmlns:a16="http://schemas.microsoft.com/office/drawing/2014/main" id="{2797D26B-238A-9FE4-2CB9-B6042BC624DA}"/>
              </a:ext>
            </a:extLst>
          </p:cNvPr>
          <p:cNvSpPr>
            <a:spLocks noGrp="1" noRot="1" noMove="1" noResize="1" noEditPoints="1" noAdjustHandles="1" noChangeArrowheads="1" noChangeShapeType="1"/>
          </p:cNvSpPr>
          <p:nvPr/>
        </p:nvSpPr>
        <p:spPr>
          <a:xfrm>
            <a:off x="765857" y="8772372"/>
            <a:ext cx="17856000" cy="842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dirty="0">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Fonte: Elaborazione Osservatorio Talents Venture su dati MUR.</a:t>
            </a:r>
          </a:p>
          <a:p>
            <a:r>
              <a:rPr lang="it-IT" dirty="0">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Nota: il grafico è tagliato in corrispondenza della barra rappresentante il numero di laureati per corsi non ICT, allo scopo di permettere una migliore rappresentazione dei dati. Una parte residuale di corsi potrebbe essere inter-classe, comportando una sovrastima relativa ad alcuni corsi di laurea. </a:t>
            </a:r>
          </a:p>
        </p:txBody>
      </p:sp>
      <p:sp>
        <p:nvSpPr>
          <p:cNvPr id="3" name="Rettangolo 2">
            <a:extLst>
              <a:ext uri="{FF2B5EF4-FFF2-40B4-BE49-F238E27FC236}">
                <a16:creationId xmlns:a16="http://schemas.microsoft.com/office/drawing/2014/main" id="{4EDBDA72-411C-291F-4A30-DA9BD854F87F}"/>
              </a:ext>
            </a:extLst>
          </p:cNvPr>
          <p:cNvSpPr/>
          <p:nvPr/>
        </p:nvSpPr>
        <p:spPr>
          <a:xfrm>
            <a:off x="765856" y="2002206"/>
            <a:ext cx="17473790" cy="68194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aphicFrame>
        <p:nvGraphicFramePr>
          <p:cNvPr id="11" name="Grafico 10">
            <a:extLst>
              <a:ext uri="{FF2B5EF4-FFF2-40B4-BE49-F238E27FC236}">
                <a16:creationId xmlns:a16="http://schemas.microsoft.com/office/drawing/2014/main" id="{254CD2F6-35BE-8446-402A-46538C8AA99F}"/>
              </a:ext>
            </a:extLst>
          </p:cNvPr>
          <p:cNvGraphicFramePr>
            <a:graphicFrameLocks/>
          </p:cNvGraphicFramePr>
          <p:nvPr>
            <p:extLst>
              <p:ext uri="{D42A27DB-BD31-4B8C-83A1-F6EECF244321}">
                <p14:modId xmlns:p14="http://schemas.microsoft.com/office/powerpoint/2010/main" val="2186973044"/>
              </p:ext>
            </p:extLst>
          </p:nvPr>
        </p:nvGraphicFramePr>
        <p:xfrm>
          <a:off x="1793978" y="3704373"/>
          <a:ext cx="4742825" cy="300952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Grafico 14">
            <a:extLst>
              <a:ext uri="{FF2B5EF4-FFF2-40B4-BE49-F238E27FC236}">
                <a16:creationId xmlns:a16="http://schemas.microsoft.com/office/drawing/2014/main" id="{D6ED85EB-1319-CFB1-6FE7-DA988189EAF3}"/>
              </a:ext>
            </a:extLst>
          </p:cNvPr>
          <p:cNvGraphicFramePr>
            <a:graphicFrameLocks/>
          </p:cNvGraphicFramePr>
          <p:nvPr>
            <p:extLst>
              <p:ext uri="{D42A27DB-BD31-4B8C-83A1-F6EECF244321}">
                <p14:modId xmlns:p14="http://schemas.microsoft.com/office/powerpoint/2010/main" val="3957797420"/>
              </p:ext>
            </p:extLst>
          </p:nvPr>
        </p:nvGraphicFramePr>
        <p:xfrm>
          <a:off x="811046" y="3132501"/>
          <a:ext cx="18177994" cy="5498105"/>
        </p:xfrm>
        <a:graphic>
          <a:graphicData uri="http://schemas.openxmlformats.org/drawingml/2006/chart">
            <c:chart xmlns:c="http://schemas.openxmlformats.org/drawingml/2006/chart" xmlns:r="http://schemas.openxmlformats.org/officeDocument/2006/relationships" r:id="rId4"/>
          </a:graphicData>
        </a:graphic>
      </p:graphicFrame>
      <p:sp>
        <p:nvSpPr>
          <p:cNvPr id="19" name="Rettangolo 18">
            <a:extLst>
              <a:ext uri="{FF2B5EF4-FFF2-40B4-BE49-F238E27FC236}">
                <a16:creationId xmlns:a16="http://schemas.microsoft.com/office/drawing/2014/main" id="{9523809B-AB2F-37A0-CB6A-A1B754598BA2}"/>
              </a:ext>
            </a:extLst>
          </p:cNvPr>
          <p:cNvSpPr/>
          <p:nvPr/>
        </p:nvSpPr>
        <p:spPr>
          <a:xfrm>
            <a:off x="4825008" y="5231923"/>
            <a:ext cx="8843892" cy="29346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it-IT" sz="2800" b="1" dirty="0">
                <a:solidFill>
                  <a:srgbClr val="5879B5"/>
                </a:solidFill>
                <a:latin typeface="Avenir Next LT Pro" panose="020B0504020202020204" pitchFamily="34" charset="0"/>
              </a:rPr>
              <a:t>Corsi affini: </a:t>
            </a:r>
            <a:r>
              <a:rPr lang="it-IT" sz="2800" dirty="0">
                <a:solidFill>
                  <a:schemeClr val="tx1">
                    <a:lumMod val="75000"/>
                    <a:lumOff val="25000"/>
                  </a:schemeClr>
                </a:solidFill>
                <a:latin typeface="Avenir Next LT Pro" panose="020B0504020202020204" pitchFamily="34" charset="0"/>
              </a:rPr>
              <a:t>39.177 laureati, +6% rispetto al 2022</a:t>
            </a:r>
          </a:p>
        </p:txBody>
      </p:sp>
      <p:cxnSp>
        <p:nvCxnSpPr>
          <p:cNvPr id="20" name="Connettore diritto 19">
            <a:extLst>
              <a:ext uri="{FF2B5EF4-FFF2-40B4-BE49-F238E27FC236}">
                <a16:creationId xmlns:a16="http://schemas.microsoft.com/office/drawing/2014/main" id="{CE7D0302-5241-D9C4-C9C5-308B127D8D43}"/>
              </a:ext>
            </a:extLst>
          </p:cNvPr>
          <p:cNvCxnSpPr>
            <a:cxnSpLocks/>
          </p:cNvCxnSpPr>
          <p:nvPr/>
        </p:nvCxnSpPr>
        <p:spPr>
          <a:xfrm flipV="1">
            <a:off x="4678255" y="4680363"/>
            <a:ext cx="0" cy="726154"/>
          </a:xfrm>
          <a:prstGeom prst="line">
            <a:avLst/>
          </a:prstGeom>
          <a:ln w="44450">
            <a:solidFill>
              <a:srgbClr val="5879B5"/>
            </a:solidFill>
            <a:prstDash val="sysDot"/>
            <a:headEnd type="oval"/>
            <a:tailEnd w="lg" len="lg"/>
          </a:ln>
        </p:spPr>
        <p:style>
          <a:lnRef idx="1">
            <a:schemeClr val="accent1"/>
          </a:lnRef>
          <a:fillRef idx="0">
            <a:schemeClr val="accent1"/>
          </a:fillRef>
          <a:effectRef idx="0">
            <a:schemeClr val="accent1"/>
          </a:effectRef>
          <a:fontRef idx="minor">
            <a:schemeClr val="tx1"/>
          </a:fontRef>
        </p:style>
      </p:cxnSp>
      <p:sp>
        <p:nvSpPr>
          <p:cNvPr id="26" name="Rettangolo 25">
            <a:extLst>
              <a:ext uri="{FF2B5EF4-FFF2-40B4-BE49-F238E27FC236}">
                <a16:creationId xmlns:a16="http://schemas.microsoft.com/office/drawing/2014/main" id="{341B1C18-8D4F-BE24-612B-B17442488B7D}"/>
              </a:ext>
            </a:extLst>
          </p:cNvPr>
          <p:cNvSpPr/>
          <p:nvPr/>
        </p:nvSpPr>
        <p:spPr>
          <a:xfrm>
            <a:off x="1151667" y="3090289"/>
            <a:ext cx="10341526" cy="25785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it-IT" sz="2800" b="1" dirty="0">
                <a:solidFill>
                  <a:srgbClr val="2B3E61"/>
                </a:solidFill>
                <a:latin typeface="Avenir Next LT Pro" panose="020B0504020202020204" pitchFamily="34" charset="0"/>
              </a:rPr>
              <a:t>ICT «in senso stretto»: </a:t>
            </a:r>
            <a:r>
              <a:rPr lang="it-IT" sz="2800" dirty="0">
                <a:solidFill>
                  <a:schemeClr val="tx1">
                    <a:lumMod val="75000"/>
                    <a:lumOff val="25000"/>
                  </a:schemeClr>
                </a:solidFill>
                <a:latin typeface="Avenir Next LT Pro" panose="020B0504020202020204" pitchFamily="34" charset="0"/>
              </a:rPr>
              <a:t>22.545 laureati, +9% rispetto al 2022 </a:t>
            </a:r>
          </a:p>
        </p:txBody>
      </p:sp>
      <p:cxnSp>
        <p:nvCxnSpPr>
          <p:cNvPr id="4" name="Connettore diritto 3">
            <a:extLst>
              <a:ext uri="{FF2B5EF4-FFF2-40B4-BE49-F238E27FC236}">
                <a16:creationId xmlns:a16="http://schemas.microsoft.com/office/drawing/2014/main" id="{755C3587-4D55-5231-0A8A-CB4486D40654}"/>
              </a:ext>
            </a:extLst>
          </p:cNvPr>
          <p:cNvCxnSpPr>
            <a:cxnSpLocks/>
          </p:cNvCxnSpPr>
          <p:nvPr/>
        </p:nvCxnSpPr>
        <p:spPr>
          <a:xfrm>
            <a:off x="1793977" y="3489907"/>
            <a:ext cx="1981" cy="715290"/>
          </a:xfrm>
          <a:prstGeom prst="line">
            <a:avLst/>
          </a:prstGeom>
          <a:ln w="44450">
            <a:solidFill>
              <a:srgbClr val="2B3E61"/>
            </a:solidFill>
            <a:prstDash val="sysDot"/>
            <a:headEnd type="oval"/>
            <a:tailEnd w="lg" len="lg"/>
          </a:ln>
        </p:spPr>
        <p:style>
          <a:lnRef idx="1">
            <a:schemeClr val="accent1"/>
          </a:lnRef>
          <a:fillRef idx="0">
            <a:schemeClr val="accent1"/>
          </a:fillRef>
          <a:effectRef idx="0">
            <a:schemeClr val="accent1"/>
          </a:effectRef>
          <a:fontRef idx="minor">
            <a:schemeClr val="tx1"/>
          </a:fontRef>
        </p:style>
      </p:cxnSp>
      <p:sp>
        <p:nvSpPr>
          <p:cNvPr id="9" name="Rettangolo 8">
            <a:extLst>
              <a:ext uri="{FF2B5EF4-FFF2-40B4-BE49-F238E27FC236}">
                <a16:creationId xmlns:a16="http://schemas.microsoft.com/office/drawing/2014/main" id="{46554F9B-70DF-F000-05FB-4416D4428C57}"/>
              </a:ext>
            </a:extLst>
          </p:cNvPr>
          <p:cNvSpPr/>
          <p:nvPr/>
        </p:nvSpPr>
        <p:spPr>
          <a:xfrm>
            <a:off x="6536803" y="7588400"/>
            <a:ext cx="8843892" cy="29346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it-IT" sz="2800" b="1" dirty="0">
                <a:solidFill>
                  <a:srgbClr val="BFBFBF"/>
                </a:solidFill>
                <a:latin typeface="Avenir Next LT Pro" panose="020B0504020202020204" pitchFamily="34" charset="0"/>
              </a:rPr>
              <a:t>Corsi NON ICT,</a:t>
            </a:r>
            <a:r>
              <a:rPr lang="it-IT" sz="2800" dirty="0">
                <a:solidFill>
                  <a:schemeClr val="tx1">
                    <a:lumMod val="75000"/>
                    <a:lumOff val="25000"/>
                  </a:schemeClr>
                </a:solidFill>
                <a:latin typeface="Avenir Next LT Pro" panose="020B0504020202020204" pitchFamily="34" charset="0"/>
              </a:rPr>
              <a:t> +5% rispetto al 2022</a:t>
            </a:r>
          </a:p>
        </p:txBody>
      </p:sp>
    </p:spTree>
    <p:extLst>
      <p:ext uri="{BB962C8B-B14F-4D97-AF65-F5344CB8AC3E}">
        <p14:creationId xmlns:p14="http://schemas.microsoft.com/office/powerpoint/2010/main" val="28348990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Graphic spid="15" grpId="0">
        <p:bldAsOne/>
      </p:bldGraphic>
      <p:bldP spid="19" grpId="0"/>
      <p:bldP spid="26"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605A16-3243-513F-C588-616BC818EC6F}"/>
            </a:ext>
          </a:extLst>
        </p:cNvPr>
        <p:cNvGrpSpPr/>
        <p:nvPr/>
      </p:nvGrpSpPr>
      <p:grpSpPr>
        <a:xfrm>
          <a:off x="0" y="0"/>
          <a:ext cx="0" cy="0"/>
          <a:chOff x="0" y="0"/>
          <a:chExt cx="0" cy="0"/>
        </a:xfrm>
      </p:grpSpPr>
      <p:sp>
        <p:nvSpPr>
          <p:cNvPr id="7" name="Rettangolo 6">
            <a:extLst>
              <a:ext uri="{FF2B5EF4-FFF2-40B4-BE49-F238E27FC236}">
                <a16:creationId xmlns:a16="http://schemas.microsoft.com/office/drawing/2014/main" id="{A6412039-0A3F-EE4F-414A-6B6D3F68B07F}"/>
              </a:ext>
            </a:extLst>
          </p:cNvPr>
          <p:cNvSpPr/>
          <p:nvPr/>
        </p:nvSpPr>
        <p:spPr>
          <a:xfrm>
            <a:off x="811046" y="2044143"/>
            <a:ext cx="17859600" cy="68194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extBox 4">
            <a:extLst>
              <a:ext uri="{FF2B5EF4-FFF2-40B4-BE49-F238E27FC236}">
                <a16:creationId xmlns:a16="http://schemas.microsoft.com/office/drawing/2014/main" id="{A8261A42-9EE2-101A-BAF3-F61C2726F6E3}"/>
              </a:ext>
            </a:extLst>
          </p:cNvPr>
          <p:cNvSpPr txBox="1">
            <a:spLocks noGrp="1" noRot="1" noMove="1" noResize="1" noEditPoints="1" noAdjustHandles="1" noChangeArrowheads="1" noChangeShapeType="1"/>
          </p:cNvSpPr>
          <p:nvPr/>
        </p:nvSpPr>
        <p:spPr>
          <a:xfrm>
            <a:off x="765857" y="676933"/>
            <a:ext cx="17856000" cy="707886"/>
          </a:xfrm>
          <a:prstGeom prst="rect">
            <a:avLst/>
          </a:prstGeom>
          <a:noFill/>
          <a:ln>
            <a:noFill/>
          </a:ln>
        </p:spPr>
        <p:txBody>
          <a:bodyPr wrap="square">
            <a:spAutoFit/>
          </a:bodyPr>
          <a:lstStyle>
            <a:defPPr>
              <a:defRPr lang="en-US"/>
            </a:defPPr>
            <a:lvl1pPr>
              <a:defRPr sz="1543" b="1">
                <a:solidFill>
                  <a:srgbClr val="6ADC7E"/>
                </a:solidFill>
                <a:latin typeface="Avenir Next LT Pro" panose="020B0504020202020204" pitchFamily="34" charset="0"/>
              </a:defRPr>
            </a:lvl1pPr>
          </a:lstStyle>
          <a:p>
            <a:r>
              <a:rPr lang="it-IT" sz="4000" b="1" dirty="0">
                <a:solidFill>
                  <a:srgbClr val="5879B5"/>
                </a:solidFill>
                <a:latin typeface="Avenir Next LT Pro" panose="020B0504020202020204" pitchFamily="34" charset="0"/>
              </a:rPr>
              <a:t>…ma i nuovi corsi ICT sono solo il 16% dei nuovi di corsi attivati</a:t>
            </a:r>
          </a:p>
        </p:txBody>
      </p:sp>
      <p:sp>
        <p:nvSpPr>
          <p:cNvPr id="29" name="TextBox 4">
            <a:extLst>
              <a:ext uri="{FF2B5EF4-FFF2-40B4-BE49-F238E27FC236}">
                <a16:creationId xmlns:a16="http://schemas.microsoft.com/office/drawing/2014/main" id="{F6724BAB-B0A2-1674-6E82-75E03E08BA68}"/>
              </a:ext>
            </a:extLst>
          </p:cNvPr>
          <p:cNvSpPr txBox="1">
            <a:spLocks noGrp="1" noRot="1" noMove="1" noResize="1" noEditPoints="1" noAdjustHandles="1" noChangeArrowheads="1" noChangeShapeType="1"/>
          </p:cNvSpPr>
          <p:nvPr/>
        </p:nvSpPr>
        <p:spPr>
          <a:xfrm>
            <a:off x="765857" y="1440713"/>
            <a:ext cx="17856000" cy="430887"/>
          </a:xfrm>
          <a:prstGeom prst="rect">
            <a:avLst/>
          </a:prstGeom>
          <a:noFill/>
          <a:ln>
            <a:noFill/>
          </a:ln>
        </p:spPr>
        <p:txBody>
          <a:bodyPr wrap="square">
            <a:spAutoFit/>
          </a:bodyPr>
          <a:lstStyle>
            <a:defPPr>
              <a:defRPr lang="en-US"/>
            </a:defPPr>
            <a:lvl1pPr>
              <a:defRPr sz="1543" b="1">
                <a:solidFill>
                  <a:srgbClr val="6ADC7E"/>
                </a:solidFill>
                <a:latin typeface="Avenir Next LT Pro" panose="020B0504020202020204" pitchFamily="34" charset="0"/>
              </a:defRPr>
            </a:lvl1pPr>
          </a:lstStyle>
          <a:p>
            <a:r>
              <a:rPr lang="it-IT" sz="2200" b="0" dirty="0">
                <a:solidFill>
                  <a:schemeClr val="tx1">
                    <a:lumMod val="75000"/>
                    <a:lumOff val="25000"/>
                  </a:schemeClr>
                </a:solidFill>
              </a:rPr>
              <a:t>Numero e percentuale sul totale dei nuovi corsi di studio approvati dall’ANVUR per l’</a:t>
            </a:r>
            <a:r>
              <a:rPr lang="it-IT" sz="2200" b="0" dirty="0" err="1">
                <a:solidFill>
                  <a:schemeClr val="tx1">
                    <a:lumMod val="75000"/>
                    <a:lumOff val="25000"/>
                  </a:schemeClr>
                </a:solidFill>
              </a:rPr>
              <a:t>a.a</a:t>
            </a:r>
            <a:r>
              <a:rPr lang="it-IT" sz="2200" b="0" dirty="0">
                <a:solidFill>
                  <a:schemeClr val="tx1">
                    <a:lumMod val="75000"/>
                    <a:lumOff val="25000"/>
                  </a:schemeClr>
                </a:solidFill>
              </a:rPr>
              <a:t>. 2024/2025</a:t>
            </a:r>
          </a:p>
        </p:txBody>
      </p:sp>
      <p:sp>
        <p:nvSpPr>
          <p:cNvPr id="30" name="Rettangolo 29">
            <a:extLst>
              <a:ext uri="{FF2B5EF4-FFF2-40B4-BE49-F238E27FC236}">
                <a16:creationId xmlns:a16="http://schemas.microsoft.com/office/drawing/2014/main" id="{87B51717-B949-1B1A-595E-E5611B1A2BD2}"/>
              </a:ext>
            </a:extLst>
          </p:cNvPr>
          <p:cNvSpPr>
            <a:spLocks noGrp="1" noRot="1" noMove="1" noResize="1" noEditPoints="1" noAdjustHandles="1" noChangeArrowheads="1" noChangeShapeType="1"/>
          </p:cNvSpPr>
          <p:nvPr/>
        </p:nvSpPr>
        <p:spPr>
          <a:xfrm>
            <a:off x="765857" y="8772372"/>
            <a:ext cx="17856000" cy="842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Fonte: rielaborazione Talents Venture su dati ANVUR.</a:t>
            </a:r>
          </a:p>
          <a:p>
            <a:r>
              <a:rPr lang="it-IT">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Nota: sono esclusi i corsi con valutazione negativa e i «</a:t>
            </a:r>
            <a:r>
              <a:rPr lang="it-IT" err="1">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CdS</a:t>
            </a:r>
            <a:r>
              <a:rPr lang="it-IT">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 replica», ovvero i corsi di laurea che replicano un corso già esistente presso l’ateneo. Tra i tredici «</a:t>
            </a:r>
            <a:r>
              <a:rPr lang="it-IT" err="1">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CdS</a:t>
            </a:r>
            <a:r>
              <a:rPr lang="it-IT">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 replica» è presente solo un corso ICT («in senso stretto»): «Ingegneria Informatica» presso l’Università degli Studi di Genova.</a:t>
            </a:r>
          </a:p>
        </p:txBody>
      </p:sp>
      <p:sp>
        <p:nvSpPr>
          <p:cNvPr id="3" name="Rettangolo 2">
            <a:extLst>
              <a:ext uri="{FF2B5EF4-FFF2-40B4-BE49-F238E27FC236}">
                <a16:creationId xmlns:a16="http://schemas.microsoft.com/office/drawing/2014/main" id="{A96CCF94-4591-CD92-9003-A3C18777DE1B}"/>
              </a:ext>
            </a:extLst>
          </p:cNvPr>
          <p:cNvSpPr/>
          <p:nvPr/>
        </p:nvSpPr>
        <p:spPr>
          <a:xfrm>
            <a:off x="765856" y="2002206"/>
            <a:ext cx="11880000" cy="68194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8" name="Gruppo 7">
            <a:extLst>
              <a:ext uri="{FF2B5EF4-FFF2-40B4-BE49-F238E27FC236}">
                <a16:creationId xmlns:a16="http://schemas.microsoft.com/office/drawing/2014/main" id="{399A7302-F3F4-A6C4-6595-A91A6368BC4E}"/>
              </a:ext>
            </a:extLst>
          </p:cNvPr>
          <p:cNvGrpSpPr/>
          <p:nvPr/>
        </p:nvGrpSpPr>
        <p:grpSpPr>
          <a:xfrm>
            <a:off x="7584943" y="2274319"/>
            <a:ext cx="6802987" cy="6168391"/>
            <a:chOff x="2280673" y="1760848"/>
            <a:chExt cx="3835201" cy="3341121"/>
          </a:xfrm>
        </p:grpSpPr>
        <p:grpSp>
          <p:nvGrpSpPr>
            <p:cNvPr id="14" name="Gruppo 13">
              <a:extLst>
                <a:ext uri="{FF2B5EF4-FFF2-40B4-BE49-F238E27FC236}">
                  <a16:creationId xmlns:a16="http://schemas.microsoft.com/office/drawing/2014/main" id="{3150D84C-34A6-66B4-3FFA-971B628964DE}"/>
                </a:ext>
              </a:extLst>
            </p:cNvPr>
            <p:cNvGrpSpPr/>
            <p:nvPr/>
          </p:nvGrpSpPr>
          <p:grpSpPr>
            <a:xfrm>
              <a:off x="4142439" y="2124011"/>
              <a:ext cx="1973435" cy="2374440"/>
              <a:chOff x="4692911" y="2148396"/>
              <a:chExt cx="1973435" cy="2374440"/>
            </a:xfrm>
          </p:grpSpPr>
          <p:sp>
            <p:nvSpPr>
              <p:cNvPr id="48" name="Ovale 47">
                <a:extLst>
                  <a:ext uri="{FF2B5EF4-FFF2-40B4-BE49-F238E27FC236}">
                    <a16:creationId xmlns:a16="http://schemas.microsoft.com/office/drawing/2014/main" id="{92FB72FE-3456-2B63-7A51-5E556FEF47F9}"/>
                  </a:ext>
                </a:extLst>
              </p:cNvPr>
              <p:cNvSpPr/>
              <p:nvPr/>
            </p:nvSpPr>
            <p:spPr>
              <a:xfrm>
                <a:off x="4694001" y="2663254"/>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9" name="Ovale 48">
                <a:extLst>
                  <a:ext uri="{FF2B5EF4-FFF2-40B4-BE49-F238E27FC236}">
                    <a16:creationId xmlns:a16="http://schemas.microsoft.com/office/drawing/2014/main" id="{CF82D5BD-C4F5-2C53-5BD7-804FD6C8E0F4}"/>
                  </a:ext>
                </a:extLst>
              </p:cNvPr>
              <p:cNvSpPr/>
              <p:nvPr/>
            </p:nvSpPr>
            <p:spPr>
              <a:xfrm>
                <a:off x="4898687" y="2663254"/>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0" name="Ovale 49">
                <a:extLst>
                  <a:ext uri="{FF2B5EF4-FFF2-40B4-BE49-F238E27FC236}">
                    <a16:creationId xmlns:a16="http://schemas.microsoft.com/office/drawing/2014/main" id="{DDD21864-65E9-BC16-A1C7-0456526E7128}"/>
                  </a:ext>
                </a:extLst>
              </p:cNvPr>
              <p:cNvSpPr/>
              <p:nvPr/>
            </p:nvSpPr>
            <p:spPr>
              <a:xfrm>
                <a:off x="5103374" y="2663254"/>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1" name="Ovale 50">
                <a:extLst>
                  <a:ext uri="{FF2B5EF4-FFF2-40B4-BE49-F238E27FC236}">
                    <a16:creationId xmlns:a16="http://schemas.microsoft.com/office/drawing/2014/main" id="{B005D101-4657-E7CB-8137-5D5847BBA258}"/>
                  </a:ext>
                </a:extLst>
              </p:cNvPr>
              <p:cNvSpPr/>
              <p:nvPr/>
            </p:nvSpPr>
            <p:spPr>
              <a:xfrm>
                <a:off x="5308060" y="2663254"/>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2" name="Ovale 51">
                <a:extLst>
                  <a:ext uri="{FF2B5EF4-FFF2-40B4-BE49-F238E27FC236}">
                    <a16:creationId xmlns:a16="http://schemas.microsoft.com/office/drawing/2014/main" id="{3AA915E5-673C-B18C-53C1-AEDDAF79FE63}"/>
                  </a:ext>
                </a:extLst>
              </p:cNvPr>
              <p:cNvSpPr/>
              <p:nvPr/>
            </p:nvSpPr>
            <p:spPr>
              <a:xfrm>
                <a:off x="5512746" y="2663254"/>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3" name="Ovale 52">
                <a:extLst>
                  <a:ext uri="{FF2B5EF4-FFF2-40B4-BE49-F238E27FC236}">
                    <a16:creationId xmlns:a16="http://schemas.microsoft.com/office/drawing/2014/main" id="{FC89E570-00E5-AA57-6BB1-D619906BDCA1}"/>
                  </a:ext>
                </a:extLst>
              </p:cNvPr>
              <p:cNvSpPr/>
              <p:nvPr/>
            </p:nvSpPr>
            <p:spPr>
              <a:xfrm>
                <a:off x="5717433" y="2663254"/>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4" name="Ovale 53">
                <a:extLst>
                  <a:ext uri="{FF2B5EF4-FFF2-40B4-BE49-F238E27FC236}">
                    <a16:creationId xmlns:a16="http://schemas.microsoft.com/office/drawing/2014/main" id="{1B77A193-EACD-0E83-79AA-D18720527713}"/>
                  </a:ext>
                </a:extLst>
              </p:cNvPr>
              <p:cNvSpPr/>
              <p:nvPr/>
            </p:nvSpPr>
            <p:spPr>
              <a:xfrm>
                <a:off x="5922119" y="2663254"/>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5" name="Ovale 54">
                <a:extLst>
                  <a:ext uri="{FF2B5EF4-FFF2-40B4-BE49-F238E27FC236}">
                    <a16:creationId xmlns:a16="http://schemas.microsoft.com/office/drawing/2014/main" id="{FF3C99C1-1EDB-3EDF-405A-5E64942178A2}"/>
                  </a:ext>
                </a:extLst>
              </p:cNvPr>
              <p:cNvSpPr/>
              <p:nvPr/>
            </p:nvSpPr>
            <p:spPr>
              <a:xfrm>
                <a:off x="6126805" y="2663254"/>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6" name="Ovale 55">
                <a:extLst>
                  <a:ext uri="{FF2B5EF4-FFF2-40B4-BE49-F238E27FC236}">
                    <a16:creationId xmlns:a16="http://schemas.microsoft.com/office/drawing/2014/main" id="{D6D5870E-91F3-53B4-033E-90E3A59A87AE}"/>
                  </a:ext>
                </a:extLst>
              </p:cNvPr>
              <p:cNvSpPr/>
              <p:nvPr/>
            </p:nvSpPr>
            <p:spPr>
              <a:xfrm>
                <a:off x="6331491" y="2663254"/>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7" name="Ovale 56">
                <a:extLst>
                  <a:ext uri="{FF2B5EF4-FFF2-40B4-BE49-F238E27FC236}">
                    <a16:creationId xmlns:a16="http://schemas.microsoft.com/office/drawing/2014/main" id="{8A8FC37B-9ABD-AD70-C9C1-D171F6B107A3}"/>
                  </a:ext>
                </a:extLst>
              </p:cNvPr>
              <p:cNvSpPr/>
              <p:nvPr/>
            </p:nvSpPr>
            <p:spPr>
              <a:xfrm>
                <a:off x="4694001" y="2491635"/>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8" name="Ovale 57">
                <a:extLst>
                  <a:ext uri="{FF2B5EF4-FFF2-40B4-BE49-F238E27FC236}">
                    <a16:creationId xmlns:a16="http://schemas.microsoft.com/office/drawing/2014/main" id="{1A281252-C3CE-147F-4FF2-242575A5D2C3}"/>
                  </a:ext>
                </a:extLst>
              </p:cNvPr>
              <p:cNvSpPr/>
              <p:nvPr/>
            </p:nvSpPr>
            <p:spPr>
              <a:xfrm>
                <a:off x="4898687" y="2491635"/>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9" name="Ovale 58">
                <a:extLst>
                  <a:ext uri="{FF2B5EF4-FFF2-40B4-BE49-F238E27FC236}">
                    <a16:creationId xmlns:a16="http://schemas.microsoft.com/office/drawing/2014/main" id="{567FF414-3C75-D844-0AB0-BDC1F6538399}"/>
                  </a:ext>
                </a:extLst>
              </p:cNvPr>
              <p:cNvSpPr/>
              <p:nvPr/>
            </p:nvSpPr>
            <p:spPr>
              <a:xfrm>
                <a:off x="5103374" y="2491635"/>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0" name="Ovale 59">
                <a:extLst>
                  <a:ext uri="{FF2B5EF4-FFF2-40B4-BE49-F238E27FC236}">
                    <a16:creationId xmlns:a16="http://schemas.microsoft.com/office/drawing/2014/main" id="{256ED895-CD52-F80F-0A26-8122A54708E6}"/>
                  </a:ext>
                </a:extLst>
              </p:cNvPr>
              <p:cNvSpPr/>
              <p:nvPr/>
            </p:nvSpPr>
            <p:spPr>
              <a:xfrm>
                <a:off x="5308060" y="2491635"/>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1" name="Ovale 60">
                <a:extLst>
                  <a:ext uri="{FF2B5EF4-FFF2-40B4-BE49-F238E27FC236}">
                    <a16:creationId xmlns:a16="http://schemas.microsoft.com/office/drawing/2014/main" id="{0CA0363F-2922-95A1-1A76-47FD54BBDE33}"/>
                  </a:ext>
                </a:extLst>
              </p:cNvPr>
              <p:cNvSpPr/>
              <p:nvPr/>
            </p:nvSpPr>
            <p:spPr>
              <a:xfrm>
                <a:off x="5512746" y="2491635"/>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2" name="Ovale 61">
                <a:extLst>
                  <a:ext uri="{FF2B5EF4-FFF2-40B4-BE49-F238E27FC236}">
                    <a16:creationId xmlns:a16="http://schemas.microsoft.com/office/drawing/2014/main" id="{5673166D-7029-DC59-03D1-A8A30445D312}"/>
                  </a:ext>
                </a:extLst>
              </p:cNvPr>
              <p:cNvSpPr/>
              <p:nvPr/>
            </p:nvSpPr>
            <p:spPr>
              <a:xfrm>
                <a:off x="5717433" y="2491635"/>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3" name="Ovale 62">
                <a:extLst>
                  <a:ext uri="{FF2B5EF4-FFF2-40B4-BE49-F238E27FC236}">
                    <a16:creationId xmlns:a16="http://schemas.microsoft.com/office/drawing/2014/main" id="{64CAF8EC-9D9B-1AF4-36F5-1AF7D9387F95}"/>
                  </a:ext>
                </a:extLst>
              </p:cNvPr>
              <p:cNvSpPr/>
              <p:nvPr/>
            </p:nvSpPr>
            <p:spPr>
              <a:xfrm>
                <a:off x="5922119" y="2491635"/>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8" name="Ovale 127">
                <a:extLst>
                  <a:ext uri="{FF2B5EF4-FFF2-40B4-BE49-F238E27FC236}">
                    <a16:creationId xmlns:a16="http://schemas.microsoft.com/office/drawing/2014/main" id="{FEAFA8E5-F40F-F620-80D8-EFE86DFF0E7E}"/>
                  </a:ext>
                </a:extLst>
              </p:cNvPr>
              <p:cNvSpPr/>
              <p:nvPr/>
            </p:nvSpPr>
            <p:spPr>
              <a:xfrm>
                <a:off x="6126805" y="2491635"/>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9" name="Ovale 128">
                <a:extLst>
                  <a:ext uri="{FF2B5EF4-FFF2-40B4-BE49-F238E27FC236}">
                    <a16:creationId xmlns:a16="http://schemas.microsoft.com/office/drawing/2014/main" id="{B4EA8186-5BD0-57E7-BBC8-9F9A97AC802B}"/>
                  </a:ext>
                </a:extLst>
              </p:cNvPr>
              <p:cNvSpPr/>
              <p:nvPr/>
            </p:nvSpPr>
            <p:spPr>
              <a:xfrm>
                <a:off x="6331491" y="2491635"/>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0" name="Ovale 129">
                <a:extLst>
                  <a:ext uri="{FF2B5EF4-FFF2-40B4-BE49-F238E27FC236}">
                    <a16:creationId xmlns:a16="http://schemas.microsoft.com/office/drawing/2014/main" id="{49A445A9-3FD4-8AFD-1BB5-04BF9B4CB089}"/>
                  </a:ext>
                </a:extLst>
              </p:cNvPr>
              <p:cNvSpPr/>
              <p:nvPr/>
            </p:nvSpPr>
            <p:spPr>
              <a:xfrm>
                <a:off x="4694001" y="2320015"/>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1" name="Ovale 130">
                <a:extLst>
                  <a:ext uri="{FF2B5EF4-FFF2-40B4-BE49-F238E27FC236}">
                    <a16:creationId xmlns:a16="http://schemas.microsoft.com/office/drawing/2014/main" id="{7173D6CB-5BD2-7143-32C4-B113EFF4B0C0}"/>
                  </a:ext>
                </a:extLst>
              </p:cNvPr>
              <p:cNvSpPr/>
              <p:nvPr/>
            </p:nvSpPr>
            <p:spPr>
              <a:xfrm>
                <a:off x="4898687" y="2320015"/>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2" name="Ovale 131">
                <a:extLst>
                  <a:ext uri="{FF2B5EF4-FFF2-40B4-BE49-F238E27FC236}">
                    <a16:creationId xmlns:a16="http://schemas.microsoft.com/office/drawing/2014/main" id="{0BE8A37F-0571-78E8-32B3-75D009DF6FAE}"/>
                  </a:ext>
                </a:extLst>
              </p:cNvPr>
              <p:cNvSpPr/>
              <p:nvPr/>
            </p:nvSpPr>
            <p:spPr>
              <a:xfrm>
                <a:off x="5103374" y="2320015"/>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3" name="Ovale 132">
                <a:extLst>
                  <a:ext uri="{FF2B5EF4-FFF2-40B4-BE49-F238E27FC236}">
                    <a16:creationId xmlns:a16="http://schemas.microsoft.com/office/drawing/2014/main" id="{4ADF24A9-2FE1-C49F-EA27-FD976A7A9DB8}"/>
                  </a:ext>
                </a:extLst>
              </p:cNvPr>
              <p:cNvSpPr/>
              <p:nvPr/>
            </p:nvSpPr>
            <p:spPr>
              <a:xfrm>
                <a:off x="5308060" y="2320015"/>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4" name="Ovale 133">
                <a:extLst>
                  <a:ext uri="{FF2B5EF4-FFF2-40B4-BE49-F238E27FC236}">
                    <a16:creationId xmlns:a16="http://schemas.microsoft.com/office/drawing/2014/main" id="{4DF7F89D-9004-B40E-0C59-674843DEC934}"/>
                  </a:ext>
                </a:extLst>
              </p:cNvPr>
              <p:cNvSpPr/>
              <p:nvPr/>
            </p:nvSpPr>
            <p:spPr>
              <a:xfrm>
                <a:off x="5512746" y="2320015"/>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5" name="Ovale 134">
                <a:extLst>
                  <a:ext uri="{FF2B5EF4-FFF2-40B4-BE49-F238E27FC236}">
                    <a16:creationId xmlns:a16="http://schemas.microsoft.com/office/drawing/2014/main" id="{F2EFC604-01BD-D042-3C08-9205189522CA}"/>
                  </a:ext>
                </a:extLst>
              </p:cNvPr>
              <p:cNvSpPr/>
              <p:nvPr/>
            </p:nvSpPr>
            <p:spPr>
              <a:xfrm>
                <a:off x="5717433" y="2320015"/>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6" name="Ovale 135">
                <a:extLst>
                  <a:ext uri="{FF2B5EF4-FFF2-40B4-BE49-F238E27FC236}">
                    <a16:creationId xmlns:a16="http://schemas.microsoft.com/office/drawing/2014/main" id="{0DE3C6EF-835F-1259-1DFF-218FFC84A2F5}"/>
                  </a:ext>
                </a:extLst>
              </p:cNvPr>
              <p:cNvSpPr/>
              <p:nvPr/>
            </p:nvSpPr>
            <p:spPr>
              <a:xfrm>
                <a:off x="5922119" y="2320015"/>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7" name="Ovale 136">
                <a:extLst>
                  <a:ext uri="{FF2B5EF4-FFF2-40B4-BE49-F238E27FC236}">
                    <a16:creationId xmlns:a16="http://schemas.microsoft.com/office/drawing/2014/main" id="{D8D7D3EF-FED0-A84D-D424-A7BFDD7A915A}"/>
                  </a:ext>
                </a:extLst>
              </p:cNvPr>
              <p:cNvSpPr/>
              <p:nvPr/>
            </p:nvSpPr>
            <p:spPr>
              <a:xfrm>
                <a:off x="6126805" y="2320015"/>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8" name="Ovale 137">
                <a:extLst>
                  <a:ext uri="{FF2B5EF4-FFF2-40B4-BE49-F238E27FC236}">
                    <a16:creationId xmlns:a16="http://schemas.microsoft.com/office/drawing/2014/main" id="{A6FD9C59-E7B1-6249-8E50-1A7C15FA7759}"/>
                  </a:ext>
                </a:extLst>
              </p:cNvPr>
              <p:cNvSpPr/>
              <p:nvPr/>
            </p:nvSpPr>
            <p:spPr>
              <a:xfrm>
                <a:off x="6331491" y="2320015"/>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9" name="Ovale 138">
                <a:extLst>
                  <a:ext uri="{FF2B5EF4-FFF2-40B4-BE49-F238E27FC236}">
                    <a16:creationId xmlns:a16="http://schemas.microsoft.com/office/drawing/2014/main" id="{D9F22BB6-B696-AFDF-F126-A672EB0552CF}"/>
                  </a:ext>
                </a:extLst>
              </p:cNvPr>
              <p:cNvSpPr/>
              <p:nvPr/>
            </p:nvSpPr>
            <p:spPr>
              <a:xfrm>
                <a:off x="4694001" y="2148396"/>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0" name="Ovale 139">
                <a:extLst>
                  <a:ext uri="{FF2B5EF4-FFF2-40B4-BE49-F238E27FC236}">
                    <a16:creationId xmlns:a16="http://schemas.microsoft.com/office/drawing/2014/main" id="{212937B3-321A-D561-0112-C1B15E1D28BB}"/>
                  </a:ext>
                </a:extLst>
              </p:cNvPr>
              <p:cNvSpPr/>
              <p:nvPr/>
            </p:nvSpPr>
            <p:spPr>
              <a:xfrm>
                <a:off x="4898687" y="2148396"/>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1" name="Ovale 140">
                <a:extLst>
                  <a:ext uri="{FF2B5EF4-FFF2-40B4-BE49-F238E27FC236}">
                    <a16:creationId xmlns:a16="http://schemas.microsoft.com/office/drawing/2014/main" id="{4E0913AB-BBD2-6CD2-46AF-0CB7115A5F13}"/>
                  </a:ext>
                </a:extLst>
              </p:cNvPr>
              <p:cNvSpPr/>
              <p:nvPr/>
            </p:nvSpPr>
            <p:spPr>
              <a:xfrm>
                <a:off x="5103374" y="2148396"/>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2" name="Ovale 141">
                <a:extLst>
                  <a:ext uri="{FF2B5EF4-FFF2-40B4-BE49-F238E27FC236}">
                    <a16:creationId xmlns:a16="http://schemas.microsoft.com/office/drawing/2014/main" id="{85791A50-FA08-CED7-7ED7-AA71549EB67A}"/>
                  </a:ext>
                </a:extLst>
              </p:cNvPr>
              <p:cNvSpPr/>
              <p:nvPr/>
            </p:nvSpPr>
            <p:spPr>
              <a:xfrm>
                <a:off x="5308060" y="2148396"/>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3" name="Ovale 142">
                <a:extLst>
                  <a:ext uri="{FF2B5EF4-FFF2-40B4-BE49-F238E27FC236}">
                    <a16:creationId xmlns:a16="http://schemas.microsoft.com/office/drawing/2014/main" id="{9177E150-02CF-C270-0B35-2DB47B343753}"/>
                  </a:ext>
                </a:extLst>
              </p:cNvPr>
              <p:cNvSpPr/>
              <p:nvPr/>
            </p:nvSpPr>
            <p:spPr>
              <a:xfrm>
                <a:off x="5512746" y="2148396"/>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4" name="Ovale 143">
                <a:extLst>
                  <a:ext uri="{FF2B5EF4-FFF2-40B4-BE49-F238E27FC236}">
                    <a16:creationId xmlns:a16="http://schemas.microsoft.com/office/drawing/2014/main" id="{D30A94E0-DFBF-24A2-3790-68D777043152}"/>
                  </a:ext>
                </a:extLst>
              </p:cNvPr>
              <p:cNvSpPr/>
              <p:nvPr/>
            </p:nvSpPr>
            <p:spPr>
              <a:xfrm>
                <a:off x="5717433" y="2148396"/>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5" name="Ovale 144">
                <a:extLst>
                  <a:ext uri="{FF2B5EF4-FFF2-40B4-BE49-F238E27FC236}">
                    <a16:creationId xmlns:a16="http://schemas.microsoft.com/office/drawing/2014/main" id="{F623B8BA-E441-439C-4697-9FC219C5AFE9}"/>
                  </a:ext>
                </a:extLst>
              </p:cNvPr>
              <p:cNvSpPr/>
              <p:nvPr/>
            </p:nvSpPr>
            <p:spPr>
              <a:xfrm>
                <a:off x="5922119" y="2148396"/>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6" name="Ovale 145">
                <a:extLst>
                  <a:ext uri="{FF2B5EF4-FFF2-40B4-BE49-F238E27FC236}">
                    <a16:creationId xmlns:a16="http://schemas.microsoft.com/office/drawing/2014/main" id="{C4ED6834-3CDA-8D53-5BFD-FFCCF0C4258E}"/>
                  </a:ext>
                </a:extLst>
              </p:cNvPr>
              <p:cNvSpPr/>
              <p:nvPr/>
            </p:nvSpPr>
            <p:spPr>
              <a:xfrm>
                <a:off x="6126805" y="2148396"/>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7" name="Ovale 146">
                <a:extLst>
                  <a:ext uri="{FF2B5EF4-FFF2-40B4-BE49-F238E27FC236}">
                    <a16:creationId xmlns:a16="http://schemas.microsoft.com/office/drawing/2014/main" id="{F7B9AEAB-00CB-54E3-6F00-A49963B30FFF}"/>
                  </a:ext>
                </a:extLst>
              </p:cNvPr>
              <p:cNvSpPr/>
              <p:nvPr/>
            </p:nvSpPr>
            <p:spPr>
              <a:xfrm>
                <a:off x="6331491" y="2148396"/>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8" name="Ovale 147">
                <a:extLst>
                  <a:ext uri="{FF2B5EF4-FFF2-40B4-BE49-F238E27FC236}">
                    <a16:creationId xmlns:a16="http://schemas.microsoft.com/office/drawing/2014/main" id="{E5D22102-723D-92B2-F4E1-268DFC86FDAE}"/>
                  </a:ext>
                </a:extLst>
              </p:cNvPr>
              <p:cNvSpPr/>
              <p:nvPr/>
            </p:nvSpPr>
            <p:spPr>
              <a:xfrm>
                <a:off x="4694001" y="3349732"/>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9" name="Ovale 148">
                <a:extLst>
                  <a:ext uri="{FF2B5EF4-FFF2-40B4-BE49-F238E27FC236}">
                    <a16:creationId xmlns:a16="http://schemas.microsoft.com/office/drawing/2014/main" id="{948A1CD9-357B-8BD8-6101-A1CBA192F627}"/>
                  </a:ext>
                </a:extLst>
              </p:cNvPr>
              <p:cNvSpPr/>
              <p:nvPr/>
            </p:nvSpPr>
            <p:spPr>
              <a:xfrm>
                <a:off x="4898687" y="3349732"/>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0" name="Ovale 149">
                <a:extLst>
                  <a:ext uri="{FF2B5EF4-FFF2-40B4-BE49-F238E27FC236}">
                    <a16:creationId xmlns:a16="http://schemas.microsoft.com/office/drawing/2014/main" id="{D6694877-C7C0-22A4-28BA-B921C163CBE2}"/>
                  </a:ext>
                </a:extLst>
              </p:cNvPr>
              <p:cNvSpPr/>
              <p:nvPr/>
            </p:nvSpPr>
            <p:spPr>
              <a:xfrm>
                <a:off x="5103374" y="3349732"/>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1" name="Ovale 150">
                <a:extLst>
                  <a:ext uri="{FF2B5EF4-FFF2-40B4-BE49-F238E27FC236}">
                    <a16:creationId xmlns:a16="http://schemas.microsoft.com/office/drawing/2014/main" id="{EA39A6AE-93EC-C1D5-B5CA-038BF1C73205}"/>
                  </a:ext>
                </a:extLst>
              </p:cNvPr>
              <p:cNvSpPr/>
              <p:nvPr/>
            </p:nvSpPr>
            <p:spPr>
              <a:xfrm>
                <a:off x="5308060" y="3349732"/>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2" name="Ovale 151">
                <a:extLst>
                  <a:ext uri="{FF2B5EF4-FFF2-40B4-BE49-F238E27FC236}">
                    <a16:creationId xmlns:a16="http://schemas.microsoft.com/office/drawing/2014/main" id="{B864ADCC-BC66-7272-FF5E-BDDE691BB1D0}"/>
                  </a:ext>
                </a:extLst>
              </p:cNvPr>
              <p:cNvSpPr/>
              <p:nvPr/>
            </p:nvSpPr>
            <p:spPr>
              <a:xfrm>
                <a:off x="5512746" y="3349732"/>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3" name="Ovale 152">
                <a:extLst>
                  <a:ext uri="{FF2B5EF4-FFF2-40B4-BE49-F238E27FC236}">
                    <a16:creationId xmlns:a16="http://schemas.microsoft.com/office/drawing/2014/main" id="{EB2CAF70-6F6B-A7BF-D9F8-9196EFBC0F76}"/>
                  </a:ext>
                </a:extLst>
              </p:cNvPr>
              <p:cNvSpPr/>
              <p:nvPr/>
            </p:nvSpPr>
            <p:spPr>
              <a:xfrm>
                <a:off x="5717433" y="3349732"/>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4" name="Ovale 153">
                <a:extLst>
                  <a:ext uri="{FF2B5EF4-FFF2-40B4-BE49-F238E27FC236}">
                    <a16:creationId xmlns:a16="http://schemas.microsoft.com/office/drawing/2014/main" id="{2D51BF1C-08D1-E324-9CD4-E5307032B811}"/>
                  </a:ext>
                </a:extLst>
              </p:cNvPr>
              <p:cNvSpPr/>
              <p:nvPr/>
            </p:nvSpPr>
            <p:spPr>
              <a:xfrm>
                <a:off x="5922119" y="3349732"/>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5" name="Ovale 154">
                <a:extLst>
                  <a:ext uri="{FF2B5EF4-FFF2-40B4-BE49-F238E27FC236}">
                    <a16:creationId xmlns:a16="http://schemas.microsoft.com/office/drawing/2014/main" id="{346FDDB4-BE67-95E1-A226-F45B56649A98}"/>
                  </a:ext>
                </a:extLst>
              </p:cNvPr>
              <p:cNvSpPr/>
              <p:nvPr/>
            </p:nvSpPr>
            <p:spPr>
              <a:xfrm>
                <a:off x="6126805" y="3349732"/>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6" name="Ovale 155">
                <a:extLst>
                  <a:ext uri="{FF2B5EF4-FFF2-40B4-BE49-F238E27FC236}">
                    <a16:creationId xmlns:a16="http://schemas.microsoft.com/office/drawing/2014/main" id="{2DDACAF2-E4BE-19C8-24B1-05C486AD109D}"/>
                  </a:ext>
                </a:extLst>
              </p:cNvPr>
              <p:cNvSpPr/>
              <p:nvPr/>
            </p:nvSpPr>
            <p:spPr>
              <a:xfrm>
                <a:off x="6331491" y="3349732"/>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7" name="Ovale 156">
                <a:extLst>
                  <a:ext uri="{FF2B5EF4-FFF2-40B4-BE49-F238E27FC236}">
                    <a16:creationId xmlns:a16="http://schemas.microsoft.com/office/drawing/2014/main" id="{019B3412-FA6D-064B-CDBC-ABC0D61209DA}"/>
                  </a:ext>
                </a:extLst>
              </p:cNvPr>
              <p:cNvSpPr/>
              <p:nvPr/>
            </p:nvSpPr>
            <p:spPr>
              <a:xfrm>
                <a:off x="4694001" y="3178112"/>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8" name="Ovale 157">
                <a:extLst>
                  <a:ext uri="{FF2B5EF4-FFF2-40B4-BE49-F238E27FC236}">
                    <a16:creationId xmlns:a16="http://schemas.microsoft.com/office/drawing/2014/main" id="{2E96B39B-715E-37CC-7C30-9921BB345501}"/>
                  </a:ext>
                </a:extLst>
              </p:cNvPr>
              <p:cNvSpPr/>
              <p:nvPr/>
            </p:nvSpPr>
            <p:spPr>
              <a:xfrm>
                <a:off x="4898687" y="3178112"/>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9" name="Ovale 158">
                <a:extLst>
                  <a:ext uri="{FF2B5EF4-FFF2-40B4-BE49-F238E27FC236}">
                    <a16:creationId xmlns:a16="http://schemas.microsoft.com/office/drawing/2014/main" id="{821DCE05-8481-F2E4-2B4C-C615EF9026F4}"/>
                  </a:ext>
                </a:extLst>
              </p:cNvPr>
              <p:cNvSpPr/>
              <p:nvPr/>
            </p:nvSpPr>
            <p:spPr>
              <a:xfrm>
                <a:off x="5103374" y="3178112"/>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60" name="Ovale 159">
                <a:extLst>
                  <a:ext uri="{FF2B5EF4-FFF2-40B4-BE49-F238E27FC236}">
                    <a16:creationId xmlns:a16="http://schemas.microsoft.com/office/drawing/2014/main" id="{D35270BC-1E56-65F6-2DE3-31369787BE32}"/>
                  </a:ext>
                </a:extLst>
              </p:cNvPr>
              <p:cNvSpPr/>
              <p:nvPr/>
            </p:nvSpPr>
            <p:spPr>
              <a:xfrm>
                <a:off x="5308060" y="3178112"/>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61" name="Ovale 160">
                <a:extLst>
                  <a:ext uri="{FF2B5EF4-FFF2-40B4-BE49-F238E27FC236}">
                    <a16:creationId xmlns:a16="http://schemas.microsoft.com/office/drawing/2014/main" id="{C5715AE5-6239-0E4D-A812-D668BC929298}"/>
                  </a:ext>
                </a:extLst>
              </p:cNvPr>
              <p:cNvSpPr/>
              <p:nvPr/>
            </p:nvSpPr>
            <p:spPr>
              <a:xfrm>
                <a:off x="5512746" y="3178112"/>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62" name="Ovale 161">
                <a:extLst>
                  <a:ext uri="{FF2B5EF4-FFF2-40B4-BE49-F238E27FC236}">
                    <a16:creationId xmlns:a16="http://schemas.microsoft.com/office/drawing/2014/main" id="{5968347B-5077-8B25-2262-3A3CF09ED87C}"/>
                  </a:ext>
                </a:extLst>
              </p:cNvPr>
              <p:cNvSpPr/>
              <p:nvPr/>
            </p:nvSpPr>
            <p:spPr>
              <a:xfrm>
                <a:off x="5717433" y="3178112"/>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63" name="Ovale 162">
                <a:extLst>
                  <a:ext uri="{FF2B5EF4-FFF2-40B4-BE49-F238E27FC236}">
                    <a16:creationId xmlns:a16="http://schemas.microsoft.com/office/drawing/2014/main" id="{806E6975-2BBC-C728-1BCE-A885FFA3ADEA}"/>
                  </a:ext>
                </a:extLst>
              </p:cNvPr>
              <p:cNvSpPr/>
              <p:nvPr/>
            </p:nvSpPr>
            <p:spPr>
              <a:xfrm>
                <a:off x="5922119" y="3178112"/>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64" name="Ovale 163">
                <a:extLst>
                  <a:ext uri="{FF2B5EF4-FFF2-40B4-BE49-F238E27FC236}">
                    <a16:creationId xmlns:a16="http://schemas.microsoft.com/office/drawing/2014/main" id="{8F91704D-4F0C-9965-F424-C6C900F1C853}"/>
                  </a:ext>
                </a:extLst>
              </p:cNvPr>
              <p:cNvSpPr/>
              <p:nvPr/>
            </p:nvSpPr>
            <p:spPr>
              <a:xfrm>
                <a:off x="6126805" y="3178112"/>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65" name="Ovale 164">
                <a:extLst>
                  <a:ext uri="{FF2B5EF4-FFF2-40B4-BE49-F238E27FC236}">
                    <a16:creationId xmlns:a16="http://schemas.microsoft.com/office/drawing/2014/main" id="{6EE8D7B5-F5E9-A307-1588-B81B6E9B9147}"/>
                  </a:ext>
                </a:extLst>
              </p:cNvPr>
              <p:cNvSpPr/>
              <p:nvPr/>
            </p:nvSpPr>
            <p:spPr>
              <a:xfrm>
                <a:off x="6331491" y="3178112"/>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66" name="Ovale 165">
                <a:extLst>
                  <a:ext uri="{FF2B5EF4-FFF2-40B4-BE49-F238E27FC236}">
                    <a16:creationId xmlns:a16="http://schemas.microsoft.com/office/drawing/2014/main" id="{B5DEE1EC-FC3F-FB99-503E-45CE4138D515}"/>
                  </a:ext>
                </a:extLst>
              </p:cNvPr>
              <p:cNvSpPr/>
              <p:nvPr/>
            </p:nvSpPr>
            <p:spPr>
              <a:xfrm>
                <a:off x="4694001" y="3006493"/>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67" name="Ovale 166">
                <a:extLst>
                  <a:ext uri="{FF2B5EF4-FFF2-40B4-BE49-F238E27FC236}">
                    <a16:creationId xmlns:a16="http://schemas.microsoft.com/office/drawing/2014/main" id="{D1D98553-DC8B-0E73-4806-B8D5C9D3BAE8}"/>
                  </a:ext>
                </a:extLst>
              </p:cNvPr>
              <p:cNvSpPr/>
              <p:nvPr/>
            </p:nvSpPr>
            <p:spPr>
              <a:xfrm>
                <a:off x="4898687" y="3006493"/>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68" name="Ovale 167">
                <a:extLst>
                  <a:ext uri="{FF2B5EF4-FFF2-40B4-BE49-F238E27FC236}">
                    <a16:creationId xmlns:a16="http://schemas.microsoft.com/office/drawing/2014/main" id="{4D7DB066-0C32-BA93-7233-8F7A87B07C0C}"/>
                  </a:ext>
                </a:extLst>
              </p:cNvPr>
              <p:cNvSpPr/>
              <p:nvPr/>
            </p:nvSpPr>
            <p:spPr>
              <a:xfrm>
                <a:off x="5103374" y="3006493"/>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69" name="Ovale 168">
                <a:extLst>
                  <a:ext uri="{FF2B5EF4-FFF2-40B4-BE49-F238E27FC236}">
                    <a16:creationId xmlns:a16="http://schemas.microsoft.com/office/drawing/2014/main" id="{3922CC89-846C-0E19-A020-2959CF50A94A}"/>
                  </a:ext>
                </a:extLst>
              </p:cNvPr>
              <p:cNvSpPr/>
              <p:nvPr/>
            </p:nvSpPr>
            <p:spPr>
              <a:xfrm>
                <a:off x="5308060" y="3006493"/>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0" name="Ovale 169">
                <a:extLst>
                  <a:ext uri="{FF2B5EF4-FFF2-40B4-BE49-F238E27FC236}">
                    <a16:creationId xmlns:a16="http://schemas.microsoft.com/office/drawing/2014/main" id="{361CF853-5409-3878-BE65-0C2A701C9399}"/>
                  </a:ext>
                </a:extLst>
              </p:cNvPr>
              <p:cNvSpPr/>
              <p:nvPr/>
            </p:nvSpPr>
            <p:spPr>
              <a:xfrm>
                <a:off x="5512746" y="3006493"/>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1" name="Ovale 170">
                <a:extLst>
                  <a:ext uri="{FF2B5EF4-FFF2-40B4-BE49-F238E27FC236}">
                    <a16:creationId xmlns:a16="http://schemas.microsoft.com/office/drawing/2014/main" id="{953A285C-E4E0-E29E-8848-9EEF193AA557}"/>
                  </a:ext>
                </a:extLst>
              </p:cNvPr>
              <p:cNvSpPr/>
              <p:nvPr/>
            </p:nvSpPr>
            <p:spPr>
              <a:xfrm>
                <a:off x="5717433" y="3006493"/>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2" name="Ovale 171">
                <a:extLst>
                  <a:ext uri="{FF2B5EF4-FFF2-40B4-BE49-F238E27FC236}">
                    <a16:creationId xmlns:a16="http://schemas.microsoft.com/office/drawing/2014/main" id="{FC4597A6-9EF1-1229-5DE2-492DFFD76338}"/>
                  </a:ext>
                </a:extLst>
              </p:cNvPr>
              <p:cNvSpPr/>
              <p:nvPr/>
            </p:nvSpPr>
            <p:spPr>
              <a:xfrm>
                <a:off x="5922119" y="3006493"/>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3" name="Ovale 172">
                <a:extLst>
                  <a:ext uri="{FF2B5EF4-FFF2-40B4-BE49-F238E27FC236}">
                    <a16:creationId xmlns:a16="http://schemas.microsoft.com/office/drawing/2014/main" id="{BCE22A29-7193-DE9F-4314-C699494D4062}"/>
                  </a:ext>
                </a:extLst>
              </p:cNvPr>
              <p:cNvSpPr/>
              <p:nvPr/>
            </p:nvSpPr>
            <p:spPr>
              <a:xfrm>
                <a:off x="6126805" y="3006493"/>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4" name="Ovale 173">
                <a:extLst>
                  <a:ext uri="{FF2B5EF4-FFF2-40B4-BE49-F238E27FC236}">
                    <a16:creationId xmlns:a16="http://schemas.microsoft.com/office/drawing/2014/main" id="{835CB37D-6906-EA53-9656-F4DA231E5375}"/>
                  </a:ext>
                </a:extLst>
              </p:cNvPr>
              <p:cNvSpPr/>
              <p:nvPr/>
            </p:nvSpPr>
            <p:spPr>
              <a:xfrm>
                <a:off x="6331491" y="3006493"/>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5" name="Ovale 174">
                <a:extLst>
                  <a:ext uri="{FF2B5EF4-FFF2-40B4-BE49-F238E27FC236}">
                    <a16:creationId xmlns:a16="http://schemas.microsoft.com/office/drawing/2014/main" id="{97561CD6-8286-A7DC-FFF3-93D9B5F629D8}"/>
                  </a:ext>
                </a:extLst>
              </p:cNvPr>
              <p:cNvSpPr/>
              <p:nvPr/>
            </p:nvSpPr>
            <p:spPr>
              <a:xfrm>
                <a:off x="4694001" y="2834874"/>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6" name="Ovale 175">
                <a:extLst>
                  <a:ext uri="{FF2B5EF4-FFF2-40B4-BE49-F238E27FC236}">
                    <a16:creationId xmlns:a16="http://schemas.microsoft.com/office/drawing/2014/main" id="{C91E3A96-546B-1C18-4B9A-ABD2BA3E62BA}"/>
                  </a:ext>
                </a:extLst>
              </p:cNvPr>
              <p:cNvSpPr/>
              <p:nvPr/>
            </p:nvSpPr>
            <p:spPr>
              <a:xfrm>
                <a:off x="4898687" y="2834874"/>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7" name="Ovale 176">
                <a:extLst>
                  <a:ext uri="{FF2B5EF4-FFF2-40B4-BE49-F238E27FC236}">
                    <a16:creationId xmlns:a16="http://schemas.microsoft.com/office/drawing/2014/main" id="{51F4D764-65AB-BA91-0A4F-760E05F07F20}"/>
                  </a:ext>
                </a:extLst>
              </p:cNvPr>
              <p:cNvSpPr/>
              <p:nvPr/>
            </p:nvSpPr>
            <p:spPr>
              <a:xfrm>
                <a:off x="5103374" y="2834874"/>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8" name="Ovale 177">
                <a:extLst>
                  <a:ext uri="{FF2B5EF4-FFF2-40B4-BE49-F238E27FC236}">
                    <a16:creationId xmlns:a16="http://schemas.microsoft.com/office/drawing/2014/main" id="{25669DEC-80B1-41A8-D51A-9059EBB442F8}"/>
                  </a:ext>
                </a:extLst>
              </p:cNvPr>
              <p:cNvSpPr/>
              <p:nvPr/>
            </p:nvSpPr>
            <p:spPr>
              <a:xfrm>
                <a:off x="5308060" y="2834874"/>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9" name="Ovale 178">
                <a:extLst>
                  <a:ext uri="{FF2B5EF4-FFF2-40B4-BE49-F238E27FC236}">
                    <a16:creationId xmlns:a16="http://schemas.microsoft.com/office/drawing/2014/main" id="{5D1D81B9-0161-439E-428C-F30843A59C45}"/>
                  </a:ext>
                </a:extLst>
              </p:cNvPr>
              <p:cNvSpPr/>
              <p:nvPr/>
            </p:nvSpPr>
            <p:spPr>
              <a:xfrm>
                <a:off x="5512746" y="2834874"/>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0" name="Ovale 179">
                <a:extLst>
                  <a:ext uri="{FF2B5EF4-FFF2-40B4-BE49-F238E27FC236}">
                    <a16:creationId xmlns:a16="http://schemas.microsoft.com/office/drawing/2014/main" id="{38A192D3-A0E5-0622-5B07-C83CA87CC179}"/>
                  </a:ext>
                </a:extLst>
              </p:cNvPr>
              <p:cNvSpPr/>
              <p:nvPr/>
            </p:nvSpPr>
            <p:spPr>
              <a:xfrm>
                <a:off x="5717433" y="2834874"/>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1" name="Ovale 180">
                <a:extLst>
                  <a:ext uri="{FF2B5EF4-FFF2-40B4-BE49-F238E27FC236}">
                    <a16:creationId xmlns:a16="http://schemas.microsoft.com/office/drawing/2014/main" id="{2AF22979-A32E-3A9F-9F85-80CB9198324C}"/>
                  </a:ext>
                </a:extLst>
              </p:cNvPr>
              <p:cNvSpPr/>
              <p:nvPr/>
            </p:nvSpPr>
            <p:spPr>
              <a:xfrm>
                <a:off x="5922119" y="2834874"/>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2" name="Ovale 181">
                <a:extLst>
                  <a:ext uri="{FF2B5EF4-FFF2-40B4-BE49-F238E27FC236}">
                    <a16:creationId xmlns:a16="http://schemas.microsoft.com/office/drawing/2014/main" id="{AC63D281-2EA4-3B7B-845B-13D8BA9EA1E5}"/>
                  </a:ext>
                </a:extLst>
              </p:cNvPr>
              <p:cNvSpPr/>
              <p:nvPr/>
            </p:nvSpPr>
            <p:spPr>
              <a:xfrm>
                <a:off x="6126805" y="2834874"/>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3" name="Ovale 182">
                <a:extLst>
                  <a:ext uri="{FF2B5EF4-FFF2-40B4-BE49-F238E27FC236}">
                    <a16:creationId xmlns:a16="http://schemas.microsoft.com/office/drawing/2014/main" id="{482468E7-2C28-3698-092A-FB8B494C7F15}"/>
                  </a:ext>
                </a:extLst>
              </p:cNvPr>
              <p:cNvSpPr/>
              <p:nvPr/>
            </p:nvSpPr>
            <p:spPr>
              <a:xfrm>
                <a:off x="6331491" y="2834874"/>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4" name="Ovale 183">
                <a:extLst>
                  <a:ext uri="{FF2B5EF4-FFF2-40B4-BE49-F238E27FC236}">
                    <a16:creationId xmlns:a16="http://schemas.microsoft.com/office/drawing/2014/main" id="{93F87248-F46E-33AD-EE67-F8E6F6941D7C}"/>
                  </a:ext>
                </a:extLst>
              </p:cNvPr>
              <p:cNvSpPr/>
              <p:nvPr/>
            </p:nvSpPr>
            <p:spPr>
              <a:xfrm>
                <a:off x="4694001" y="3692970"/>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5" name="Ovale 184">
                <a:extLst>
                  <a:ext uri="{FF2B5EF4-FFF2-40B4-BE49-F238E27FC236}">
                    <a16:creationId xmlns:a16="http://schemas.microsoft.com/office/drawing/2014/main" id="{DDCCEB0E-98C8-6135-5B34-7B3532074D97}"/>
                  </a:ext>
                </a:extLst>
              </p:cNvPr>
              <p:cNvSpPr/>
              <p:nvPr/>
            </p:nvSpPr>
            <p:spPr>
              <a:xfrm>
                <a:off x="4898687" y="3692970"/>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7" name="Ovale 186">
                <a:extLst>
                  <a:ext uri="{FF2B5EF4-FFF2-40B4-BE49-F238E27FC236}">
                    <a16:creationId xmlns:a16="http://schemas.microsoft.com/office/drawing/2014/main" id="{E5B02B5C-AABB-AE48-BE02-39A3F3F3DFFF}"/>
                  </a:ext>
                </a:extLst>
              </p:cNvPr>
              <p:cNvSpPr/>
              <p:nvPr/>
            </p:nvSpPr>
            <p:spPr>
              <a:xfrm>
                <a:off x="5103374" y="3692970"/>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8" name="Ovale 187">
                <a:extLst>
                  <a:ext uri="{FF2B5EF4-FFF2-40B4-BE49-F238E27FC236}">
                    <a16:creationId xmlns:a16="http://schemas.microsoft.com/office/drawing/2014/main" id="{3FDC17A8-F774-78F7-D455-54DC82E6869E}"/>
                  </a:ext>
                </a:extLst>
              </p:cNvPr>
              <p:cNvSpPr/>
              <p:nvPr/>
            </p:nvSpPr>
            <p:spPr>
              <a:xfrm>
                <a:off x="5308060" y="3692970"/>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9" name="Ovale 188">
                <a:extLst>
                  <a:ext uri="{FF2B5EF4-FFF2-40B4-BE49-F238E27FC236}">
                    <a16:creationId xmlns:a16="http://schemas.microsoft.com/office/drawing/2014/main" id="{F6547FA9-9724-D2CB-6A93-981256A197D3}"/>
                  </a:ext>
                </a:extLst>
              </p:cNvPr>
              <p:cNvSpPr/>
              <p:nvPr/>
            </p:nvSpPr>
            <p:spPr>
              <a:xfrm>
                <a:off x="5512746" y="3692970"/>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90" name="Ovale 189">
                <a:extLst>
                  <a:ext uri="{FF2B5EF4-FFF2-40B4-BE49-F238E27FC236}">
                    <a16:creationId xmlns:a16="http://schemas.microsoft.com/office/drawing/2014/main" id="{C65C65CA-7C37-7F65-B020-0F212C4B374A}"/>
                  </a:ext>
                </a:extLst>
              </p:cNvPr>
              <p:cNvSpPr/>
              <p:nvPr/>
            </p:nvSpPr>
            <p:spPr>
              <a:xfrm>
                <a:off x="5717433" y="3692970"/>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91" name="Ovale 190">
                <a:extLst>
                  <a:ext uri="{FF2B5EF4-FFF2-40B4-BE49-F238E27FC236}">
                    <a16:creationId xmlns:a16="http://schemas.microsoft.com/office/drawing/2014/main" id="{607EC802-CF97-978E-AB5E-AD8DCC5D6E7D}"/>
                  </a:ext>
                </a:extLst>
              </p:cNvPr>
              <p:cNvSpPr/>
              <p:nvPr/>
            </p:nvSpPr>
            <p:spPr>
              <a:xfrm>
                <a:off x="5922119" y="3692970"/>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92" name="Ovale 191">
                <a:extLst>
                  <a:ext uri="{FF2B5EF4-FFF2-40B4-BE49-F238E27FC236}">
                    <a16:creationId xmlns:a16="http://schemas.microsoft.com/office/drawing/2014/main" id="{B0F35FF6-7DA0-B484-47A5-0D75FDCC7BEF}"/>
                  </a:ext>
                </a:extLst>
              </p:cNvPr>
              <p:cNvSpPr/>
              <p:nvPr/>
            </p:nvSpPr>
            <p:spPr>
              <a:xfrm>
                <a:off x="6126805" y="3692970"/>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93" name="Ovale 192">
                <a:extLst>
                  <a:ext uri="{FF2B5EF4-FFF2-40B4-BE49-F238E27FC236}">
                    <a16:creationId xmlns:a16="http://schemas.microsoft.com/office/drawing/2014/main" id="{7537E231-3FAA-D8B4-1456-3F1EE2441618}"/>
                  </a:ext>
                </a:extLst>
              </p:cNvPr>
              <p:cNvSpPr/>
              <p:nvPr/>
            </p:nvSpPr>
            <p:spPr>
              <a:xfrm>
                <a:off x="6331491" y="3692970"/>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94" name="Ovale 193">
                <a:extLst>
                  <a:ext uri="{FF2B5EF4-FFF2-40B4-BE49-F238E27FC236}">
                    <a16:creationId xmlns:a16="http://schemas.microsoft.com/office/drawing/2014/main" id="{FE35652D-AEBF-2044-CC21-0C980E049D1D}"/>
                  </a:ext>
                </a:extLst>
              </p:cNvPr>
              <p:cNvSpPr/>
              <p:nvPr/>
            </p:nvSpPr>
            <p:spPr>
              <a:xfrm>
                <a:off x="4694001" y="3521351"/>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95" name="Ovale 194">
                <a:extLst>
                  <a:ext uri="{FF2B5EF4-FFF2-40B4-BE49-F238E27FC236}">
                    <a16:creationId xmlns:a16="http://schemas.microsoft.com/office/drawing/2014/main" id="{CAA34968-01C8-78D2-9B41-988D44D1DF78}"/>
                  </a:ext>
                </a:extLst>
              </p:cNvPr>
              <p:cNvSpPr/>
              <p:nvPr/>
            </p:nvSpPr>
            <p:spPr>
              <a:xfrm>
                <a:off x="4898687" y="3521351"/>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96" name="Ovale 195">
                <a:extLst>
                  <a:ext uri="{FF2B5EF4-FFF2-40B4-BE49-F238E27FC236}">
                    <a16:creationId xmlns:a16="http://schemas.microsoft.com/office/drawing/2014/main" id="{89C1DB9D-6C19-33DC-71C5-00BCB1D7D29F}"/>
                  </a:ext>
                </a:extLst>
              </p:cNvPr>
              <p:cNvSpPr/>
              <p:nvPr/>
            </p:nvSpPr>
            <p:spPr>
              <a:xfrm>
                <a:off x="5103374" y="3521351"/>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97" name="Ovale 196">
                <a:extLst>
                  <a:ext uri="{FF2B5EF4-FFF2-40B4-BE49-F238E27FC236}">
                    <a16:creationId xmlns:a16="http://schemas.microsoft.com/office/drawing/2014/main" id="{3E0F2F00-A41E-BD84-F6DB-EB7A8E5B6038}"/>
                  </a:ext>
                </a:extLst>
              </p:cNvPr>
              <p:cNvSpPr/>
              <p:nvPr/>
            </p:nvSpPr>
            <p:spPr>
              <a:xfrm>
                <a:off x="5308060" y="3521351"/>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98" name="Ovale 197">
                <a:extLst>
                  <a:ext uri="{FF2B5EF4-FFF2-40B4-BE49-F238E27FC236}">
                    <a16:creationId xmlns:a16="http://schemas.microsoft.com/office/drawing/2014/main" id="{EFFBC08E-5426-4C2C-AAAB-25057C61E167}"/>
                  </a:ext>
                </a:extLst>
              </p:cNvPr>
              <p:cNvSpPr/>
              <p:nvPr/>
            </p:nvSpPr>
            <p:spPr>
              <a:xfrm>
                <a:off x="5512746" y="3521351"/>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99" name="Ovale 198">
                <a:extLst>
                  <a:ext uri="{FF2B5EF4-FFF2-40B4-BE49-F238E27FC236}">
                    <a16:creationId xmlns:a16="http://schemas.microsoft.com/office/drawing/2014/main" id="{B31BAC2D-672F-78B6-0EE3-C14968FD608A}"/>
                  </a:ext>
                </a:extLst>
              </p:cNvPr>
              <p:cNvSpPr/>
              <p:nvPr/>
            </p:nvSpPr>
            <p:spPr>
              <a:xfrm>
                <a:off x="5717433" y="3521351"/>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00" name="Ovale 199">
                <a:extLst>
                  <a:ext uri="{FF2B5EF4-FFF2-40B4-BE49-F238E27FC236}">
                    <a16:creationId xmlns:a16="http://schemas.microsoft.com/office/drawing/2014/main" id="{7B14A923-B557-FCD5-FD1E-2F99D4D6783D}"/>
                  </a:ext>
                </a:extLst>
              </p:cNvPr>
              <p:cNvSpPr/>
              <p:nvPr/>
            </p:nvSpPr>
            <p:spPr>
              <a:xfrm>
                <a:off x="5922119" y="3521351"/>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01" name="Ovale 200">
                <a:extLst>
                  <a:ext uri="{FF2B5EF4-FFF2-40B4-BE49-F238E27FC236}">
                    <a16:creationId xmlns:a16="http://schemas.microsoft.com/office/drawing/2014/main" id="{716217A7-020B-3E69-8EEE-CD7A8AFE25CF}"/>
                  </a:ext>
                </a:extLst>
              </p:cNvPr>
              <p:cNvSpPr/>
              <p:nvPr/>
            </p:nvSpPr>
            <p:spPr>
              <a:xfrm>
                <a:off x="6126805" y="3521351"/>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02" name="Ovale 201">
                <a:extLst>
                  <a:ext uri="{FF2B5EF4-FFF2-40B4-BE49-F238E27FC236}">
                    <a16:creationId xmlns:a16="http://schemas.microsoft.com/office/drawing/2014/main" id="{A7F12214-F4A4-AA46-A825-C3B188836A79}"/>
                  </a:ext>
                </a:extLst>
              </p:cNvPr>
              <p:cNvSpPr/>
              <p:nvPr/>
            </p:nvSpPr>
            <p:spPr>
              <a:xfrm>
                <a:off x="6331491" y="3521351"/>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03" name="Ovale 202">
                <a:extLst>
                  <a:ext uri="{FF2B5EF4-FFF2-40B4-BE49-F238E27FC236}">
                    <a16:creationId xmlns:a16="http://schemas.microsoft.com/office/drawing/2014/main" id="{6179FAF9-4CAC-F95D-95A5-BAA5EC96DB6A}"/>
                  </a:ext>
                </a:extLst>
              </p:cNvPr>
              <p:cNvSpPr/>
              <p:nvPr/>
            </p:nvSpPr>
            <p:spPr>
              <a:xfrm>
                <a:off x="4692911" y="4036209"/>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04" name="Ovale 203">
                <a:extLst>
                  <a:ext uri="{FF2B5EF4-FFF2-40B4-BE49-F238E27FC236}">
                    <a16:creationId xmlns:a16="http://schemas.microsoft.com/office/drawing/2014/main" id="{C5E69CF4-B1CB-4215-7157-B0C7A2001E47}"/>
                  </a:ext>
                </a:extLst>
              </p:cNvPr>
              <p:cNvSpPr/>
              <p:nvPr/>
            </p:nvSpPr>
            <p:spPr>
              <a:xfrm>
                <a:off x="4897597" y="4036209"/>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05" name="Ovale 204">
                <a:extLst>
                  <a:ext uri="{FF2B5EF4-FFF2-40B4-BE49-F238E27FC236}">
                    <a16:creationId xmlns:a16="http://schemas.microsoft.com/office/drawing/2014/main" id="{A58F2C3C-8919-DB01-02F8-37F154565370}"/>
                  </a:ext>
                </a:extLst>
              </p:cNvPr>
              <p:cNvSpPr/>
              <p:nvPr/>
            </p:nvSpPr>
            <p:spPr>
              <a:xfrm>
                <a:off x="5102284" y="4036209"/>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06" name="Ovale 205">
                <a:extLst>
                  <a:ext uri="{FF2B5EF4-FFF2-40B4-BE49-F238E27FC236}">
                    <a16:creationId xmlns:a16="http://schemas.microsoft.com/office/drawing/2014/main" id="{1C7659B2-C914-B44E-425A-5DB3A1F0D22C}"/>
                  </a:ext>
                </a:extLst>
              </p:cNvPr>
              <p:cNvSpPr/>
              <p:nvPr/>
            </p:nvSpPr>
            <p:spPr>
              <a:xfrm>
                <a:off x="5306970" y="4036209"/>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07" name="Ovale 206">
                <a:extLst>
                  <a:ext uri="{FF2B5EF4-FFF2-40B4-BE49-F238E27FC236}">
                    <a16:creationId xmlns:a16="http://schemas.microsoft.com/office/drawing/2014/main" id="{28D16192-3247-5C56-7F91-1A9D063B5CC1}"/>
                  </a:ext>
                </a:extLst>
              </p:cNvPr>
              <p:cNvSpPr/>
              <p:nvPr/>
            </p:nvSpPr>
            <p:spPr>
              <a:xfrm>
                <a:off x="5511656" y="4036209"/>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08" name="Ovale 207">
                <a:extLst>
                  <a:ext uri="{FF2B5EF4-FFF2-40B4-BE49-F238E27FC236}">
                    <a16:creationId xmlns:a16="http://schemas.microsoft.com/office/drawing/2014/main" id="{7802AB02-F922-40A5-3914-B60E0887C7DD}"/>
                  </a:ext>
                </a:extLst>
              </p:cNvPr>
              <p:cNvSpPr/>
              <p:nvPr/>
            </p:nvSpPr>
            <p:spPr>
              <a:xfrm>
                <a:off x="5716343" y="4036209"/>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09" name="Ovale 208">
                <a:extLst>
                  <a:ext uri="{FF2B5EF4-FFF2-40B4-BE49-F238E27FC236}">
                    <a16:creationId xmlns:a16="http://schemas.microsoft.com/office/drawing/2014/main" id="{953732DD-1415-B74F-C73F-041C056E6DB8}"/>
                  </a:ext>
                </a:extLst>
              </p:cNvPr>
              <p:cNvSpPr/>
              <p:nvPr/>
            </p:nvSpPr>
            <p:spPr>
              <a:xfrm>
                <a:off x="5921029" y="4036209"/>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0" name="Ovale 209">
                <a:extLst>
                  <a:ext uri="{FF2B5EF4-FFF2-40B4-BE49-F238E27FC236}">
                    <a16:creationId xmlns:a16="http://schemas.microsoft.com/office/drawing/2014/main" id="{1C4EF4F5-FE22-C32A-9114-EF5DED0977F0}"/>
                  </a:ext>
                </a:extLst>
              </p:cNvPr>
              <p:cNvSpPr/>
              <p:nvPr/>
            </p:nvSpPr>
            <p:spPr>
              <a:xfrm>
                <a:off x="6125715" y="4036209"/>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1" name="Ovale 210">
                <a:extLst>
                  <a:ext uri="{FF2B5EF4-FFF2-40B4-BE49-F238E27FC236}">
                    <a16:creationId xmlns:a16="http://schemas.microsoft.com/office/drawing/2014/main" id="{F61D9931-C94C-CDF3-080A-664C3EDA4078}"/>
                  </a:ext>
                </a:extLst>
              </p:cNvPr>
              <p:cNvSpPr/>
              <p:nvPr/>
            </p:nvSpPr>
            <p:spPr>
              <a:xfrm>
                <a:off x="6330401" y="4036209"/>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2" name="Ovale 211">
                <a:extLst>
                  <a:ext uri="{FF2B5EF4-FFF2-40B4-BE49-F238E27FC236}">
                    <a16:creationId xmlns:a16="http://schemas.microsoft.com/office/drawing/2014/main" id="{2790B356-36FE-B1F7-C127-1E7EACF7FB4E}"/>
                  </a:ext>
                </a:extLst>
              </p:cNvPr>
              <p:cNvSpPr/>
              <p:nvPr/>
            </p:nvSpPr>
            <p:spPr>
              <a:xfrm>
                <a:off x="4692911" y="3864590"/>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3" name="Ovale 212">
                <a:extLst>
                  <a:ext uri="{FF2B5EF4-FFF2-40B4-BE49-F238E27FC236}">
                    <a16:creationId xmlns:a16="http://schemas.microsoft.com/office/drawing/2014/main" id="{B029F0FE-DD07-A94E-38EB-36C14D812019}"/>
                  </a:ext>
                </a:extLst>
              </p:cNvPr>
              <p:cNvSpPr/>
              <p:nvPr/>
            </p:nvSpPr>
            <p:spPr>
              <a:xfrm>
                <a:off x="4897597" y="3864590"/>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4" name="Ovale 213">
                <a:extLst>
                  <a:ext uri="{FF2B5EF4-FFF2-40B4-BE49-F238E27FC236}">
                    <a16:creationId xmlns:a16="http://schemas.microsoft.com/office/drawing/2014/main" id="{D2C93779-68F6-366B-E9ED-EF1F383C5A77}"/>
                  </a:ext>
                </a:extLst>
              </p:cNvPr>
              <p:cNvSpPr/>
              <p:nvPr/>
            </p:nvSpPr>
            <p:spPr>
              <a:xfrm>
                <a:off x="5102284" y="3864590"/>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5" name="Ovale 214">
                <a:extLst>
                  <a:ext uri="{FF2B5EF4-FFF2-40B4-BE49-F238E27FC236}">
                    <a16:creationId xmlns:a16="http://schemas.microsoft.com/office/drawing/2014/main" id="{A4350DD1-148A-0474-4DE5-7812CCBE42C9}"/>
                  </a:ext>
                </a:extLst>
              </p:cNvPr>
              <p:cNvSpPr/>
              <p:nvPr/>
            </p:nvSpPr>
            <p:spPr>
              <a:xfrm>
                <a:off x="5306970" y="3864590"/>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6" name="Ovale 215">
                <a:extLst>
                  <a:ext uri="{FF2B5EF4-FFF2-40B4-BE49-F238E27FC236}">
                    <a16:creationId xmlns:a16="http://schemas.microsoft.com/office/drawing/2014/main" id="{0C63423D-C06B-6128-71F6-BCE2A0E58FEE}"/>
                  </a:ext>
                </a:extLst>
              </p:cNvPr>
              <p:cNvSpPr/>
              <p:nvPr/>
            </p:nvSpPr>
            <p:spPr>
              <a:xfrm>
                <a:off x="5511656" y="3864590"/>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7" name="Ovale 216">
                <a:extLst>
                  <a:ext uri="{FF2B5EF4-FFF2-40B4-BE49-F238E27FC236}">
                    <a16:creationId xmlns:a16="http://schemas.microsoft.com/office/drawing/2014/main" id="{1A3412D5-079A-5D1C-BBE8-4466524AC3C7}"/>
                  </a:ext>
                </a:extLst>
              </p:cNvPr>
              <p:cNvSpPr/>
              <p:nvPr/>
            </p:nvSpPr>
            <p:spPr>
              <a:xfrm>
                <a:off x="5716343" y="3864590"/>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8" name="Ovale 217">
                <a:extLst>
                  <a:ext uri="{FF2B5EF4-FFF2-40B4-BE49-F238E27FC236}">
                    <a16:creationId xmlns:a16="http://schemas.microsoft.com/office/drawing/2014/main" id="{54BCA1C3-D9E9-243F-C265-096EA30E17AC}"/>
                  </a:ext>
                </a:extLst>
              </p:cNvPr>
              <p:cNvSpPr/>
              <p:nvPr/>
            </p:nvSpPr>
            <p:spPr>
              <a:xfrm>
                <a:off x="5921029" y="3864590"/>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9" name="Ovale 218">
                <a:extLst>
                  <a:ext uri="{FF2B5EF4-FFF2-40B4-BE49-F238E27FC236}">
                    <a16:creationId xmlns:a16="http://schemas.microsoft.com/office/drawing/2014/main" id="{03AB7F65-C01F-56BE-51A1-53B15A6D2B5F}"/>
                  </a:ext>
                </a:extLst>
              </p:cNvPr>
              <p:cNvSpPr/>
              <p:nvPr/>
            </p:nvSpPr>
            <p:spPr>
              <a:xfrm>
                <a:off x="6125715" y="3864590"/>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20" name="Ovale 219">
                <a:extLst>
                  <a:ext uri="{FF2B5EF4-FFF2-40B4-BE49-F238E27FC236}">
                    <a16:creationId xmlns:a16="http://schemas.microsoft.com/office/drawing/2014/main" id="{8EF10321-942D-3EAA-0E03-8FAF061C6813}"/>
                  </a:ext>
                </a:extLst>
              </p:cNvPr>
              <p:cNvSpPr/>
              <p:nvPr/>
            </p:nvSpPr>
            <p:spPr>
              <a:xfrm>
                <a:off x="6330401" y="3864590"/>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21" name="Ovale 220">
                <a:extLst>
                  <a:ext uri="{FF2B5EF4-FFF2-40B4-BE49-F238E27FC236}">
                    <a16:creationId xmlns:a16="http://schemas.microsoft.com/office/drawing/2014/main" id="{71D330B9-A4F2-AA5A-EBBE-AE03C9EFD1DC}"/>
                  </a:ext>
                </a:extLst>
              </p:cNvPr>
              <p:cNvSpPr/>
              <p:nvPr/>
            </p:nvSpPr>
            <p:spPr>
              <a:xfrm>
                <a:off x="4692911" y="4379445"/>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22" name="Ovale 221">
                <a:extLst>
                  <a:ext uri="{FF2B5EF4-FFF2-40B4-BE49-F238E27FC236}">
                    <a16:creationId xmlns:a16="http://schemas.microsoft.com/office/drawing/2014/main" id="{79DBB252-87FC-8FAB-6C2C-BC0C5C5EE7DC}"/>
                  </a:ext>
                </a:extLst>
              </p:cNvPr>
              <p:cNvSpPr/>
              <p:nvPr/>
            </p:nvSpPr>
            <p:spPr>
              <a:xfrm>
                <a:off x="4897597" y="4379445"/>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23" name="Ovale 222">
                <a:extLst>
                  <a:ext uri="{FF2B5EF4-FFF2-40B4-BE49-F238E27FC236}">
                    <a16:creationId xmlns:a16="http://schemas.microsoft.com/office/drawing/2014/main" id="{7C19E48B-3A61-0434-665C-B4921A4880F8}"/>
                  </a:ext>
                </a:extLst>
              </p:cNvPr>
              <p:cNvSpPr/>
              <p:nvPr/>
            </p:nvSpPr>
            <p:spPr>
              <a:xfrm>
                <a:off x="5102284" y="4379445"/>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24" name="Ovale 223">
                <a:extLst>
                  <a:ext uri="{FF2B5EF4-FFF2-40B4-BE49-F238E27FC236}">
                    <a16:creationId xmlns:a16="http://schemas.microsoft.com/office/drawing/2014/main" id="{790A8E76-2AFF-B91C-F201-11F08099EE67}"/>
                  </a:ext>
                </a:extLst>
              </p:cNvPr>
              <p:cNvSpPr/>
              <p:nvPr/>
            </p:nvSpPr>
            <p:spPr>
              <a:xfrm>
                <a:off x="5306970" y="4379445"/>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25" name="Ovale 224">
                <a:extLst>
                  <a:ext uri="{FF2B5EF4-FFF2-40B4-BE49-F238E27FC236}">
                    <a16:creationId xmlns:a16="http://schemas.microsoft.com/office/drawing/2014/main" id="{6A68204A-553D-F969-1470-E7984FA485C3}"/>
                  </a:ext>
                </a:extLst>
              </p:cNvPr>
              <p:cNvSpPr/>
              <p:nvPr/>
            </p:nvSpPr>
            <p:spPr>
              <a:xfrm>
                <a:off x="5511656" y="4379445"/>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26" name="Ovale 225">
                <a:extLst>
                  <a:ext uri="{FF2B5EF4-FFF2-40B4-BE49-F238E27FC236}">
                    <a16:creationId xmlns:a16="http://schemas.microsoft.com/office/drawing/2014/main" id="{A6BC4AA0-523D-4FD1-C53E-B536186289CB}"/>
                  </a:ext>
                </a:extLst>
              </p:cNvPr>
              <p:cNvSpPr/>
              <p:nvPr/>
            </p:nvSpPr>
            <p:spPr>
              <a:xfrm>
                <a:off x="5716343" y="4379445"/>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27" name="Ovale 226">
                <a:extLst>
                  <a:ext uri="{FF2B5EF4-FFF2-40B4-BE49-F238E27FC236}">
                    <a16:creationId xmlns:a16="http://schemas.microsoft.com/office/drawing/2014/main" id="{B854A91A-FD81-50A4-3C11-0454CFE7478F}"/>
                  </a:ext>
                </a:extLst>
              </p:cNvPr>
              <p:cNvSpPr/>
              <p:nvPr/>
            </p:nvSpPr>
            <p:spPr>
              <a:xfrm>
                <a:off x="5921029" y="4379445"/>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28" name="Ovale 227">
                <a:extLst>
                  <a:ext uri="{FF2B5EF4-FFF2-40B4-BE49-F238E27FC236}">
                    <a16:creationId xmlns:a16="http://schemas.microsoft.com/office/drawing/2014/main" id="{14D2A639-5788-A224-6F12-7BD26F499D49}"/>
                  </a:ext>
                </a:extLst>
              </p:cNvPr>
              <p:cNvSpPr/>
              <p:nvPr/>
            </p:nvSpPr>
            <p:spPr>
              <a:xfrm>
                <a:off x="6125715" y="4379445"/>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29" name="Ovale 228">
                <a:extLst>
                  <a:ext uri="{FF2B5EF4-FFF2-40B4-BE49-F238E27FC236}">
                    <a16:creationId xmlns:a16="http://schemas.microsoft.com/office/drawing/2014/main" id="{2258EABF-E7D0-5887-9A60-14F09559C81F}"/>
                  </a:ext>
                </a:extLst>
              </p:cNvPr>
              <p:cNvSpPr/>
              <p:nvPr/>
            </p:nvSpPr>
            <p:spPr>
              <a:xfrm>
                <a:off x="6330401" y="4379445"/>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30" name="Ovale 229">
                <a:extLst>
                  <a:ext uri="{FF2B5EF4-FFF2-40B4-BE49-F238E27FC236}">
                    <a16:creationId xmlns:a16="http://schemas.microsoft.com/office/drawing/2014/main" id="{57480DFE-3CBF-35B7-14AB-6ABD0A542D4E}"/>
                  </a:ext>
                </a:extLst>
              </p:cNvPr>
              <p:cNvSpPr/>
              <p:nvPr/>
            </p:nvSpPr>
            <p:spPr>
              <a:xfrm>
                <a:off x="4692911" y="4207829"/>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31" name="Ovale 230">
                <a:extLst>
                  <a:ext uri="{FF2B5EF4-FFF2-40B4-BE49-F238E27FC236}">
                    <a16:creationId xmlns:a16="http://schemas.microsoft.com/office/drawing/2014/main" id="{64C48ECB-A956-C77C-7806-9650AB1A1E94}"/>
                  </a:ext>
                </a:extLst>
              </p:cNvPr>
              <p:cNvSpPr/>
              <p:nvPr/>
            </p:nvSpPr>
            <p:spPr>
              <a:xfrm>
                <a:off x="4897597" y="4207829"/>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32" name="Ovale 231">
                <a:extLst>
                  <a:ext uri="{FF2B5EF4-FFF2-40B4-BE49-F238E27FC236}">
                    <a16:creationId xmlns:a16="http://schemas.microsoft.com/office/drawing/2014/main" id="{959F4F3D-EC4D-F55A-854A-03C3D5E49E72}"/>
                  </a:ext>
                </a:extLst>
              </p:cNvPr>
              <p:cNvSpPr/>
              <p:nvPr/>
            </p:nvSpPr>
            <p:spPr>
              <a:xfrm>
                <a:off x="5102284" y="4207829"/>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33" name="Ovale 232">
                <a:extLst>
                  <a:ext uri="{FF2B5EF4-FFF2-40B4-BE49-F238E27FC236}">
                    <a16:creationId xmlns:a16="http://schemas.microsoft.com/office/drawing/2014/main" id="{29B4E9D0-FA7E-7F9C-1F92-0FCC439B9DC6}"/>
                  </a:ext>
                </a:extLst>
              </p:cNvPr>
              <p:cNvSpPr/>
              <p:nvPr/>
            </p:nvSpPr>
            <p:spPr>
              <a:xfrm>
                <a:off x="5306970" y="4207829"/>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34" name="Ovale 233">
                <a:extLst>
                  <a:ext uri="{FF2B5EF4-FFF2-40B4-BE49-F238E27FC236}">
                    <a16:creationId xmlns:a16="http://schemas.microsoft.com/office/drawing/2014/main" id="{708C8EF1-E89F-CE20-EF3B-11B69C9ACD9E}"/>
                  </a:ext>
                </a:extLst>
              </p:cNvPr>
              <p:cNvSpPr/>
              <p:nvPr/>
            </p:nvSpPr>
            <p:spPr>
              <a:xfrm>
                <a:off x="5511656" y="4207829"/>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35" name="Ovale 234">
                <a:extLst>
                  <a:ext uri="{FF2B5EF4-FFF2-40B4-BE49-F238E27FC236}">
                    <a16:creationId xmlns:a16="http://schemas.microsoft.com/office/drawing/2014/main" id="{C98EF2F6-54BC-D6C6-8825-FFBB661DC004}"/>
                  </a:ext>
                </a:extLst>
              </p:cNvPr>
              <p:cNvSpPr/>
              <p:nvPr/>
            </p:nvSpPr>
            <p:spPr>
              <a:xfrm>
                <a:off x="5716343" y="4207829"/>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36" name="Ovale 235">
                <a:extLst>
                  <a:ext uri="{FF2B5EF4-FFF2-40B4-BE49-F238E27FC236}">
                    <a16:creationId xmlns:a16="http://schemas.microsoft.com/office/drawing/2014/main" id="{C03E126C-06D0-217F-CA45-5992B3C3FB4D}"/>
                  </a:ext>
                </a:extLst>
              </p:cNvPr>
              <p:cNvSpPr/>
              <p:nvPr/>
            </p:nvSpPr>
            <p:spPr>
              <a:xfrm>
                <a:off x="5921029" y="4207829"/>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37" name="Ovale 236">
                <a:extLst>
                  <a:ext uri="{FF2B5EF4-FFF2-40B4-BE49-F238E27FC236}">
                    <a16:creationId xmlns:a16="http://schemas.microsoft.com/office/drawing/2014/main" id="{47F7A7B3-6652-1B5B-B28F-4AB6D24F6D73}"/>
                  </a:ext>
                </a:extLst>
              </p:cNvPr>
              <p:cNvSpPr/>
              <p:nvPr/>
            </p:nvSpPr>
            <p:spPr>
              <a:xfrm>
                <a:off x="6125715" y="4207829"/>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38" name="Ovale 237">
                <a:extLst>
                  <a:ext uri="{FF2B5EF4-FFF2-40B4-BE49-F238E27FC236}">
                    <a16:creationId xmlns:a16="http://schemas.microsoft.com/office/drawing/2014/main" id="{4F7D9A35-8051-2DE5-085F-6933BA00D731}"/>
                  </a:ext>
                </a:extLst>
              </p:cNvPr>
              <p:cNvSpPr/>
              <p:nvPr/>
            </p:nvSpPr>
            <p:spPr>
              <a:xfrm>
                <a:off x="6330401" y="4207829"/>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39" name="Ovale 238">
                <a:extLst>
                  <a:ext uri="{FF2B5EF4-FFF2-40B4-BE49-F238E27FC236}">
                    <a16:creationId xmlns:a16="http://schemas.microsoft.com/office/drawing/2014/main" id="{4B8C86EC-97E1-F929-2868-7456C07077BF}"/>
                  </a:ext>
                </a:extLst>
              </p:cNvPr>
              <p:cNvSpPr/>
              <p:nvPr/>
            </p:nvSpPr>
            <p:spPr>
              <a:xfrm>
                <a:off x="6527143" y="2667442"/>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40" name="Ovale 239">
                <a:extLst>
                  <a:ext uri="{FF2B5EF4-FFF2-40B4-BE49-F238E27FC236}">
                    <a16:creationId xmlns:a16="http://schemas.microsoft.com/office/drawing/2014/main" id="{C1E8137B-56BF-4C00-8C71-23BA725A6B5E}"/>
                  </a:ext>
                </a:extLst>
              </p:cNvPr>
              <p:cNvSpPr/>
              <p:nvPr/>
            </p:nvSpPr>
            <p:spPr>
              <a:xfrm>
                <a:off x="6527143" y="2495823"/>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41" name="Ovale 240">
                <a:extLst>
                  <a:ext uri="{FF2B5EF4-FFF2-40B4-BE49-F238E27FC236}">
                    <a16:creationId xmlns:a16="http://schemas.microsoft.com/office/drawing/2014/main" id="{CF55CDE7-A0D6-0527-7CDE-EFD77CC5B445}"/>
                  </a:ext>
                </a:extLst>
              </p:cNvPr>
              <p:cNvSpPr/>
              <p:nvPr/>
            </p:nvSpPr>
            <p:spPr>
              <a:xfrm>
                <a:off x="6527143" y="2324203"/>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42" name="Ovale 241">
                <a:extLst>
                  <a:ext uri="{FF2B5EF4-FFF2-40B4-BE49-F238E27FC236}">
                    <a16:creationId xmlns:a16="http://schemas.microsoft.com/office/drawing/2014/main" id="{B4032F02-D9E5-C920-16C8-EEA96C1F9351}"/>
                  </a:ext>
                </a:extLst>
              </p:cNvPr>
              <p:cNvSpPr/>
              <p:nvPr/>
            </p:nvSpPr>
            <p:spPr>
              <a:xfrm>
                <a:off x="6527143" y="2152584"/>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43" name="Ovale 242">
                <a:extLst>
                  <a:ext uri="{FF2B5EF4-FFF2-40B4-BE49-F238E27FC236}">
                    <a16:creationId xmlns:a16="http://schemas.microsoft.com/office/drawing/2014/main" id="{4DD27B62-4307-86F4-AA42-CC26DF4D8DA2}"/>
                  </a:ext>
                </a:extLst>
              </p:cNvPr>
              <p:cNvSpPr/>
              <p:nvPr/>
            </p:nvSpPr>
            <p:spPr>
              <a:xfrm>
                <a:off x="6527143" y="3353920"/>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44" name="Ovale 243">
                <a:extLst>
                  <a:ext uri="{FF2B5EF4-FFF2-40B4-BE49-F238E27FC236}">
                    <a16:creationId xmlns:a16="http://schemas.microsoft.com/office/drawing/2014/main" id="{96EF5F8D-6A91-F786-E56B-64593158E171}"/>
                  </a:ext>
                </a:extLst>
              </p:cNvPr>
              <p:cNvSpPr/>
              <p:nvPr/>
            </p:nvSpPr>
            <p:spPr>
              <a:xfrm>
                <a:off x="6527143" y="3182300"/>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45" name="Ovale 244">
                <a:extLst>
                  <a:ext uri="{FF2B5EF4-FFF2-40B4-BE49-F238E27FC236}">
                    <a16:creationId xmlns:a16="http://schemas.microsoft.com/office/drawing/2014/main" id="{2D6DEF81-668D-E112-4C5A-2EABDFFC6523}"/>
                  </a:ext>
                </a:extLst>
              </p:cNvPr>
              <p:cNvSpPr/>
              <p:nvPr/>
            </p:nvSpPr>
            <p:spPr>
              <a:xfrm>
                <a:off x="6527143" y="3010681"/>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46" name="Ovale 245">
                <a:extLst>
                  <a:ext uri="{FF2B5EF4-FFF2-40B4-BE49-F238E27FC236}">
                    <a16:creationId xmlns:a16="http://schemas.microsoft.com/office/drawing/2014/main" id="{56D1BDC3-5B17-20CA-52F0-9B26ED29A6D6}"/>
                  </a:ext>
                </a:extLst>
              </p:cNvPr>
              <p:cNvSpPr/>
              <p:nvPr/>
            </p:nvSpPr>
            <p:spPr>
              <a:xfrm>
                <a:off x="6527143" y="2839062"/>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47" name="Ovale 246">
                <a:extLst>
                  <a:ext uri="{FF2B5EF4-FFF2-40B4-BE49-F238E27FC236}">
                    <a16:creationId xmlns:a16="http://schemas.microsoft.com/office/drawing/2014/main" id="{28BAA25D-7240-B473-3E58-E87B5E02A0B5}"/>
                  </a:ext>
                </a:extLst>
              </p:cNvPr>
              <p:cNvSpPr/>
              <p:nvPr/>
            </p:nvSpPr>
            <p:spPr>
              <a:xfrm>
                <a:off x="6527143" y="3697158"/>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48" name="Ovale 247">
                <a:extLst>
                  <a:ext uri="{FF2B5EF4-FFF2-40B4-BE49-F238E27FC236}">
                    <a16:creationId xmlns:a16="http://schemas.microsoft.com/office/drawing/2014/main" id="{A02C5FF0-7F91-9437-EFA0-8A824BEA39B8}"/>
                  </a:ext>
                </a:extLst>
              </p:cNvPr>
              <p:cNvSpPr/>
              <p:nvPr/>
            </p:nvSpPr>
            <p:spPr>
              <a:xfrm>
                <a:off x="6527143" y="3525539"/>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49" name="Ovale 248">
                <a:extLst>
                  <a:ext uri="{FF2B5EF4-FFF2-40B4-BE49-F238E27FC236}">
                    <a16:creationId xmlns:a16="http://schemas.microsoft.com/office/drawing/2014/main" id="{CE03B667-F898-BAED-1578-F510C7F6EC2B}"/>
                  </a:ext>
                </a:extLst>
              </p:cNvPr>
              <p:cNvSpPr/>
              <p:nvPr/>
            </p:nvSpPr>
            <p:spPr>
              <a:xfrm>
                <a:off x="6526053" y="4040397"/>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50" name="Ovale 249">
                <a:extLst>
                  <a:ext uri="{FF2B5EF4-FFF2-40B4-BE49-F238E27FC236}">
                    <a16:creationId xmlns:a16="http://schemas.microsoft.com/office/drawing/2014/main" id="{EC108A6B-B326-6197-895D-3B3ACDF128EF}"/>
                  </a:ext>
                </a:extLst>
              </p:cNvPr>
              <p:cNvSpPr/>
              <p:nvPr/>
            </p:nvSpPr>
            <p:spPr>
              <a:xfrm>
                <a:off x="6526053" y="3868778"/>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51" name="Ovale 250">
                <a:extLst>
                  <a:ext uri="{FF2B5EF4-FFF2-40B4-BE49-F238E27FC236}">
                    <a16:creationId xmlns:a16="http://schemas.microsoft.com/office/drawing/2014/main" id="{C7AEB196-D3F8-01CC-1E7A-06063F14551E}"/>
                  </a:ext>
                </a:extLst>
              </p:cNvPr>
              <p:cNvSpPr/>
              <p:nvPr/>
            </p:nvSpPr>
            <p:spPr>
              <a:xfrm>
                <a:off x="6526053" y="4383633"/>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52" name="Ovale 251">
                <a:extLst>
                  <a:ext uri="{FF2B5EF4-FFF2-40B4-BE49-F238E27FC236}">
                    <a16:creationId xmlns:a16="http://schemas.microsoft.com/office/drawing/2014/main" id="{833E9394-A548-9606-421C-BB72B5E569F3}"/>
                  </a:ext>
                </a:extLst>
              </p:cNvPr>
              <p:cNvSpPr/>
              <p:nvPr/>
            </p:nvSpPr>
            <p:spPr>
              <a:xfrm>
                <a:off x="6526053" y="4212017"/>
                <a:ext cx="139203" cy="13920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15" name="Gruppo 14">
              <a:extLst>
                <a:ext uri="{FF2B5EF4-FFF2-40B4-BE49-F238E27FC236}">
                  <a16:creationId xmlns:a16="http://schemas.microsoft.com/office/drawing/2014/main" id="{E6FF3AFB-B473-8F6B-7C57-D9C00392132F}"/>
                </a:ext>
              </a:extLst>
            </p:cNvPr>
            <p:cNvGrpSpPr/>
            <p:nvPr/>
          </p:nvGrpSpPr>
          <p:grpSpPr>
            <a:xfrm>
              <a:off x="2676033" y="3494400"/>
              <a:ext cx="913567" cy="1004051"/>
              <a:chOff x="1872382" y="2328047"/>
              <a:chExt cx="913567" cy="1004051"/>
            </a:xfrm>
          </p:grpSpPr>
          <p:sp>
            <p:nvSpPr>
              <p:cNvPr id="20" name="Ovale 19">
                <a:extLst>
                  <a:ext uri="{FF2B5EF4-FFF2-40B4-BE49-F238E27FC236}">
                    <a16:creationId xmlns:a16="http://schemas.microsoft.com/office/drawing/2014/main" id="{8BEA0E1B-C56A-71BB-B219-D475C8E33663}"/>
                  </a:ext>
                </a:extLst>
              </p:cNvPr>
              <p:cNvSpPr/>
              <p:nvPr/>
            </p:nvSpPr>
            <p:spPr>
              <a:xfrm>
                <a:off x="1872382" y="3189869"/>
                <a:ext cx="139203" cy="139203"/>
              </a:xfrm>
              <a:prstGeom prst="ellipse">
                <a:avLst/>
              </a:prstGeom>
              <a:solidFill>
                <a:srgbClr val="5879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 name="Ovale 20">
                <a:extLst>
                  <a:ext uri="{FF2B5EF4-FFF2-40B4-BE49-F238E27FC236}">
                    <a16:creationId xmlns:a16="http://schemas.microsoft.com/office/drawing/2014/main" id="{E27C96AB-F970-28FE-5F7F-2A7FEF223290}"/>
                  </a:ext>
                </a:extLst>
              </p:cNvPr>
              <p:cNvSpPr/>
              <p:nvPr/>
            </p:nvSpPr>
            <p:spPr>
              <a:xfrm>
                <a:off x="2065973" y="3189869"/>
                <a:ext cx="139203" cy="139203"/>
              </a:xfrm>
              <a:prstGeom prst="ellipse">
                <a:avLst/>
              </a:prstGeom>
              <a:solidFill>
                <a:srgbClr val="5879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2" name="Ovale 21">
                <a:extLst>
                  <a:ext uri="{FF2B5EF4-FFF2-40B4-BE49-F238E27FC236}">
                    <a16:creationId xmlns:a16="http://schemas.microsoft.com/office/drawing/2014/main" id="{082F9FCF-EA27-A3BC-A7C9-EE868CA3705F}"/>
                  </a:ext>
                </a:extLst>
              </p:cNvPr>
              <p:cNvSpPr/>
              <p:nvPr/>
            </p:nvSpPr>
            <p:spPr>
              <a:xfrm>
                <a:off x="2259564" y="3192895"/>
                <a:ext cx="139203" cy="139203"/>
              </a:xfrm>
              <a:prstGeom prst="ellipse">
                <a:avLst/>
              </a:prstGeom>
              <a:solidFill>
                <a:srgbClr val="5879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3" name="Ovale 22">
                <a:extLst>
                  <a:ext uri="{FF2B5EF4-FFF2-40B4-BE49-F238E27FC236}">
                    <a16:creationId xmlns:a16="http://schemas.microsoft.com/office/drawing/2014/main" id="{D0245A1E-C57E-9A6F-D272-5B3888F3BE27}"/>
                  </a:ext>
                </a:extLst>
              </p:cNvPr>
              <p:cNvSpPr/>
              <p:nvPr/>
            </p:nvSpPr>
            <p:spPr>
              <a:xfrm>
                <a:off x="2453155" y="3186144"/>
                <a:ext cx="139203" cy="139203"/>
              </a:xfrm>
              <a:prstGeom prst="ellipse">
                <a:avLst/>
              </a:prstGeom>
              <a:solidFill>
                <a:srgbClr val="5879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4" name="Ovale 23">
                <a:extLst>
                  <a:ext uri="{FF2B5EF4-FFF2-40B4-BE49-F238E27FC236}">
                    <a16:creationId xmlns:a16="http://schemas.microsoft.com/office/drawing/2014/main" id="{68771FD0-4F51-0F1A-5FEC-D23EF9776DCD}"/>
                  </a:ext>
                </a:extLst>
              </p:cNvPr>
              <p:cNvSpPr/>
              <p:nvPr/>
            </p:nvSpPr>
            <p:spPr>
              <a:xfrm>
                <a:off x="2646746" y="3186144"/>
                <a:ext cx="139203" cy="139203"/>
              </a:xfrm>
              <a:prstGeom prst="ellipse">
                <a:avLst/>
              </a:prstGeom>
              <a:solidFill>
                <a:srgbClr val="5879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5" name="Ovale 24">
                <a:extLst>
                  <a:ext uri="{FF2B5EF4-FFF2-40B4-BE49-F238E27FC236}">
                    <a16:creationId xmlns:a16="http://schemas.microsoft.com/office/drawing/2014/main" id="{BC37E130-65A5-44DC-7D13-31857A9E98CA}"/>
                  </a:ext>
                </a:extLst>
              </p:cNvPr>
              <p:cNvSpPr/>
              <p:nvPr/>
            </p:nvSpPr>
            <p:spPr>
              <a:xfrm>
                <a:off x="1872382" y="3018249"/>
                <a:ext cx="139203" cy="139203"/>
              </a:xfrm>
              <a:prstGeom prst="ellipse">
                <a:avLst/>
              </a:prstGeom>
              <a:solidFill>
                <a:srgbClr val="5879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6" name="Ovale 25">
                <a:extLst>
                  <a:ext uri="{FF2B5EF4-FFF2-40B4-BE49-F238E27FC236}">
                    <a16:creationId xmlns:a16="http://schemas.microsoft.com/office/drawing/2014/main" id="{9F4E4DC5-8EF5-4546-27ED-52E764F34CBF}"/>
                  </a:ext>
                </a:extLst>
              </p:cNvPr>
              <p:cNvSpPr/>
              <p:nvPr/>
            </p:nvSpPr>
            <p:spPr>
              <a:xfrm>
                <a:off x="2065973" y="3018249"/>
                <a:ext cx="139203" cy="139203"/>
              </a:xfrm>
              <a:prstGeom prst="ellipse">
                <a:avLst/>
              </a:prstGeom>
              <a:solidFill>
                <a:srgbClr val="5879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7" name="Ovale 26">
                <a:extLst>
                  <a:ext uri="{FF2B5EF4-FFF2-40B4-BE49-F238E27FC236}">
                    <a16:creationId xmlns:a16="http://schemas.microsoft.com/office/drawing/2014/main" id="{ADC4D02C-D36F-102F-5846-716F71F60EE2}"/>
                  </a:ext>
                </a:extLst>
              </p:cNvPr>
              <p:cNvSpPr/>
              <p:nvPr/>
            </p:nvSpPr>
            <p:spPr>
              <a:xfrm>
                <a:off x="2259564" y="3021275"/>
                <a:ext cx="139203" cy="139203"/>
              </a:xfrm>
              <a:prstGeom prst="ellipse">
                <a:avLst/>
              </a:prstGeom>
              <a:solidFill>
                <a:srgbClr val="5879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8" name="Ovale 27">
                <a:extLst>
                  <a:ext uri="{FF2B5EF4-FFF2-40B4-BE49-F238E27FC236}">
                    <a16:creationId xmlns:a16="http://schemas.microsoft.com/office/drawing/2014/main" id="{03DBA21B-F2CF-1487-90EF-E9C00235999D}"/>
                  </a:ext>
                </a:extLst>
              </p:cNvPr>
              <p:cNvSpPr/>
              <p:nvPr/>
            </p:nvSpPr>
            <p:spPr>
              <a:xfrm>
                <a:off x="2453155" y="3014524"/>
                <a:ext cx="139203" cy="139203"/>
              </a:xfrm>
              <a:prstGeom prst="ellipse">
                <a:avLst/>
              </a:prstGeom>
              <a:solidFill>
                <a:srgbClr val="5879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1" name="Ovale 30">
                <a:extLst>
                  <a:ext uri="{FF2B5EF4-FFF2-40B4-BE49-F238E27FC236}">
                    <a16:creationId xmlns:a16="http://schemas.microsoft.com/office/drawing/2014/main" id="{8690304B-8ADE-2680-E494-4E3006EC15DF}"/>
                  </a:ext>
                </a:extLst>
              </p:cNvPr>
              <p:cNvSpPr/>
              <p:nvPr/>
            </p:nvSpPr>
            <p:spPr>
              <a:xfrm>
                <a:off x="2646746" y="3014524"/>
                <a:ext cx="139203" cy="139203"/>
              </a:xfrm>
              <a:prstGeom prst="ellipse">
                <a:avLst/>
              </a:prstGeom>
              <a:solidFill>
                <a:srgbClr val="5879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2" name="Ovale 31">
                <a:extLst>
                  <a:ext uri="{FF2B5EF4-FFF2-40B4-BE49-F238E27FC236}">
                    <a16:creationId xmlns:a16="http://schemas.microsoft.com/office/drawing/2014/main" id="{A52EE225-5EBC-68C6-883D-C2D16EF2F0D4}"/>
                  </a:ext>
                </a:extLst>
              </p:cNvPr>
              <p:cNvSpPr/>
              <p:nvPr/>
            </p:nvSpPr>
            <p:spPr>
              <a:xfrm>
                <a:off x="1872382" y="2846629"/>
                <a:ext cx="139203" cy="139203"/>
              </a:xfrm>
              <a:prstGeom prst="ellipse">
                <a:avLst/>
              </a:prstGeom>
              <a:solidFill>
                <a:srgbClr val="2B3E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3" name="Ovale 32">
                <a:extLst>
                  <a:ext uri="{FF2B5EF4-FFF2-40B4-BE49-F238E27FC236}">
                    <a16:creationId xmlns:a16="http://schemas.microsoft.com/office/drawing/2014/main" id="{D9412FB9-FBC5-EFA7-616E-6DB52592D84A}"/>
                  </a:ext>
                </a:extLst>
              </p:cNvPr>
              <p:cNvSpPr/>
              <p:nvPr/>
            </p:nvSpPr>
            <p:spPr>
              <a:xfrm>
                <a:off x="2065973" y="2846629"/>
                <a:ext cx="139203" cy="139203"/>
              </a:xfrm>
              <a:prstGeom prst="ellipse">
                <a:avLst/>
              </a:prstGeom>
              <a:solidFill>
                <a:srgbClr val="2B3E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4" name="Ovale 33">
                <a:extLst>
                  <a:ext uri="{FF2B5EF4-FFF2-40B4-BE49-F238E27FC236}">
                    <a16:creationId xmlns:a16="http://schemas.microsoft.com/office/drawing/2014/main" id="{AAF7903C-5B47-232A-B6E8-4161970CFC5A}"/>
                  </a:ext>
                </a:extLst>
              </p:cNvPr>
              <p:cNvSpPr/>
              <p:nvPr/>
            </p:nvSpPr>
            <p:spPr>
              <a:xfrm>
                <a:off x="2259564" y="2849655"/>
                <a:ext cx="139203" cy="139203"/>
              </a:xfrm>
              <a:prstGeom prst="ellipse">
                <a:avLst/>
              </a:prstGeom>
              <a:solidFill>
                <a:srgbClr val="2B3E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5" name="Ovale 34">
                <a:extLst>
                  <a:ext uri="{FF2B5EF4-FFF2-40B4-BE49-F238E27FC236}">
                    <a16:creationId xmlns:a16="http://schemas.microsoft.com/office/drawing/2014/main" id="{43086959-0166-7101-1EF6-71CCDB401616}"/>
                  </a:ext>
                </a:extLst>
              </p:cNvPr>
              <p:cNvSpPr/>
              <p:nvPr/>
            </p:nvSpPr>
            <p:spPr>
              <a:xfrm>
                <a:off x="2453155" y="2842904"/>
                <a:ext cx="139203" cy="139203"/>
              </a:xfrm>
              <a:prstGeom prst="ellipse">
                <a:avLst/>
              </a:prstGeom>
              <a:solidFill>
                <a:srgbClr val="2B3E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6" name="Ovale 35">
                <a:extLst>
                  <a:ext uri="{FF2B5EF4-FFF2-40B4-BE49-F238E27FC236}">
                    <a16:creationId xmlns:a16="http://schemas.microsoft.com/office/drawing/2014/main" id="{A8B26034-F2B7-DFD2-284C-E5125C9ECA9A}"/>
                  </a:ext>
                </a:extLst>
              </p:cNvPr>
              <p:cNvSpPr/>
              <p:nvPr/>
            </p:nvSpPr>
            <p:spPr>
              <a:xfrm>
                <a:off x="2646746" y="2842904"/>
                <a:ext cx="139203" cy="139203"/>
              </a:xfrm>
              <a:prstGeom prst="ellipse">
                <a:avLst/>
              </a:prstGeom>
              <a:solidFill>
                <a:srgbClr val="2B3E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7" name="Ovale 36">
                <a:extLst>
                  <a:ext uri="{FF2B5EF4-FFF2-40B4-BE49-F238E27FC236}">
                    <a16:creationId xmlns:a16="http://schemas.microsoft.com/office/drawing/2014/main" id="{A778421F-F529-1175-B3C9-9FAAE314948E}"/>
                  </a:ext>
                </a:extLst>
              </p:cNvPr>
              <p:cNvSpPr/>
              <p:nvPr/>
            </p:nvSpPr>
            <p:spPr>
              <a:xfrm>
                <a:off x="1872382" y="2675009"/>
                <a:ext cx="139203" cy="139203"/>
              </a:xfrm>
              <a:prstGeom prst="ellipse">
                <a:avLst/>
              </a:prstGeom>
              <a:solidFill>
                <a:srgbClr val="2B3E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8" name="Ovale 37">
                <a:extLst>
                  <a:ext uri="{FF2B5EF4-FFF2-40B4-BE49-F238E27FC236}">
                    <a16:creationId xmlns:a16="http://schemas.microsoft.com/office/drawing/2014/main" id="{F404A4F5-7BBF-0DED-B818-BC25A3EB6576}"/>
                  </a:ext>
                </a:extLst>
              </p:cNvPr>
              <p:cNvSpPr/>
              <p:nvPr/>
            </p:nvSpPr>
            <p:spPr>
              <a:xfrm>
                <a:off x="2065973" y="2675009"/>
                <a:ext cx="139203" cy="139203"/>
              </a:xfrm>
              <a:prstGeom prst="ellipse">
                <a:avLst/>
              </a:prstGeom>
              <a:solidFill>
                <a:srgbClr val="2B3E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9" name="Ovale 38">
                <a:extLst>
                  <a:ext uri="{FF2B5EF4-FFF2-40B4-BE49-F238E27FC236}">
                    <a16:creationId xmlns:a16="http://schemas.microsoft.com/office/drawing/2014/main" id="{41FCC7C7-591C-0CEE-CFA0-343060E609BC}"/>
                  </a:ext>
                </a:extLst>
              </p:cNvPr>
              <p:cNvSpPr/>
              <p:nvPr/>
            </p:nvSpPr>
            <p:spPr>
              <a:xfrm>
                <a:off x="2259564" y="2678035"/>
                <a:ext cx="139203" cy="139203"/>
              </a:xfrm>
              <a:prstGeom prst="ellipse">
                <a:avLst/>
              </a:prstGeom>
              <a:solidFill>
                <a:srgbClr val="2B3E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0" name="Ovale 39">
                <a:extLst>
                  <a:ext uri="{FF2B5EF4-FFF2-40B4-BE49-F238E27FC236}">
                    <a16:creationId xmlns:a16="http://schemas.microsoft.com/office/drawing/2014/main" id="{A74990C8-B992-A4F6-26C1-2472C035CAC9}"/>
                  </a:ext>
                </a:extLst>
              </p:cNvPr>
              <p:cNvSpPr/>
              <p:nvPr/>
            </p:nvSpPr>
            <p:spPr>
              <a:xfrm>
                <a:off x="2453155" y="2671284"/>
                <a:ext cx="139203" cy="139203"/>
              </a:xfrm>
              <a:prstGeom prst="ellipse">
                <a:avLst/>
              </a:prstGeom>
              <a:solidFill>
                <a:srgbClr val="2B3E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1" name="Ovale 40">
                <a:extLst>
                  <a:ext uri="{FF2B5EF4-FFF2-40B4-BE49-F238E27FC236}">
                    <a16:creationId xmlns:a16="http://schemas.microsoft.com/office/drawing/2014/main" id="{2E5CC481-B53E-579D-4971-9F7A90496773}"/>
                  </a:ext>
                </a:extLst>
              </p:cNvPr>
              <p:cNvSpPr/>
              <p:nvPr/>
            </p:nvSpPr>
            <p:spPr>
              <a:xfrm>
                <a:off x="2646746" y="2671284"/>
                <a:ext cx="139203" cy="139203"/>
              </a:xfrm>
              <a:prstGeom prst="ellipse">
                <a:avLst/>
              </a:prstGeom>
              <a:solidFill>
                <a:srgbClr val="2B3E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2" name="Ovale 41">
                <a:extLst>
                  <a:ext uri="{FF2B5EF4-FFF2-40B4-BE49-F238E27FC236}">
                    <a16:creationId xmlns:a16="http://schemas.microsoft.com/office/drawing/2014/main" id="{076D889F-DB23-7DD3-8718-0982E4346A86}"/>
                  </a:ext>
                </a:extLst>
              </p:cNvPr>
              <p:cNvSpPr/>
              <p:nvPr/>
            </p:nvSpPr>
            <p:spPr>
              <a:xfrm>
                <a:off x="1872382" y="2503389"/>
                <a:ext cx="139203" cy="139203"/>
              </a:xfrm>
              <a:prstGeom prst="ellipse">
                <a:avLst/>
              </a:prstGeom>
              <a:solidFill>
                <a:srgbClr val="2B3E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3" name="Ovale 42">
                <a:extLst>
                  <a:ext uri="{FF2B5EF4-FFF2-40B4-BE49-F238E27FC236}">
                    <a16:creationId xmlns:a16="http://schemas.microsoft.com/office/drawing/2014/main" id="{8B0F73AB-A9AD-142B-580B-FF89D0CCBA8C}"/>
                  </a:ext>
                </a:extLst>
              </p:cNvPr>
              <p:cNvSpPr/>
              <p:nvPr/>
            </p:nvSpPr>
            <p:spPr>
              <a:xfrm>
                <a:off x="2065973" y="2503389"/>
                <a:ext cx="139203" cy="139203"/>
              </a:xfrm>
              <a:prstGeom prst="ellipse">
                <a:avLst/>
              </a:prstGeom>
              <a:solidFill>
                <a:srgbClr val="2B3E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4" name="Ovale 43">
                <a:extLst>
                  <a:ext uri="{FF2B5EF4-FFF2-40B4-BE49-F238E27FC236}">
                    <a16:creationId xmlns:a16="http://schemas.microsoft.com/office/drawing/2014/main" id="{16995C8E-000D-86DC-CD80-9D79260322B8}"/>
                  </a:ext>
                </a:extLst>
              </p:cNvPr>
              <p:cNvSpPr/>
              <p:nvPr/>
            </p:nvSpPr>
            <p:spPr>
              <a:xfrm>
                <a:off x="2259564" y="2506415"/>
                <a:ext cx="139203" cy="139203"/>
              </a:xfrm>
              <a:prstGeom prst="ellipse">
                <a:avLst/>
              </a:prstGeom>
              <a:solidFill>
                <a:srgbClr val="2B3E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5" name="Ovale 44">
                <a:extLst>
                  <a:ext uri="{FF2B5EF4-FFF2-40B4-BE49-F238E27FC236}">
                    <a16:creationId xmlns:a16="http://schemas.microsoft.com/office/drawing/2014/main" id="{CC906CB9-E7A6-069A-8D63-5943C00FB1F3}"/>
                  </a:ext>
                </a:extLst>
              </p:cNvPr>
              <p:cNvSpPr/>
              <p:nvPr/>
            </p:nvSpPr>
            <p:spPr>
              <a:xfrm>
                <a:off x="2453155" y="2499664"/>
                <a:ext cx="139203" cy="139203"/>
              </a:xfrm>
              <a:prstGeom prst="ellipse">
                <a:avLst/>
              </a:prstGeom>
              <a:solidFill>
                <a:srgbClr val="2B3E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6" name="Ovale 45">
                <a:extLst>
                  <a:ext uri="{FF2B5EF4-FFF2-40B4-BE49-F238E27FC236}">
                    <a16:creationId xmlns:a16="http://schemas.microsoft.com/office/drawing/2014/main" id="{CDCD0142-014C-C859-CFD4-F510CC9EE307}"/>
                  </a:ext>
                </a:extLst>
              </p:cNvPr>
              <p:cNvSpPr/>
              <p:nvPr/>
            </p:nvSpPr>
            <p:spPr>
              <a:xfrm>
                <a:off x="2646746" y="2499664"/>
                <a:ext cx="139203" cy="139203"/>
              </a:xfrm>
              <a:prstGeom prst="ellipse">
                <a:avLst/>
              </a:prstGeom>
              <a:solidFill>
                <a:srgbClr val="2B3E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7" name="Ovale 46">
                <a:extLst>
                  <a:ext uri="{FF2B5EF4-FFF2-40B4-BE49-F238E27FC236}">
                    <a16:creationId xmlns:a16="http://schemas.microsoft.com/office/drawing/2014/main" id="{24A2F1F4-5491-D1B9-0878-865E0C746B94}"/>
                  </a:ext>
                </a:extLst>
              </p:cNvPr>
              <p:cNvSpPr/>
              <p:nvPr/>
            </p:nvSpPr>
            <p:spPr>
              <a:xfrm>
                <a:off x="1872382" y="2328047"/>
                <a:ext cx="139203" cy="139203"/>
              </a:xfrm>
              <a:prstGeom prst="ellipse">
                <a:avLst/>
              </a:prstGeom>
              <a:solidFill>
                <a:srgbClr val="2B3E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16" name="Rettangolo 15">
              <a:extLst>
                <a:ext uri="{FF2B5EF4-FFF2-40B4-BE49-F238E27FC236}">
                  <a16:creationId xmlns:a16="http://schemas.microsoft.com/office/drawing/2014/main" id="{988FD82E-F223-2DE3-B847-B4443B1C627D}"/>
                </a:ext>
              </a:extLst>
            </p:cNvPr>
            <p:cNvSpPr/>
            <p:nvPr/>
          </p:nvSpPr>
          <p:spPr>
            <a:xfrm>
              <a:off x="2280673" y="4618709"/>
              <a:ext cx="1704285" cy="48326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2800" dirty="0">
                  <a:solidFill>
                    <a:schemeClr val="tx1">
                      <a:lumMod val="75000"/>
                      <a:lumOff val="25000"/>
                    </a:schemeClr>
                  </a:solidFill>
                  <a:latin typeface="Avenir Next LT Pro" panose="020B0504020202020204" pitchFamily="34" charset="0"/>
                </a:rPr>
                <a:t>Corsi ICT</a:t>
              </a:r>
            </a:p>
            <a:p>
              <a:pPr algn="ctr"/>
              <a:r>
                <a:rPr lang="it-IT" sz="2800" dirty="0">
                  <a:solidFill>
                    <a:schemeClr val="tx1">
                      <a:lumMod val="75000"/>
                      <a:lumOff val="25000"/>
                    </a:schemeClr>
                  </a:solidFill>
                  <a:latin typeface="Avenir Next LT Pro" panose="020B0504020202020204" pitchFamily="34" charset="0"/>
                </a:rPr>
                <a:t>«in senso ampio»</a:t>
              </a:r>
            </a:p>
          </p:txBody>
        </p:sp>
        <p:sp>
          <p:nvSpPr>
            <p:cNvPr id="17" name="Rettangolo 16">
              <a:extLst>
                <a:ext uri="{FF2B5EF4-FFF2-40B4-BE49-F238E27FC236}">
                  <a16:creationId xmlns:a16="http://schemas.microsoft.com/office/drawing/2014/main" id="{F3179D6E-6530-9581-45C6-D8798CD9AD6F}"/>
                </a:ext>
              </a:extLst>
            </p:cNvPr>
            <p:cNvSpPr/>
            <p:nvPr/>
          </p:nvSpPr>
          <p:spPr>
            <a:xfrm>
              <a:off x="4143529" y="4618708"/>
              <a:ext cx="1971255" cy="48326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2800" dirty="0">
                  <a:solidFill>
                    <a:schemeClr val="tx1">
                      <a:lumMod val="75000"/>
                      <a:lumOff val="25000"/>
                    </a:schemeClr>
                  </a:solidFill>
                  <a:latin typeface="Avenir Next LT Pro" panose="020B0504020202020204" pitchFamily="34" charset="0"/>
                </a:rPr>
                <a:t>Corsi non ICT</a:t>
              </a:r>
            </a:p>
          </p:txBody>
        </p:sp>
        <p:sp>
          <p:nvSpPr>
            <p:cNvPr id="18" name="Rettangolo 17">
              <a:extLst>
                <a:ext uri="{FF2B5EF4-FFF2-40B4-BE49-F238E27FC236}">
                  <a16:creationId xmlns:a16="http://schemas.microsoft.com/office/drawing/2014/main" id="{B1835AF7-5BE8-05D3-6973-40C389BE5C39}"/>
                </a:ext>
              </a:extLst>
            </p:cNvPr>
            <p:cNvSpPr/>
            <p:nvPr/>
          </p:nvSpPr>
          <p:spPr>
            <a:xfrm>
              <a:off x="2676033" y="3149713"/>
              <a:ext cx="913567"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2400">
                  <a:solidFill>
                    <a:schemeClr val="tx1">
                      <a:lumMod val="50000"/>
                      <a:lumOff val="50000"/>
                    </a:schemeClr>
                  </a:solidFill>
                  <a:latin typeface="Avenir Next LT Pro" panose="020B0504020202020204" pitchFamily="34" charset="0"/>
                </a:rPr>
                <a:t>26</a:t>
              </a:r>
            </a:p>
          </p:txBody>
        </p:sp>
        <p:sp>
          <p:nvSpPr>
            <p:cNvPr id="19" name="Rettangolo 18">
              <a:extLst>
                <a:ext uri="{FF2B5EF4-FFF2-40B4-BE49-F238E27FC236}">
                  <a16:creationId xmlns:a16="http://schemas.microsoft.com/office/drawing/2014/main" id="{65B30E1E-79A4-3D08-49CB-B260E987B18A}"/>
                </a:ext>
              </a:extLst>
            </p:cNvPr>
            <p:cNvSpPr/>
            <p:nvPr/>
          </p:nvSpPr>
          <p:spPr>
            <a:xfrm>
              <a:off x="4142439" y="1760848"/>
              <a:ext cx="1972345"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2800" dirty="0">
                  <a:solidFill>
                    <a:schemeClr val="tx1">
                      <a:lumMod val="50000"/>
                      <a:lumOff val="50000"/>
                    </a:schemeClr>
                  </a:solidFill>
                  <a:latin typeface="Avenir Next LT Pro" panose="020B0504020202020204" pitchFamily="34" charset="0"/>
                </a:rPr>
                <a:t>140</a:t>
              </a:r>
              <a:endParaRPr lang="it-IT" sz="1050" dirty="0">
                <a:solidFill>
                  <a:schemeClr val="tx1">
                    <a:lumMod val="50000"/>
                    <a:lumOff val="50000"/>
                  </a:schemeClr>
                </a:solidFill>
                <a:latin typeface="Avenir Next LT Pro" panose="020B0504020202020204" pitchFamily="34" charset="0"/>
              </a:endParaRPr>
            </a:p>
          </p:txBody>
        </p:sp>
      </p:grpSp>
      <p:cxnSp>
        <p:nvCxnSpPr>
          <p:cNvPr id="9" name="Connettore diritto 8">
            <a:extLst>
              <a:ext uri="{FF2B5EF4-FFF2-40B4-BE49-F238E27FC236}">
                <a16:creationId xmlns:a16="http://schemas.microsoft.com/office/drawing/2014/main" id="{DDE7A536-DCBA-F09A-48A8-3AF3D727DA75}"/>
              </a:ext>
            </a:extLst>
          </p:cNvPr>
          <p:cNvCxnSpPr>
            <a:cxnSpLocks/>
          </p:cNvCxnSpPr>
          <p:nvPr/>
        </p:nvCxnSpPr>
        <p:spPr>
          <a:xfrm flipH="1">
            <a:off x="2841948" y="6092105"/>
            <a:ext cx="5329816" cy="0"/>
          </a:xfrm>
          <a:prstGeom prst="line">
            <a:avLst/>
          </a:prstGeom>
          <a:ln w="44450">
            <a:solidFill>
              <a:srgbClr val="2B3E61"/>
            </a:solidFill>
            <a:prstDash val="sysDash"/>
            <a:headEnd type="none"/>
            <a:tailEnd type="oval" w="lg" len="lg"/>
          </a:ln>
        </p:spPr>
        <p:style>
          <a:lnRef idx="1">
            <a:schemeClr val="accent1"/>
          </a:lnRef>
          <a:fillRef idx="0">
            <a:schemeClr val="accent1"/>
          </a:fillRef>
          <a:effectRef idx="0">
            <a:schemeClr val="accent1"/>
          </a:effectRef>
          <a:fontRef idx="minor">
            <a:schemeClr val="tx1"/>
          </a:fontRef>
        </p:style>
      </p:cxnSp>
      <p:sp>
        <p:nvSpPr>
          <p:cNvPr id="10" name="Rettangolo 9">
            <a:extLst>
              <a:ext uri="{FF2B5EF4-FFF2-40B4-BE49-F238E27FC236}">
                <a16:creationId xmlns:a16="http://schemas.microsoft.com/office/drawing/2014/main" id="{0E357CE7-EEE7-DA84-2B0C-A32CC57A44EB}"/>
              </a:ext>
            </a:extLst>
          </p:cNvPr>
          <p:cNvSpPr/>
          <p:nvPr/>
        </p:nvSpPr>
        <p:spPr>
          <a:xfrm>
            <a:off x="3046902" y="5501898"/>
            <a:ext cx="5212691" cy="58752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it-IT" sz="2800" b="1" dirty="0">
                <a:solidFill>
                  <a:srgbClr val="2B3E61"/>
                </a:solidFill>
                <a:latin typeface="Avenir Next LT Pro" panose="020B0504020202020204" pitchFamily="34" charset="0"/>
              </a:rPr>
              <a:t>ICT «in senso stretto»: 10%</a:t>
            </a:r>
          </a:p>
        </p:txBody>
      </p:sp>
      <p:cxnSp>
        <p:nvCxnSpPr>
          <p:cNvPr id="11" name="Connettore diritto 10">
            <a:extLst>
              <a:ext uri="{FF2B5EF4-FFF2-40B4-BE49-F238E27FC236}">
                <a16:creationId xmlns:a16="http://schemas.microsoft.com/office/drawing/2014/main" id="{029E874B-7D16-A6C1-E821-E043BAE3683F}"/>
              </a:ext>
            </a:extLst>
          </p:cNvPr>
          <p:cNvCxnSpPr>
            <a:cxnSpLocks/>
          </p:cNvCxnSpPr>
          <p:nvPr/>
        </p:nvCxnSpPr>
        <p:spPr>
          <a:xfrm flipH="1">
            <a:off x="2841948" y="7029520"/>
            <a:ext cx="5329816" cy="0"/>
          </a:xfrm>
          <a:prstGeom prst="line">
            <a:avLst/>
          </a:prstGeom>
          <a:ln w="44450">
            <a:solidFill>
              <a:srgbClr val="5879B5"/>
            </a:solidFill>
            <a:prstDash val="sysDash"/>
            <a:headEnd type="none"/>
            <a:tailEnd type="oval" w="lg" len="lg"/>
          </a:ln>
        </p:spPr>
        <p:style>
          <a:lnRef idx="1">
            <a:schemeClr val="accent1"/>
          </a:lnRef>
          <a:fillRef idx="0">
            <a:schemeClr val="accent1"/>
          </a:fillRef>
          <a:effectRef idx="0">
            <a:schemeClr val="accent1"/>
          </a:effectRef>
          <a:fontRef idx="minor">
            <a:schemeClr val="tx1"/>
          </a:fontRef>
        </p:style>
      </p:cxnSp>
      <p:sp>
        <p:nvSpPr>
          <p:cNvPr id="12" name="Rettangolo 11">
            <a:extLst>
              <a:ext uri="{FF2B5EF4-FFF2-40B4-BE49-F238E27FC236}">
                <a16:creationId xmlns:a16="http://schemas.microsoft.com/office/drawing/2014/main" id="{64075BE4-C175-4B6B-436B-20FDC7F4B5C2}"/>
              </a:ext>
            </a:extLst>
          </p:cNvPr>
          <p:cNvSpPr/>
          <p:nvPr/>
        </p:nvSpPr>
        <p:spPr>
          <a:xfrm>
            <a:off x="3046902" y="6439314"/>
            <a:ext cx="5212691" cy="58752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it-IT" sz="2800" b="1" dirty="0">
                <a:solidFill>
                  <a:srgbClr val="5879B5"/>
                </a:solidFill>
                <a:latin typeface="Avenir Next LT Pro" panose="020B0504020202020204" pitchFamily="34" charset="0"/>
              </a:rPr>
              <a:t>Corsi affini: 6%</a:t>
            </a:r>
          </a:p>
        </p:txBody>
      </p:sp>
    </p:spTree>
    <p:extLst>
      <p:ext uri="{BB962C8B-B14F-4D97-AF65-F5344CB8AC3E}">
        <p14:creationId xmlns:p14="http://schemas.microsoft.com/office/powerpoint/2010/main" val="39978012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10"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708D7-12F3-72EF-7771-C263666DA50C}"/>
            </a:ext>
          </a:extLst>
        </p:cNvPr>
        <p:cNvGrpSpPr/>
        <p:nvPr/>
      </p:nvGrpSpPr>
      <p:grpSpPr>
        <a:xfrm>
          <a:off x="0" y="0"/>
          <a:ext cx="0" cy="0"/>
          <a:chOff x="0" y="0"/>
          <a:chExt cx="0" cy="0"/>
        </a:xfrm>
      </p:grpSpPr>
      <p:sp>
        <p:nvSpPr>
          <p:cNvPr id="7" name="Rettangolo 6">
            <a:extLst>
              <a:ext uri="{FF2B5EF4-FFF2-40B4-BE49-F238E27FC236}">
                <a16:creationId xmlns:a16="http://schemas.microsoft.com/office/drawing/2014/main" id="{BABAB8CB-3E31-B7BE-B5EA-92AC6EE9F706}"/>
              </a:ext>
            </a:extLst>
          </p:cNvPr>
          <p:cNvSpPr/>
          <p:nvPr/>
        </p:nvSpPr>
        <p:spPr>
          <a:xfrm>
            <a:off x="811046" y="1270421"/>
            <a:ext cx="17859600" cy="68194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extBox 4">
            <a:extLst>
              <a:ext uri="{FF2B5EF4-FFF2-40B4-BE49-F238E27FC236}">
                <a16:creationId xmlns:a16="http://schemas.microsoft.com/office/drawing/2014/main" id="{903FD09F-907C-5E2B-AFBB-FC44D736029B}"/>
              </a:ext>
            </a:extLst>
          </p:cNvPr>
          <p:cNvSpPr txBox="1">
            <a:spLocks noGrp="1" noRot="1" noMove="1" noResize="1" noEditPoints="1" noAdjustHandles="1" noChangeArrowheads="1" noChangeShapeType="1"/>
          </p:cNvSpPr>
          <p:nvPr/>
        </p:nvSpPr>
        <p:spPr>
          <a:xfrm>
            <a:off x="765857" y="676933"/>
            <a:ext cx="17856000" cy="707886"/>
          </a:xfrm>
          <a:prstGeom prst="rect">
            <a:avLst/>
          </a:prstGeom>
          <a:noFill/>
          <a:ln>
            <a:noFill/>
          </a:ln>
        </p:spPr>
        <p:txBody>
          <a:bodyPr wrap="square">
            <a:spAutoFit/>
          </a:bodyPr>
          <a:lstStyle>
            <a:defPPr>
              <a:defRPr lang="en-US"/>
            </a:defPPr>
            <a:lvl1pPr>
              <a:defRPr sz="1543" b="1">
                <a:solidFill>
                  <a:srgbClr val="6ADC7E"/>
                </a:solidFill>
                <a:latin typeface="Avenir Next LT Pro" panose="020B0504020202020204" pitchFamily="34" charset="0"/>
              </a:defRPr>
            </a:lvl1pPr>
          </a:lstStyle>
          <a:p>
            <a:r>
              <a:rPr lang="it-IT" sz="4000" dirty="0">
                <a:solidFill>
                  <a:srgbClr val="5879B5"/>
                </a:solidFill>
              </a:rPr>
              <a:t>Non solo università: la crescita negli ITS</a:t>
            </a:r>
          </a:p>
        </p:txBody>
      </p:sp>
      <p:sp>
        <p:nvSpPr>
          <p:cNvPr id="29" name="TextBox 4">
            <a:extLst>
              <a:ext uri="{FF2B5EF4-FFF2-40B4-BE49-F238E27FC236}">
                <a16:creationId xmlns:a16="http://schemas.microsoft.com/office/drawing/2014/main" id="{12943D0C-0663-0652-46DB-FEC91B8172F3}"/>
              </a:ext>
            </a:extLst>
          </p:cNvPr>
          <p:cNvSpPr txBox="1">
            <a:spLocks noGrp="1" noRot="1" noMove="1" noResize="1" noEditPoints="1" noAdjustHandles="1" noChangeArrowheads="1" noChangeShapeType="1"/>
          </p:cNvSpPr>
          <p:nvPr/>
        </p:nvSpPr>
        <p:spPr>
          <a:xfrm>
            <a:off x="765857" y="1440713"/>
            <a:ext cx="17856000" cy="430887"/>
          </a:xfrm>
          <a:prstGeom prst="rect">
            <a:avLst/>
          </a:prstGeom>
          <a:noFill/>
          <a:ln>
            <a:noFill/>
          </a:ln>
        </p:spPr>
        <p:txBody>
          <a:bodyPr wrap="square">
            <a:spAutoFit/>
          </a:bodyPr>
          <a:lstStyle>
            <a:defPPr>
              <a:defRPr lang="en-US"/>
            </a:defPPr>
            <a:lvl1pPr>
              <a:defRPr sz="1543" b="1">
                <a:solidFill>
                  <a:srgbClr val="6ADC7E"/>
                </a:solidFill>
                <a:latin typeface="Avenir Next LT Pro" panose="020B0504020202020204" pitchFamily="34" charset="0"/>
              </a:defRPr>
            </a:lvl1pPr>
          </a:lstStyle>
          <a:p>
            <a:r>
              <a:rPr lang="it-IT" sz="2200" b="0" dirty="0">
                <a:solidFill>
                  <a:schemeClr val="tx1">
                    <a:lumMod val="75000"/>
                    <a:lumOff val="25000"/>
                  </a:schemeClr>
                </a:solidFill>
              </a:rPr>
              <a:t>Numero di domande di iscrizione e di iscritti per area ICT e in totale per ITS Academy (Italia, 2021 vs 2022)</a:t>
            </a:r>
          </a:p>
        </p:txBody>
      </p:sp>
      <p:sp>
        <p:nvSpPr>
          <p:cNvPr id="30" name="Rettangolo 29">
            <a:extLst>
              <a:ext uri="{FF2B5EF4-FFF2-40B4-BE49-F238E27FC236}">
                <a16:creationId xmlns:a16="http://schemas.microsoft.com/office/drawing/2014/main" id="{2797D26B-238A-9FE4-2CB9-B6042BC624DA}"/>
              </a:ext>
            </a:extLst>
          </p:cNvPr>
          <p:cNvSpPr>
            <a:spLocks noGrp="1" noRot="1" noMove="1" noResize="1" noEditPoints="1" noAdjustHandles="1" noChangeArrowheads="1" noChangeShapeType="1"/>
          </p:cNvSpPr>
          <p:nvPr/>
        </p:nvSpPr>
        <p:spPr>
          <a:xfrm>
            <a:off x="765857" y="8772372"/>
            <a:ext cx="17856000" cy="842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Fonte: Elaborazione Osservatorio Talents Venture su dati Monitoraggio Nazionale 2024 INDIRE.</a:t>
            </a:r>
          </a:p>
          <a:p>
            <a:r>
              <a:rPr lang="it-IT">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Nota: i dati fanno riferimento ai percorsi terminati nel 2022.</a:t>
            </a:r>
          </a:p>
        </p:txBody>
      </p:sp>
      <p:sp>
        <p:nvSpPr>
          <p:cNvPr id="3" name="Rettangolo 2">
            <a:extLst>
              <a:ext uri="{FF2B5EF4-FFF2-40B4-BE49-F238E27FC236}">
                <a16:creationId xmlns:a16="http://schemas.microsoft.com/office/drawing/2014/main" id="{4EDBDA72-411C-291F-4A30-DA9BD854F87F}"/>
              </a:ext>
            </a:extLst>
          </p:cNvPr>
          <p:cNvSpPr/>
          <p:nvPr/>
        </p:nvSpPr>
        <p:spPr>
          <a:xfrm>
            <a:off x="765856" y="1228484"/>
            <a:ext cx="11880000" cy="68194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aphicFrame>
        <p:nvGraphicFramePr>
          <p:cNvPr id="9" name="Grafico 8">
            <a:extLst>
              <a:ext uri="{FF2B5EF4-FFF2-40B4-BE49-F238E27FC236}">
                <a16:creationId xmlns:a16="http://schemas.microsoft.com/office/drawing/2014/main" id="{12AEC382-A853-1CD8-37DA-209CF9E24958}"/>
              </a:ext>
            </a:extLst>
          </p:cNvPr>
          <p:cNvGraphicFramePr>
            <a:graphicFrameLocks/>
          </p:cNvGraphicFramePr>
          <p:nvPr>
            <p:extLst>
              <p:ext uri="{D42A27DB-BD31-4B8C-83A1-F6EECF244321}">
                <p14:modId xmlns:p14="http://schemas.microsoft.com/office/powerpoint/2010/main" val="3615649007"/>
              </p:ext>
            </p:extLst>
          </p:nvPr>
        </p:nvGraphicFramePr>
        <p:xfrm>
          <a:off x="1641537" y="-3071446"/>
          <a:ext cx="16113376" cy="9891067"/>
        </p:xfrm>
        <a:graphic>
          <a:graphicData uri="http://schemas.openxmlformats.org/drawingml/2006/chart">
            <c:chart xmlns:c="http://schemas.openxmlformats.org/drawingml/2006/chart" xmlns:r="http://schemas.openxmlformats.org/officeDocument/2006/relationships" r:id="rId3"/>
          </a:graphicData>
        </a:graphic>
      </p:graphicFrame>
      <p:sp>
        <p:nvSpPr>
          <p:cNvPr id="10" name="CasellaDiTesto 9">
            <a:extLst>
              <a:ext uri="{FF2B5EF4-FFF2-40B4-BE49-F238E27FC236}">
                <a16:creationId xmlns:a16="http://schemas.microsoft.com/office/drawing/2014/main" id="{FC8F49B6-DA2A-8CAE-036E-4D73EA1094C1}"/>
              </a:ext>
            </a:extLst>
          </p:cNvPr>
          <p:cNvSpPr txBox="1"/>
          <p:nvPr/>
        </p:nvSpPr>
        <p:spPr>
          <a:xfrm>
            <a:off x="4513744" y="6966984"/>
            <a:ext cx="2547892" cy="584775"/>
          </a:xfrm>
          <a:prstGeom prst="rect">
            <a:avLst/>
          </a:prstGeom>
          <a:noFill/>
          <a:ln>
            <a:noFill/>
          </a:ln>
        </p:spPr>
        <p:txBody>
          <a:bodyPr wrap="square">
            <a:spAutoFit/>
          </a:bodyPr>
          <a:lstStyle/>
          <a:p>
            <a:pPr algn="ctr" rtl="0">
              <a:defRPr sz="1440" b="0" i="0" u="none" strike="noStrike" kern="1200" spc="0" baseline="0">
                <a:solidFill>
                  <a:prstClr val="black">
                    <a:lumMod val="65000"/>
                    <a:lumOff val="35000"/>
                  </a:prstClr>
                </a:solidFill>
                <a:latin typeface="Avenir Next LT Pro" panose="020B0504020202020204" pitchFamily="34" charset="0"/>
                <a:ea typeface="+mn-ea"/>
                <a:cs typeface="+mn-cs"/>
              </a:defRPr>
            </a:pPr>
            <a:r>
              <a:rPr lang="it-IT" sz="3200" b="1" dirty="0">
                <a:solidFill>
                  <a:srgbClr val="404040"/>
                </a:solidFill>
              </a:rPr>
              <a:t>Area ICT</a:t>
            </a:r>
            <a:endParaRPr lang="it-IT" sz="3200" dirty="0">
              <a:solidFill>
                <a:srgbClr val="404040"/>
              </a:solidFill>
            </a:endParaRPr>
          </a:p>
        </p:txBody>
      </p:sp>
      <p:sp>
        <p:nvSpPr>
          <p:cNvPr id="11" name="CasellaDiTesto 10">
            <a:extLst>
              <a:ext uri="{FF2B5EF4-FFF2-40B4-BE49-F238E27FC236}">
                <a16:creationId xmlns:a16="http://schemas.microsoft.com/office/drawing/2014/main" id="{056A4B80-1AE8-D4D1-D754-CE4CE6FDAE44}"/>
              </a:ext>
            </a:extLst>
          </p:cNvPr>
          <p:cNvSpPr txBox="1"/>
          <p:nvPr/>
        </p:nvSpPr>
        <p:spPr>
          <a:xfrm>
            <a:off x="12481734" y="6966985"/>
            <a:ext cx="2547892" cy="584775"/>
          </a:xfrm>
          <a:prstGeom prst="rect">
            <a:avLst/>
          </a:prstGeom>
          <a:noFill/>
          <a:ln>
            <a:noFill/>
          </a:ln>
        </p:spPr>
        <p:txBody>
          <a:bodyPr wrap="square">
            <a:spAutoFit/>
          </a:bodyPr>
          <a:lstStyle/>
          <a:p>
            <a:pPr algn="ctr" rtl="0">
              <a:defRPr sz="1440" b="0" i="0" u="none" strike="noStrike" kern="1200" spc="0" baseline="0">
                <a:solidFill>
                  <a:prstClr val="black">
                    <a:lumMod val="65000"/>
                    <a:lumOff val="35000"/>
                  </a:prstClr>
                </a:solidFill>
                <a:latin typeface="Avenir Next LT Pro" panose="020B0504020202020204" pitchFamily="34" charset="0"/>
                <a:ea typeface="+mn-ea"/>
                <a:cs typeface="+mn-cs"/>
              </a:defRPr>
            </a:pPr>
            <a:r>
              <a:rPr lang="it-IT" sz="3200" b="1" dirty="0">
                <a:solidFill>
                  <a:srgbClr val="404040"/>
                </a:solidFill>
              </a:rPr>
              <a:t>Totale</a:t>
            </a:r>
            <a:endParaRPr lang="it-IT" sz="3200" dirty="0">
              <a:solidFill>
                <a:srgbClr val="404040"/>
              </a:solidFill>
            </a:endParaRPr>
          </a:p>
        </p:txBody>
      </p:sp>
      <p:grpSp>
        <p:nvGrpSpPr>
          <p:cNvPr id="16" name="Gruppo 15">
            <a:extLst>
              <a:ext uri="{FF2B5EF4-FFF2-40B4-BE49-F238E27FC236}">
                <a16:creationId xmlns:a16="http://schemas.microsoft.com/office/drawing/2014/main" id="{1AC81C1E-354E-01A7-2A35-A257222AD6CB}"/>
              </a:ext>
            </a:extLst>
          </p:cNvPr>
          <p:cNvGrpSpPr/>
          <p:nvPr/>
        </p:nvGrpSpPr>
        <p:grpSpPr>
          <a:xfrm>
            <a:off x="7965500" y="7938548"/>
            <a:ext cx="3132068" cy="461666"/>
            <a:chOff x="5796826" y="4845173"/>
            <a:chExt cx="975185" cy="178405"/>
          </a:xfrm>
        </p:grpSpPr>
        <p:grpSp>
          <p:nvGrpSpPr>
            <p:cNvPr id="17" name="Gruppo 16">
              <a:extLst>
                <a:ext uri="{FF2B5EF4-FFF2-40B4-BE49-F238E27FC236}">
                  <a16:creationId xmlns:a16="http://schemas.microsoft.com/office/drawing/2014/main" id="{EEB7093D-57E0-B57E-DB63-5AC88EC9DFAC}"/>
                </a:ext>
              </a:extLst>
            </p:cNvPr>
            <p:cNvGrpSpPr/>
            <p:nvPr/>
          </p:nvGrpSpPr>
          <p:grpSpPr>
            <a:xfrm>
              <a:off x="5796826" y="4845173"/>
              <a:ext cx="678641" cy="178405"/>
              <a:chOff x="1034950" y="4452864"/>
              <a:chExt cx="678641" cy="178405"/>
            </a:xfrm>
          </p:grpSpPr>
          <p:sp>
            <p:nvSpPr>
              <p:cNvPr id="21" name="Rectangle 19">
                <a:extLst>
                  <a:ext uri="{FF2B5EF4-FFF2-40B4-BE49-F238E27FC236}">
                    <a16:creationId xmlns:a16="http://schemas.microsoft.com/office/drawing/2014/main" id="{ABEB7E10-7B94-0B9A-C14A-AD07D1B6F8CE}"/>
                  </a:ext>
                </a:extLst>
              </p:cNvPr>
              <p:cNvSpPr/>
              <p:nvPr/>
            </p:nvSpPr>
            <p:spPr>
              <a:xfrm>
                <a:off x="1034950" y="4463481"/>
                <a:ext cx="112088" cy="139117"/>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1600"/>
              </a:p>
            </p:txBody>
          </p:sp>
          <p:sp>
            <p:nvSpPr>
              <p:cNvPr id="22" name="CasellaDiTesto 21">
                <a:extLst>
                  <a:ext uri="{FF2B5EF4-FFF2-40B4-BE49-F238E27FC236}">
                    <a16:creationId xmlns:a16="http://schemas.microsoft.com/office/drawing/2014/main" id="{32306ABF-0992-4C02-EE29-167615A92B4F}"/>
                  </a:ext>
                </a:extLst>
              </p:cNvPr>
              <p:cNvSpPr txBox="1"/>
              <p:nvPr/>
            </p:nvSpPr>
            <p:spPr>
              <a:xfrm>
                <a:off x="1173591" y="4452864"/>
                <a:ext cx="540000" cy="178405"/>
              </a:xfrm>
              <a:prstGeom prst="rect">
                <a:avLst/>
              </a:prstGeom>
              <a:noFill/>
            </p:spPr>
            <p:txBody>
              <a:bodyPr wrap="square" numCol="2">
                <a:spAutoFit/>
              </a:bodyPr>
              <a:lstStyle/>
              <a:p>
                <a:pPr algn="ctr"/>
                <a:r>
                  <a:rPr lang="it-IT" sz="2400" dirty="0">
                    <a:solidFill>
                      <a:schemeClr val="tx1">
                        <a:lumMod val="75000"/>
                        <a:lumOff val="25000"/>
                      </a:schemeClr>
                    </a:solidFill>
                    <a:latin typeface="Avenir Next LT Pro" panose="020B0504020202020204" pitchFamily="34" charset="0"/>
                  </a:rPr>
                  <a:t>2021</a:t>
                </a:r>
                <a:endParaRPr lang="it-IT" sz="1050" dirty="0">
                  <a:solidFill>
                    <a:schemeClr val="tx1">
                      <a:lumMod val="75000"/>
                      <a:lumOff val="25000"/>
                    </a:schemeClr>
                  </a:solidFill>
                  <a:latin typeface="Avenir Next LT Pro" panose="020B0504020202020204" pitchFamily="34" charset="0"/>
                </a:endParaRPr>
              </a:p>
            </p:txBody>
          </p:sp>
        </p:grpSp>
        <p:grpSp>
          <p:nvGrpSpPr>
            <p:cNvPr id="18" name="Gruppo 17">
              <a:extLst>
                <a:ext uri="{FF2B5EF4-FFF2-40B4-BE49-F238E27FC236}">
                  <a16:creationId xmlns:a16="http://schemas.microsoft.com/office/drawing/2014/main" id="{9F8C2001-F862-0556-85C8-5806F293FFA0}"/>
                </a:ext>
              </a:extLst>
            </p:cNvPr>
            <p:cNvGrpSpPr/>
            <p:nvPr/>
          </p:nvGrpSpPr>
          <p:grpSpPr>
            <a:xfrm>
              <a:off x="6296370" y="4845173"/>
              <a:ext cx="475641" cy="178405"/>
              <a:chOff x="979854" y="4452864"/>
              <a:chExt cx="475641" cy="178405"/>
            </a:xfrm>
          </p:grpSpPr>
          <p:sp>
            <p:nvSpPr>
              <p:cNvPr id="19" name="Rectangle 19">
                <a:extLst>
                  <a:ext uri="{FF2B5EF4-FFF2-40B4-BE49-F238E27FC236}">
                    <a16:creationId xmlns:a16="http://schemas.microsoft.com/office/drawing/2014/main" id="{1977AA2B-6E55-BB16-7A6D-7C343086515C}"/>
                  </a:ext>
                </a:extLst>
              </p:cNvPr>
              <p:cNvSpPr/>
              <p:nvPr/>
            </p:nvSpPr>
            <p:spPr>
              <a:xfrm>
                <a:off x="979854" y="4463481"/>
                <a:ext cx="112088" cy="139117"/>
              </a:xfrm>
              <a:prstGeom prst="rect">
                <a:avLst/>
              </a:prstGeom>
              <a:solidFill>
                <a:srgbClr val="5879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1600"/>
              </a:p>
            </p:txBody>
          </p:sp>
          <p:sp>
            <p:nvSpPr>
              <p:cNvPr id="20" name="CasellaDiTesto 19">
                <a:extLst>
                  <a:ext uri="{FF2B5EF4-FFF2-40B4-BE49-F238E27FC236}">
                    <a16:creationId xmlns:a16="http://schemas.microsoft.com/office/drawing/2014/main" id="{56E9A6B5-32D5-3953-506E-B640A2FDC2BD}"/>
                  </a:ext>
                </a:extLst>
              </p:cNvPr>
              <p:cNvSpPr txBox="1"/>
              <p:nvPr/>
            </p:nvSpPr>
            <p:spPr>
              <a:xfrm>
                <a:off x="1141649" y="4452864"/>
                <a:ext cx="313846" cy="178405"/>
              </a:xfrm>
              <a:prstGeom prst="rect">
                <a:avLst/>
              </a:prstGeom>
              <a:noFill/>
            </p:spPr>
            <p:txBody>
              <a:bodyPr wrap="square">
                <a:spAutoFit/>
              </a:bodyPr>
              <a:lstStyle/>
              <a:p>
                <a:r>
                  <a:rPr lang="it-IT" sz="2400" dirty="0">
                    <a:solidFill>
                      <a:schemeClr val="tx1">
                        <a:lumMod val="75000"/>
                        <a:lumOff val="25000"/>
                      </a:schemeClr>
                    </a:solidFill>
                    <a:latin typeface="Avenir Next LT Pro" panose="020B0504020202020204" pitchFamily="34" charset="0"/>
                  </a:rPr>
                  <a:t>2022</a:t>
                </a:r>
              </a:p>
            </p:txBody>
          </p:sp>
        </p:grpSp>
      </p:grpSp>
    </p:spTree>
    <p:extLst>
      <p:ext uri="{BB962C8B-B14F-4D97-AF65-F5344CB8AC3E}">
        <p14:creationId xmlns:p14="http://schemas.microsoft.com/office/powerpoint/2010/main" val="18000452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Graphic spid="9" grpId="0">
        <p:bldAsOne/>
      </p:bldGraphic>
      <p:bldP spid="10" grpId="0"/>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699678-D2D4-ACDD-DEB0-091D0DE00E55}"/>
            </a:ext>
          </a:extLst>
        </p:cNvPr>
        <p:cNvGrpSpPr/>
        <p:nvPr/>
      </p:nvGrpSpPr>
      <p:grpSpPr>
        <a:xfrm>
          <a:off x="0" y="0"/>
          <a:ext cx="0" cy="0"/>
          <a:chOff x="0" y="0"/>
          <a:chExt cx="0" cy="0"/>
        </a:xfrm>
      </p:grpSpPr>
      <p:pic>
        <p:nvPicPr>
          <p:cNvPr id="2" name="Immagine 1">
            <a:extLst>
              <a:ext uri="{FF2B5EF4-FFF2-40B4-BE49-F238E27FC236}">
                <a16:creationId xmlns:a16="http://schemas.microsoft.com/office/drawing/2014/main" id="{1AED06E8-3AD4-7749-352D-8E9809C96929}"/>
              </a:ext>
            </a:extLst>
          </p:cNvPr>
          <p:cNvPicPr>
            <a:picLocks noChangeAspect="1"/>
          </p:cNvPicPr>
          <p:nvPr/>
        </p:nvPicPr>
        <p:blipFill>
          <a:blip r:embed="rId3">
            <a:extLst>
              <a:ext uri="{28A0092B-C50C-407E-A947-70E740481C1C}">
                <a14:useLocalDpi xmlns:a14="http://schemas.microsoft.com/office/drawing/2010/main" val="0"/>
              </a:ext>
            </a:extLst>
          </a:blip>
          <a:srcRect l="14653" r="14653"/>
          <a:stretch/>
        </p:blipFill>
        <p:spPr>
          <a:xfrm>
            <a:off x="1" y="-66914"/>
            <a:ext cx="19391312" cy="13762375"/>
          </a:xfrm>
          <a:prstGeom prst="rect">
            <a:avLst/>
          </a:prstGeom>
        </p:spPr>
      </p:pic>
      <p:sp>
        <p:nvSpPr>
          <p:cNvPr id="3" name="Rettangolo 2">
            <a:extLst>
              <a:ext uri="{FF2B5EF4-FFF2-40B4-BE49-F238E27FC236}">
                <a16:creationId xmlns:a16="http://schemas.microsoft.com/office/drawing/2014/main" id="{E733DD1F-9271-8985-7F15-58A1EB09E5BB}"/>
              </a:ext>
            </a:extLst>
          </p:cNvPr>
          <p:cNvSpPr/>
          <p:nvPr/>
        </p:nvSpPr>
        <p:spPr>
          <a:xfrm>
            <a:off x="0" y="0"/>
            <a:ext cx="20575849" cy="12606510"/>
          </a:xfrm>
          <a:prstGeom prst="rect">
            <a:avLst/>
          </a:prstGeom>
          <a:solidFill>
            <a:schemeClr val="tx2">
              <a:lumMod val="75000"/>
              <a:alpha val="5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2863"/>
          </a:p>
        </p:txBody>
      </p:sp>
      <p:sp>
        <p:nvSpPr>
          <p:cNvPr id="4" name="TextBox 4">
            <a:extLst>
              <a:ext uri="{FF2B5EF4-FFF2-40B4-BE49-F238E27FC236}">
                <a16:creationId xmlns:a16="http://schemas.microsoft.com/office/drawing/2014/main" id="{41F1CF16-46A9-8CB5-525D-0E2B8B7D7BC2}"/>
              </a:ext>
            </a:extLst>
          </p:cNvPr>
          <p:cNvSpPr txBox="1"/>
          <p:nvPr/>
        </p:nvSpPr>
        <p:spPr>
          <a:xfrm>
            <a:off x="3441550" y="4476982"/>
            <a:ext cx="14132769" cy="3139321"/>
          </a:xfrm>
          <a:prstGeom prst="rect">
            <a:avLst/>
          </a:prstGeom>
          <a:noFill/>
          <a:ln>
            <a:noFill/>
          </a:ln>
        </p:spPr>
        <p:txBody>
          <a:bodyPr wrap="square" rtlCol="0">
            <a:spAutoFit/>
          </a:bodyPr>
          <a:lstStyle/>
          <a:p>
            <a:r>
              <a:rPr lang="it-IT" sz="6600" b="1" dirty="0">
                <a:solidFill>
                  <a:schemeClr val="bg1"/>
                </a:solidFill>
                <a:effectLst/>
                <a:latin typeface="Avenir Next LT Pro" panose="020B0504020202020204" pitchFamily="34" charset="0"/>
                <a:ea typeface="Abadi MT Condensed Extra Bold" charset="0"/>
                <a:cs typeface="Abadi MT Condensed Extra Bold" charset="0"/>
              </a:rPr>
              <a:t>Capire cosa non va: ascoltare i vertici delle imprese ICT</a:t>
            </a:r>
          </a:p>
          <a:p>
            <a:endParaRPr lang="it-IT" sz="6600" b="1" dirty="0">
              <a:solidFill>
                <a:schemeClr val="bg1"/>
              </a:solidFill>
              <a:effectLst/>
              <a:latin typeface="Avenir Next LT Pro" panose="020B0504020202020204" pitchFamily="34" charset="0"/>
              <a:ea typeface="Abadi MT Condensed Extra Bold" charset="0"/>
              <a:cs typeface="Abadi MT Condensed Extra Bold" charset="0"/>
            </a:endParaRPr>
          </a:p>
        </p:txBody>
      </p:sp>
      <p:sp>
        <p:nvSpPr>
          <p:cNvPr id="9" name="CasellaDiTesto 8">
            <a:extLst>
              <a:ext uri="{FF2B5EF4-FFF2-40B4-BE49-F238E27FC236}">
                <a16:creationId xmlns:a16="http://schemas.microsoft.com/office/drawing/2014/main" id="{0FBF9A76-203E-B7EB-780E-87DF469B0D91}"/>
              </a:ext>
            </a:extLst>
          </p:cNvPr>
          <p:cNvSpPr txBox="1"/>
          <p:nvPr/>
        </p:nvSpPr>
        <p:spPr>
          <a:xfrm>
            <a:off x="1312718" y="4352102"/>
            <a:ext cx="1122698" cy="2442079"/>
          </a:xfrm>
          <a:prstGeom prst="rect">
            <a:avLst/>
          </a:prstGeom>
          <a:noFill/>
        </p:spPr>
        <p:txBody>
          <a:bodyPr wrap="square">
            <a:spAutoFit/>
          </a:bodyPr>
          <a:lstStyle/>
          <a:p>
            <a:r>
              <a:rPr lang="it-IT" sz="15269" b="1" dirty="0">
                <a:solidFill>
                  <a:schemeClr val="bg1"/>
                </a:solidFill>
                <a:latin typeface="Avenir Next LT Pro" panose="020B0504020202020204" pitchFamily="34" charset="0"/>
              </a:rPr>
              <a:t>3</a:t>
            </a:r>
            <a:endParaRPr lang="it-IT" sz="15269" dirty="0"/>
          </a:p>
        </p:txBody>
      </p:sp>
      <p:cxnSp>
        <p:nvCxnSpPr>
          <p:cNvPr id="11" name="Connettore diritto 10">
            <a:extLst>
              <a:ext uri="{FF2B5EF4-FFF2-40B4-BE49-F238E27FC236}">
                <a16:creationId xmlns:a16="http://schemas.microsoft.com/office/drawing/2014/main" id="{BD74A45F-504B-E8A0-4DDE-C044B43618D0}"/>
              </a:ext>
            </a:extLst>
          </p:cNvPr>
          <p:cNvCxnSpPr>
            <a:cxnSpLocks/>
          </p:cNvCxnSpPr>
          <p:nvPr/>
        </p:nvCxnSpPr>
        <p:spPr>
          <a:xfrm>
            <a:off x="2938483" y="4290543"/>
            <a:ext cx="0" cy="2496536"/>
          </a:xfrm>
          <a:prstGeom prst="line">
            <a:avLst/>
          </a:prstGeom>
          <a:ln w="57150">
            <a:solidFill>
              <a:srgbClr val="5879B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00441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708D7-12F3-72EF-7771-C263666DA50C}"/>
            </a:ext>
          </a:extLst>
        </p:cNvPr>
        <p:cNvGrpSpPr/>
        <p:nvPr/>
      </p:nvGrpSpPr>
      <p:grpSpPr>
        <a:xfrm>
          <a:off x="0" y="0"/>
          <a:ext cx="0" cy="0"/>
          <a:chOff x="0" y="0"/>
          <a:chExt cx="0" cy="0"/>
        </a:xfrm>
      </p:grpSpPr>
      <p:sp>
        <p:nvSpPr>
          <p:cNvPr id="7" name="Rettangolo 6">
            <a:extLst>
              <a:ext uri="{FF2B5EF4-FFF2-40B4-BE49-F238E27FC236}">
                <a16:creationId xmlns:a16="http://schemas.microsoft.com/office/drawing/2014/main" id="{BABAB8CB-3E31-B7BE-B5EA-92AC6EE9F706}"/>
              </a:ext>
            </a:extLst>
          </p:cNvPr>
          <p:cNvSpPr/>
          <p:nvPr/>
        </p:nvSpPr>
        <p:spPr>
          <a:xfrm>
            <a:off x="811047" y="1747206"/>
            <a:ext cx="17859600" cy="68194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extBox 4">
            <a:extLst>
              <a:ext uri="{FF2B5EF4-FFF2-40B4-BE49-F238E27FC236}">
                <a16:creationId xmlns:a16="http://schemas.microsoft.com/office/drawing/2014/main" id="{903FD09F-907C-5E2B-AFBB-FC44D736029B}"/>
              </a:ext>
            </a:extLst>
          </p:cNvPr>
          <p:cNvSpPr txBox="1">
            <a:spLocks noGrp="1" noRot="1" noMove="1" noResize="1" noEditPoints="1" noAdjustHandles="1" noChangeArrowheads="1" noChangeShapeType="1"/>
          </p:cNvSpPr>
          <p:nvPr/>
        </p:nvSpPr>
        <p:spPr>
          <a:xfrm>
            <a:off x="765857" y="676933"/>
            <a:ext cx="17856000" cy="707886"/>
          </a:xfrm>
          <a:prstGeom prst="rect">
            <a:avLst/>
          </a:prstGeom>
          <a:noFill/>
          <a:ln>
            <a:noFill/>
          </a:ln>
        </p:spPr>
        <p:txBody>
          <a:bodyPr wrap="square">
            <a:spAutoFit/>
          </a:bodyPr>
          <a:lstStyle>
            <a:defPPr>
              <a:defRPr lang="en-US"/>
            </a:defPPr>
            <a:lvl1pPr>
              <a:defRPr sz="1543" b="1">
                <a:solidFill>
                  <a:srgbClr val="6ADC7E"/>
                </a:solidFill>
                <a:latin typeface="Avenir Next LT Pro" panose="020B0504020202020204" pitchFamily="34" charset="0"/>
              </a:defRPr>
            </a:lvl1pPr>
          </a:lstStyle>
          <a:p>
            <a:r>
              <a:rPr lang="it-IT" sz="4000" b="1" dirty="0">
                <a:solidFill>
                  <a:srgbClr val="5879B5"/>
                </a:solidFill>
                <a:latin typeface="Avenir Next LT Pro" panose="020B0504020202020204" pitchFamily="34" charset="0"/>
              </a:rPr>
              <a:t>Un’intervista al vertice di un campione di imprese</a:t>
            </a:r>
          </a:p>
        </p:txBody>
      </p:sp>
      <p:sp>
        <p:nvSpPr>
          <p:cNvPr id="29" name="TextBox 4">
            <a:extLst>
              <a:ext uri="{FF2B5EF4-FFF2-40B4-BE49-F238E27FC236}">
                <a16:creationId xmlns:a16="http://schemas.microsoft.com/office/drawing/2014/main" id="{12943D0C-0663-0652-46DB-FEC91B8172F3}"/>
              </a:ext>
            </a:extLst>
          </p:cNvPr>
          <p:cNvSpPr txBox="1">
            <a:spLocks noGrp="1" noRot="1" noMove="1" noResize="1" noEditPoints="1" noAdjustHandles="1" noChangeArrowheads="1" noChangeShapeType="1"/>
          </p:cNvSpPr>
          <p:nvPr/>
        </p:nvSpPr>
        <p:spPr>
          <a:xfrm>
            <a:off x="765857" y="1440713"/>
            <a:ext cx="17856000" cy="461665"/>
          </a:xfrm>
          <a:prstGeom prst="rect">
            <a:avLst/>
          </a:prstGeom>
          <a:noFill/>
          <a:ln>
            <a:noFill/>
          </a:ln>
        </p:spPr>
        <p:txBody>
          <a:bodyPr wrap="square">
            <a:spAutoFit/>
          </a:bodyPr>
          <a:lstStyle>
            <a:defPPr>
              <a:defRPr lang="en-US"/>
            </a:defPPr>
            <a:lvl1pPr>
              <a:defRPr sz="1543" b="1">
                <a:solidFill>
                  <a:srgbClr val="6ADC7E"/>
                </a:solidFill>
                <a:latin typeface="Avenir Next LT Pro" panose="020B0504020202020204" pitchFamily="34" charset="0"/>
              </a:defRPr>
            </a:lvl1pPr>
          </a:lstStyle>
          <a:p>
            <a:r>
              <a:rPr lang="it-IT" sz="2400" b="0" dirty="0">
                <a:solidFill>
                  <a:schemeClr val="tx1">
                    <a:lumMod val="75000"/>
                    <a:lumOff val="25000"/>
                  </a:schemeClr>
                </a:solidFill>
              </a:rPr>
              <a:t>Domanda: «Qual è la tua posizione all’interno dell’azienda?»</a:t>
            </a:r>
          </a:p>
        </p:txBody>
      </p:sp>
      <p:sp>
        <p:nvSpPr>
          <p:cNvPr id="30" name="Rettangolo 29">
            <a:extLst>
              <a:ext uri="{FF2B5EF4-FFF2-40B4-BE49-F238E27FC236}">
                <a16:creationId xmlns:a16="http://schemas.microsoft.com/office/drawing/2014/main" id="{2797D26B-238A-9FE4-2CB9-B6042BC624DA}"/>
              </a:ext>
            </a:extLst>
          </p:cNvPr>
          <p:cNvSpPr>
            <a:spLocks noGrp="1" noRot="1" noMove="1" noResize="1" noEditPoints="1" noAdjustHandles="1" noChangeArrowheads="1" noChangeShapeType="1"/>
          </p:cNvSpPr>
          <p:nvPr/>
        </p:nvSpPr>
        <p:spPr>
          <a:xfrm>
            <a:off x="765857" y="8772372"/>
            <a:ext cx="17856000" cy="842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Fonte: rielaborazione Talents Venture sui risultati emersi dalla survey presso i rappresentanti di imprese ICT.</a:t>
            </a:r>
          </a:p>
          <a:p>
            <a:r>
              <a:rPr lang="it-IT">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Base del campione: 45 rispondenti. Risposte vuote: 4.</a:t>
            </a:r>
          </a:p>
        </p:txBody>
      </p:sp>
      <p:sp>
        <p:nvSpPr>
          <p:cNvPr id="3" name="Rettangolo 2">
            <a:extLst>
              <a:ext uri="{FF2B5EF4-FFF2-40B4-BE49-F238E27FC236}">
                <a16:creationId xmlns:a16="http://schemas.microsoft.com/office/drawing/2014/main" id="{4EDBDA72-411C-291F-4A30-DA9BD854F87F}"/>
              </a:ext>
            </a:extLst>
          </p:cNvPr>
          <p:cNvSpPr/>
          <p:nvPr/>
        </p:nvSpPr>
        <p:spPr>
          <a:xfrm>
            <a:off x="765857" y="1705269"/>
            <a:ext cx="11880000" cy="68194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aphicFrame>
        <p:nvGraphicFramePr>
          <p:cNvPr id="6" name="Grafico 5">
            <a:extLst>
              <a:ext uri="{FF2B5EF4-FFF2-40B4-BE49-F238E27FC236}">
                <a16:creationId xmlns:a16="http://schemas.microsoft.com/office/drawing/2014/main" id="{4918A0FE-B15B-E02B-5BC6-81EA93CBF20C}"/>
              </a:ext>
            </a:extLst>
          </p:cNvPr>
          <p:cNvGraphicFramePr>
            <a:graphicFrameLocks/>
          </p:cNvGraphicFramePr>
          <p:nvPr>
            <p:extLst>
              <p:ext uri="{D42A27DB-BD31-4B8C-83A1-F6EECF244321}">
                <p14:modId xmlns:p14="http://schemas.microsoft.com/office/powerpoint/2010/main" val="2297193941"/>
              </p:ext>
            </p:extLst>
          </p:nvPr>
        </p:nvGraphicFramePr>
        <p:xfrm>
          <a:off x="11415022" y="5421094"/>
          <a:ext cx="6705339" cy="213056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Grafico 8">
            <a:extLst>
              <a:ext uri="{FF2B5EF4-FFF2-40B4-BE49-F238E27FC236}">
                <a16:creationId xmlns:a16="http://schemas.microsoft.com/office/drawing/2014/main" id="{12198617-D582-4F57-4D45-FF4A253CFA8A}"/>
              </a:ext>
            </a:extLst>
          </p:cNvPr>
          <p:cNvGraphicFramePr>
            <a:graphicFrameLocks/>
          </p:cNvGraphicFramePr>
          <p:nvPr>
            <p:extLst>
              <p:ext uri="{D42A27DB-BD31-4B8C-83A1-F6EECF244321}">
                <p14:modId xmlns:p14="http://schemas.microsoft.com/office/powerpoint/2010/main" val="2589487849"/>
              </p:ext>
            </p:extLst>
          </p:nvPr>
        </p:nvGraphicFramePr>
        <p:xfrm>
          <a:off x="811047" y="1862360"/>
          <a:ext cx="17818012" cy="6792939"/>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4">
            <a:extLst>
              <a:ext uri="{FF2B5EF4-FFF2-40B4-BE49-F238E27FC236}">
                <a16:creationId xmlns:a16="http://schemas.microsoft.com/office/drawing/2014/main" id="{46A3F5B9-0EF5-FA7D-70BD-CB90ED8B775A}"/>
              </a:ext>
            </a:extLst>
          </p:cNvPr>
          <p:cNvSpPr txBox="1"/>
          <p:nvPr/>
        </p:nvSpPr>
        <p:spPr>
          <a:xfrm>
            <a:off x="1487437" y="2498435"/>
            <a:ext cx="5762765" cy="523220"/>
          </a:xfrm>
          <a:prstGeom prst="rect">
            <a:avLst/>
          </a:prstGeom>
          <a:solidFill>
            <a:schemeClr val="bg1"/>
          </a:solidFill>
          <a:ln>
            <a:noFill/>
          </a:ln>
        </p:spPr>
        <p:txBody>
          <a:bodyPr wrap="square">
            <a:spAutoFit/>
          </a:bodyPr>
          <a:lstStyle>
            <a:defPPr>
              <a:defRPr lang="en-US"/>
            </a:defPPr>
            <a:lvl1pPr>
              <a:defRPr sz="1543" b="1">
                <a:solidFill>
                  <a:srgbClr val="6ADC7E"/>
                </a:solidFill>
                <a:latin typeface="Avenir Next LT Pro" panose="020B0504020202020204" pitchFamily="34" charset="0"/>
              </a:defRPr>
            </a:lvl1pPr>
          </a:lstStyle>
          <a:p>
            <a:r>
              <a:rPr lang="it-IT" sz="2800" dirty="0">
                <a:solidFill>
                  <a:schemeClr val="tx1">
                    <a:lumMod val="75000"/>
                    <a:lumOff val="25000"/>
                  </a:schemeClr>
                </a:solidFill>
              </a:rPr>
              <a:t>Amministratore Delegato / CEO</a:t>
            </a:r>
          </a:p>
        </p:txBody>
      </p:sp>
    </p:spTree>
    <p:extLst>
      <p:ext uri="{BB962C8B-B14F-4D97-AF65-F5344CB8AC3E}">
        <p14:creationId xmlns:p14="http://schemas.microsoft.com/office/powerpoint/2010/main" val="4997086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Graphic spid="9" grpId="0">
        <p:bldAsOne/>
      </p:bldGraphic>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708D7-12F3-72EF-7771-C263666DA50C}"/>
            </a:ext>
          </a:extLst>
        </p:cNvPr>
        <p:cNvGrpSpPr/>
        <p:nvPr/>
      </p:nvGrpSpPr>
      <p:grpSpPr>
        <a:xfrm>
          <a:off x="0" y="0"/>
          <a:ext cx="0" cy="0"/>
          <a:chOff x="0" y="0"/>
          <a:chExt cx="0" cy="0"/>
        </a:xfrm>
      </p:grpSpPr>
      <p:sp>
        <p:nvSpPr>
          <p:cNvPr id="7" name="Rettangolo 6">
            <a:extLst>
              <a:ext uri="{FF2B5EF4-FFF2-40B4-BE49-F238E27FC236}">
                <a16:creationId xmlns:a16="http://schemas.microsoft.com/office/drawing/2014/main" id="{BABAB8CB-3E31-B7BE-B5EA-92AC6EE9F706}"/>
              </a:ext>
            </a:extLst>
          </p:cNvPr>
          <p:cNvSpPr/>
          <p:nvPr/>
        </p:nvSpPr>
        <p:spPr>
          <a:xfrm>
            <a:off x="811046" y="2044143"/>
            <a:ext cx="17859600" cy="68194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extBox 4">
            <a:extLst>
              <a:ext uri="{FF2B5EF4-FFF2-40B4-BE49-F238E27FC236}">
                <a16:creationId xmlns:a16="http://schemas.microsoft.com/office/drawing/2014/main" id="{903FD09F-907C-5E2B-AFBB-FC44D736029B}"/>
              </a:ext>
            </a:extLst>
          </p:cNvPr>
          <p:cNvSpPr txBox="1">
            <a:spLocks noGrp="1" noRot="1" noMove="1" noResize="1" noEditPoints="1" noAdjustHandles="1" noChangeArrowheads="1" noChangeShapeType="1"/>
          </p:cNvSpPr>
          <p:nvPr/>
        </p:nvSpPr>
        <p:spPr>
          <a:xfrm>
            <a:off x="765857" y="676933"/>
            <a:ext cx="17856000" cy="707886"/>
          </a:xfrm>
          <a:prstGeom prst="rect">
            <a:avLst/>
          </a:prstGeom>
          <a:noFill/>
          <a:ln>
            <a:noFill/>
          </a:ln>
        </p:spPr>
        <p:txBody>
          <a:bodyPr wrap="square">
            <a:spAutoFit/>
          </a:bodyPr>
          <a:lstStyle>
            <a:defPPr>
              <a:defRPr lang="en-US"/>
            </a:defPPr>
            <a:lvl1pPr>
              <a:defRPr sz="1543" b="1">
                <a:solidFill>
                  <a:srgbClr val="6ADC7E"/>
                </a:solidFill>
                <a:latin typeface="Avenir Next LT Pro" panose="020B0504020202020204" pitchFamily="34" charset="0"/>
              </a:defRPr>
            </a:lvl1pPr>
          </a:lstStyle>
          <a:p>
            <a:r>
              <a:rPr lang="it-IT" sz="4000" dirty="0">
                <a:solidFill>
                  <a:srgbClr val="5879B5"/>
                </a:solidFill>
              </a:rPr>
              <a:t>Il reclutamento di professionisti ICT: offerta ridotta e turn over elevati</a:t>
            </a:r>
          </a:p>
        </p:txBody>
      </p:sp>
      <p:sp>
        <p:nvSpPr>
          <p:cNvPr id="29" name="TextBox 4">
            <a:extLst>
              <a:ext uri="{FF2B5EF4-FFF2-40B4-BE49-F238E27FC236}">
                <a16:creationId xmlns:a16="http://schemas.microsoft.com/office/drawing/2014/main" id="{12943D0C-0663-0652-46DB-FEC91B8172F3}"/>
              </a:ext>
            </a:extLst>
          </p:cNvPr>
          <p:cNvSpPr txBox="1">
            <a:spLocks noGrp="1" noRot="1" noMove="1" noResize="1" noEditPoints="1" noAdjustHandles="1" noChangeArrowheads="1" noChangeShapeType="1"/>
          </p:cNvSpPr>
          <p:nvPr/>
        </p:nvSpPr>
        <p:spPr>
          <a:xfrm>
            <a:off x="765857" y="1440713"/>
            <a:ext cx="17856000" cy="830997"/>
          </a:xfrm>
          <a:prstGeom prst="rect">
            <a:avLst/>
          </a:prstGeom>
          <a:noFill/>
          <a:ln>
            <a:noFill/>
          </a:ln>
        </p:spPr>
        <p:txBody>
          <a:bodyPr wrap="square">
            <a:spAutoFit/>
          </a:bodyPr>
          <a:lstStyle>
            <a:defPPr>
              <a:defRPr lang="en-US"/>
            </a:defPPr>
            <a:lvl1pPr>
              <a:defRPr sz="1543" b="1">
                <a:solidFill>
                  <a:srgbClr val="6ADC7E"/>
                </a:solidFill>
                <a:latin typeface="Avenir Next LT Pro" panose="020B0504020202020204" pitchFamily="34" charset="0"/>
              </a:defRPr>
            </a:lvl1pPr>
          </a:lstStyle>
          <a:p>
            <a:r>
              <a:rPr lang="it-IT" sz="2400" b="0" dirty="0">
                <a:solidFill>
                  <a:schemeClr val="tx1">
                    <a:lumMod val="75000"/>
                    <a:lumOff val="25000"/>
                  </a:schemeClr>
                </a:solidFill>
              </a:rPr>
              <a:t>Prime 5 risposte per numero di rispondenti alla domanda: </a:t>
            </a:r>
            <a:r>
              <a:rPr lang="it-IT" sz="2400" dirty="0">
                <a:solidFill>
                  <a:schemeClr val="tx1">
                    <a:lumMod val="75000"/>
                    <a:lumOff val="25000"/>
                  </a:schemeClr>
                </a:solidFill>
              </a:rPr>
              <a:t>«Quali sono le principali difficoltà che la tua azienda incontra nel trovare competenze digitali  adeguate sul mercato del lavoro?»</a:t>
            </a:r>
          </a:p>
        </p:txBody>
      </p:sp>
      <p:sp>
        <p:nvSpPr>
          <p:cNvPr id="30" name="Rettangolo 29">
            <a:extLst>
              <a:ext uri="{FF2B5EF4-FFF2-40B4-BE49-F238E27FC236}">
                <a16:creationId xmlns:a16="http://schemas.microsoft.com/office/drawing/2014/main" id="{2797D26B-238A-9FE4-2CB9-B6042BC624DA}"/>
              </a:ext>
            </a:extLst>
          </p:cNvPr>
          <p:cNvSpPr>
            <a:spLocks noGrp="1" noRot="1" noMove="1" noResize="1" noEditPoints="1" noAdjustHandles="1" noChangeArrowheads="1" noChangeShapeType="1"/>
          </p:cNvSpPr>
          <p:nvPr/>
        </p:nvSpPr>
        <p:spPr>
          <a:xfrm>
            <a:off x="765857" y="8772372"/>
            <a:ext cx="17856000" cy="842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Fonte: rielaborazione Talents Venture sui risultati emersi dalla survey presso i rappresentanti di imprese ICT.</a:t>
            </a:r>
          </a:p>
          <a:p>
            <a:r>
              <a:rPr lang="it-IT">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Base del campione: 45 rispondenti. Risposte vuote: 4. Nota: gli intervistati possono indicare più di una risposta.</a:t>
            </a:r>
          </a:p>
        </p:txBody>
      </p:sp>
      <p:graphicFrame>
        <p:nvGraphicFramePr>
          <p:cNvPr id="8" name="Grafico 7">
            <a:extLst>
              <a:ext uri="{FF2B5EF4-FFF2-40B4-BE49-F238E27FC236}">
                <a16:creationId xmlns:a16="http://schemas.microsoft.com/office/drawing/2014/main" id="{C88066EE-398B-3950-3C9A-1FBE175CCD8B}"/>
              </a:ext>
            </a:extLst>
          </p:cNvPr>
          <p:cNvGraphicFramePr>
            <a:graphicFrameLocks/>
          </p:cNvGraphicFramePr>
          <p:nvPr>
            <p:extLst>
              <p:ext uri="{D42A27DB-BD31-4B8C-83A1-F6EECF244321}">
                <p14:modId xmlns:p14="http://schemas.microsoft.com/office/powerpoint/2010/main" val="2424001432"/>
              </p:ext>
            </p:extLst>
          </p:nvPr>
        </p:nvGraphicFramePr>
        <p:xfrm>
          <a:off x="9693856" y="2597698"/>
          <a:ext cx="8106463" cy="579672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7" name="Tabella 16">
            <a:extLst>
              <a:ext uri="{FF2B5EF4-FFF2-40B4-BE49-F238E27FC236}">
                <a16:creationId xmlns:a16="http://schemas.microsoft.com/office/drawing/2014/main" id="{7FBC71EC-1C0F-F7C0-D699-12E78E9A9704}"/>
              </a:ext>
            </a:extLst>
          </p:cNvPr>
          <p:cNvGraphicFramePr>
            <a:graphicFrameLocks noGrp="1"/>
          </p:cNvGraphicFramePr>
          <p:nvPr>
            <p:extLst>
              <p:ext uri="{D42A27DB-BD31-4B8C-83A1-F6EECF244321}">
                <p14:modId xmlns:p14="http://schemas.microsoft.com/office/powerpoint/2010/main" val="2159712144"/>
              </p:ext>
            </p:extLst>
          </p:nvPr>
        </p:nvGraphicFramePr>
        <p:xfrm>
          <a:off x="810146" y="2941429"/>
          <a:ext cx="8884611" cy="5433880"/>
        </p:xfrm>
        <a:graphic>
          <a:graphicData uri="http://schemas.openxmlformats.org/drawingml/2006/table">
            <a:tbl>
              <a:tblPr>
                <a:tableStyleId>{5C22544A-7EE6-4342-B048-85BDC9FD1C3A}</a:tableStyleId>
              </a:tblPr>
              <a:tblGrid>
                <a:gridCol w="8884611">
                  <a:extLst>
                    <a:ext uri="{9D8B030D-6E8A-4147-A177-3AD203B41FA5}">
                      <a16:colId xmlns:a16="http://schemas.microsoft.com/office/drawing/2014/main" val="3993118359"/>
                    </a:ext>
                  </a:extLst>
                </a:gridCol>
              </a:tblGrid>
              <a:tr h="833300">
                <a:tc>
                  <a:txBody>
                    <a:bodyPr/>
                    <a:lstStyle/>
                    <a:p>
                      <a:pPr algn="r" fontAlgn="ctr"/>
                      <a:r>
                        <a:rPr lang="it-IT" sz="2400" b="0" i="0" u="none" strike="noStrike" dirty="0">
                          <a:solidFill>
                            <a:srgbClr val="404040"/>
                          </a:solidFill>
                          <a:effectLst/>
                          <a:latin typeface="Avenir Next LT Pro" panose="020B0504020202020204" pitchFamily="34" charset="0"/>
                        </a:rPr>
                        <a:t>Elevata competizione tra aziende per i talenti digitali</a:t>
                      </a:r>
                    </a:p>
                  </a:txBody>
                  <a:tcPr marL="0" marR="28800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3004085"/>
                  </a:ext>
                </a:extLst>
              </a:tr>
              <a:tr h="833300">
                <a:tc>
                  <a:txBody>
                    <a:bodyPr/>
                    <a:lstStyle/>
                    <a:p>
                      <a:pPr algn="r" fontAlgn="ctr"/>
                      <a:r>
                        <a:rPr lang="it-IT" sz="2400" b="0" i="0" u="none" strike="noStrike" dirty="0">
                          <a:solidFill>
                            <a:srgbClr val="404040"/>
                          </a:solidFill>
                          <a:effectLst/>
                          <a:latin typeface="Avenir Next LT Pro" panose="020B0504020202020204" pitchFamily="34" charset="0"/>
                        </a:rPr>
                        <a:t>Difficoltà a trattenere i talenti digitali una volta assunti</a:t>
                      </a:r>
                    </a:p>
                  </a:txBody>
                  <a:tcPr marL="0" marR="28800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31828598"/>
                  </a:ext>
                </a:extLst>
              </a:tr>
              <a:tr h="1466990">
                <a:tc>
                  <a:txBody>
                    <a:bodyPr/>
                    <a:lstStyle/>
                    <a:p>
                      <a:pPr algn="r" fontAlgn="ctr"/>
                      <a:r>
                        <a:rPr lang="it-IT" sz="2400" b="0" i="0" u="none" strike="noStrike" dirty="0">
                          <a:solidFill>
                            <a:srgbClr val="404040"/>
                          </a:solidFill>
                          <a:effectLst/>
                          <a:latin typeface="Avenir Next LT Pro" panose="020B0504020202020204" pitchFamily="34" charset="0"/>
                        </a:rPr>
                        <a:t>Costo elevato per assumere professionisti con competenze  digitali avanzate</a:t>
                      </a:r>
                    </a:p>
                  </a:txBody>
                  <a:tcPr marL="0" marR="28800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37531875"/>
                  </a:ext>
                </a:extLst>
              </a:tr>
              <a:tr h="833300">
                <a:tc>
                  <a:txBody>
                    <a:bodyPr/>
                    <a:lstStyle/>
                    <a:p>
                      <a:pPr algn="r" fontAlgn="ctr"/>
                      <a:r>
                        <a:rPr lang="it-IT" sz="2400" b="0" i="0" u="none" strike="noStrike" dirty="0">
                          <a:solidFill>
                            <a:srgbClr val="404040"/>
                          </a:solidFill>
                          <a:effectLst/>
                          <a:latin typeface="Avenir Next LT Pro" panose="020B0504020202020204" pitchFamily="34" charset="0"/>
                        </a:rPr>
                        <a:t>Scarsa disponibilità di professionisti qualificati</a:t>
                      </a:r>
                    </a:p>
                  </a:txBody>
                  <a:tcPr marL="0" marR="28800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72489781"/>
                  </a:ext>
                </a:extLst>
              </a:tr>
              <a:tr h="1466990">
                <a:tc>
                  <a:txBody>
                    <a:bodyPr/>
                    <a:lstStyle/>
                    <a:p>
                      <a:pPr algn="r" fontAlgn="ctr"/>
                      <a:r>
                        <a:rPr lang="it-IT" sz="2400" b="0" i="0" u="none" strike="noStrike" dirty="0">
                          <a:solidFill>
                            <a:srgbClr val="404040"/>
                          </a:solidFill>
                          <a:effectLst/>
                          <a:latin typeface="Avenir Next LT Pro" panose="020B0504020202020204" pitchFamily="34" charset="0"/>
                        </a:rPr>
                        <a:t>Disallineamento tra le competenze dei candidati e</a:t>
                      </a:r>
                    </a:p>
                    <a:p>
                      <a:pPr algn="r" fontAlgn="ctr"/>
                      <a:r>
                        <a:rPr lang="it-IT" sz="2400" b="0" i="0" u="none" strike="noStrike" dirty="0">
                          <a:solidFill>
                            <a:srgbClr val="404040"/>
                          </a:solidFill>
                          <a:effectLst/>
                          <a:latin typeface="Avenir Next LT Pro" panose="020B0504020202020204" pitchFamily="34" charset="0"/>
                        </a:rPr>
                        <a:t> le esigenze aziendali</a:t>
                      </a:r>
                    </a:p>
                  </a:txBody>
                  <a:tcPr marL="0" marR="28800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28763805"/>
                  </a:ext>
                </a:extLst>
              </a:tr>
            </a:tbl>
          </a:graphicData>
        </a:graphic>
      </p:graphicFrame>
    </p:spTree>
    <p:extLst>
      <p:ext uri="{BB962C8B-B14F-4D97-AF65-F5344CB8AC3E}">
        <p14:creationId xmlns:p14="http://schemas.microsoft.com/office/powerpoint/2010/main" val="18884286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Graphic spid="8" grpId="0">
        <p:bldAsOne/>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2B599-291B-AF30-16F6-3C5B7C0D5ABF}"/>
            </a:ext>
          </a:extLst>
        </p:cNvPr>
        <p:cNvGrpSpPr/>
        <p:nvPr/>
      </p:nvGrpSpPr>
      <p:grpSpPr>
        <a:xfrm>
          <a:off x="0" y="0"/>
          <a:ext cx="0" cy="0"/>
          <a:chOff x="0" y="0"/>
          <a:chExt cx="0" cy="0"/>
        </a:xfrm>
      </p:grpSpPr>
      <p:sp>
        <p:nvSpPr>
          <p:cNvPr id="7" name="Rettangolo 6">
            <a:extLst>
              <a:ext uri="{FF2B5EF4-FFF2-40B4-BE49-F238E27FC236}">
                <a16:creationId xmlns:a16="http://schemas.microsoft.com/office/drawing/2014/main" id="{4F80F1D3-9A22-84B3-228D-DCEFA1083B9B}"/>
              </a:ext>
            </a:extLst>
          </p:cNvPr>
          <p:cNvSpPr/>
          <p:nvPr/>
        </p:nvSpPr>
        <p:spPr>
          <a:xfrm>
            <a:off x="811046" y="2044143"/>
            <a:ext cx="17859600" cy="68194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extBox 4">
            <a:extLst>
              <a:ext uri="{FF2B5EF4-FFF2-40B4-BE49-F238E27FC236}">
                <a16:creationId xmlns:a16="http://schemas.microsoft.com/office/drawing/2014/main" id="{C4F46A17-534B-74D1-AE5E-DD064C11C556}"/>
              </a:ext>
            </a:extLst>
          </p:cNvPr>
          <p:cNvSpPr txBox="1">
            <a:spLocks noGrp="1" noRot="1" noMove="1" noResize="1" noEditPoints="1" noAdjustHandles="1" noChangeArrowheads="1" noChangeShapeType="1"/>
          </p:cNvSpPr>
          <p:nvPr/>
        </p:nvSpPr>
        <p:spPr>
          <a:xfrm>
            <a:off x="765857" y="676933"/>
            <a:ext cx="17856000" cy="707886"/>
          </a:xfrm>
          <a:prstGeom prst="rect">
            <a:avLst/>
          </a:prstGeom>
          <a:noFill/>
          <a:ln>
            <a:noFill/>
          </a:ln>
        </p:spPr>
        <p:txBody>
          <a:bodyPr wrap="square">
            <a:spAutoFit/>
          </a:bodyPr>
          <a:lstStyle>
            <a:defPPr>
              <a:defRPr lang="en-US"/>
            </a:defPPr>
            <a:lvl1pPr>
              <a:defRPr sz="1543" b="1">
                <a:solidFill>
                  <a:srgbClr val="6ADC7E"/>
                </a:solidFill>
                <a:latin typeface="Avenir Next LT Pro" panose="020B0504020202020204" pitchFamily="34" charset="0"/>
              </a:defRPr>
            </a:lvl1pPr>
          </a:lstStyle>
          <a:p>
            <a:r>
              <a:rPr lang="it-IT" sz="4000" dirty="0">
                <a:solidFill>
                  <a:srgbClr val="5879B5"/>
                </a:solidFill>
              </a:rPr>
              <a:t>Le skills «indispensabili» in un mondo che cambia: IA e Cybersecurity</a:t>
            </a:r>
          </a:p>
        </p:txBody>
      </p:sp>
      <p:sp>
        <p:nvSpPr>
          <p:cNvPr id="29" name="TextBox 4">
            <a:extLst>
              <a:ext uri="{FF2B5EF4-FFF2-40B4-BE49-F238E27FC236}">
                <a16:creationId xmlns:a16="http://schemas.microsoft.com/office/drawing/2014/main" id="{7CF1A8B0-0BF1-A133-39BD-57C959D85B64}"/>
              </a:ext>
            </a:extLst>
          </p:cNvPr>
          <p:cNvSpPr txBox="1">
            <a:spLocks noGrp="1" noRot="1" noMove="1" noResize="1" noEditPoints="1" noAdjustHandles="1" noChangeArrowheads="1" noChangeShapeType="1"/>
          </p:cNvSpPr>
          <p:nvPr/>
        </p:nvSpPr>
        <p:spPr>
          <a:xfrm>
            <a:off x="765857" y="1440713"/>
            <a:ext cx="17856000" cy="830997"/>
          </a:xfrm>
          <a:prstGeom prst="rect">
            <a:avLst/>
          </a:prstGeom>
          <a:noFill/>
          <a:ln>
            <a:noFill/>
          </a:ln>
        </p:spPr>
        <p:txBody>
          <a:bodyPr wrap="square">
            <a:spAutoFit/>
          </a:bodyPr>
          <a:lstStyle>
            <a:defPPr>
              <a:defRPr lang="en-US"/>
            </a:defPPr>
            <a:lvl1pPr>
              <a:defRPr sz="1543" b="1">
                <a:solidFill>
                  <a:srgbClr val="6ADC7E"/>
                </a:solidFill>
                <a:latin typeface="Avenir Next LT Pro" panose="020B0504020202020204" pitchFamily="34" charset="0"/>
              </a:defRPr>
            </a:lvl1pPr>
          </a:lstStyle>
          <a:p>
            <a:r>
              <a:rPr lang="it-IT" sz="2400" b="0" dirty="0">
                <a:solidFill>
                  <a:schemeClr val="tx1">
                    <a:lumMod val="75000"/>
                    <a:lumOff val="25000"/>
                  </a:schemeClr>
                </a:solidFill>
              </a:rPr>
              <a:t>Prime 5 risposte per numero di rispondenti alla domanda: </a:t>
            </a:r>
            <a:r>
              <a:rPr lang="it-IT" sz="2400" dirty="0">
                <a:solidFill>
                  <a:schemeClr val="tx1">
                    <a:lumMod val="75000"/>
                    <a:lumOff val="25000"/>
                  </a:schemeClr>
                </a:solidFill>
              </a:rPr>
              <a:t>«Quali sono le aree di competenza digitale su cui è indispensabile formare i dipendenti dell’azienda?»</a:t>
            </a:r>
          </a:p>
        </p:txBody>
      </p:sp>
      <p:sp>
        <p:nvSpPr>
          <p:cNvPr id="30" name="Rettangolo 29">
            <a:extLst>
              <a:ext uri="{FF2B5EF4-FFF2-40B4-BE49-F238E27FC236}">
                <a16:creationId xmlns:a16="http://schemas.microsoft.com/office/drawing/2014/main" id="{AB8FF0DC-D11A-1262-87D7-007DBD2C0323}"/>
              </a:ext>
            </a:extLst>
          </p:cNvPr>
          <p:cNvSpPr>
            <a:spLocks noGrp="1" noRot="1" noMove="1" noResize="1" noEditPoints="1" noAdjustHandles="1" noChangeArrowheads="1" noChangeShapeType="1"/>
          </p:cNvSpPr>
          <p:nvPr/>
        </p:nvSpPr>
        <p:spPr>
          <a:xfrm>
            <a:off x="765857" y="8772372"/>
            <a:ext cx="17856000" cy="842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dirty="0">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Fonte: rielaborazione Talents Venture sui risultati emersi dalla survey presso i rappresentanti di imprese ICT.</a:t>
            </a:r>
          </a:p>
          <a:p>
            <a:r>
              <a:rPr lang="it-IT" dirty="0">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Base del campione: 46 rispondenti. Risposte vuote: 4. Nota: gli intervistati possono indicare più di una risposta.</a:t>
            </a:r>
          </a:p>
        </p:txBody>
      </p:sp>
      <p:graphicFrame>
        <p:nvGraphicFramePr>
          <p:cNvPr id="8" name="Grafico 7">
            <a:extLst>
              <a:ext uri="{FF2B5EF4-FFF2-40B4-BE49-F238E27FC236}">
                <a16:creationId xmlns:a16="http://schemas.microsoft.com/office/drawing/2014/main" id="{02AC3727-0C01-FC25-EB75-861C78309B00}"/>
              </a:ext>
            </a:extLst>
          </p:cNvPr>
          <p:cNvGraphicFramePr>
            <a:graphicFrameLocks/>
          </p:cNvGraphicFramePr>
          <p:nvPr>
            <p:extLst>
              <p:ext uri="{D42A27DB-BD31-4B8C-83A1-F6EECF244321}">
                <p14:modId xmlns:p14="http://schemas.microsoft.com/office/powerpoint/2010/main" val="307680768"/>
              </p:ext>
            </p:extLst>
          </p:nvPr>
        </p:nvGraphicFramePr>
        <p:xfrm>
          <a:off x="9339293" y="2553599"/>
          <a:ext cx="8167041" cy="579672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7" name="Tabella 16">
            <a:extLst>
              <a:ext uri="{FF2B5EF4-FFF2-40B4-BE49-F238E27FC236}">
                <a16:creationId xmlns:a16="http://schemas.microsoft.com/office/drawing/2014/main" id="{9BF128C6-F7AD-3C54-9399-2EEBD15396A6}"/>
              </a:ext>
            </a:extLst>
          </p:cNvPr>
          <p:cNvGraphicFramePr>
            <a:graphicFrameLocks noGrp="1"/>
          </p:cNvGraphicFramePr>
          <p:nvPr>
            <p:extLst>
              <p:ext uri="{D42A27DB-BD31-4B8C-83A1-F6EECF244321}">
                <p14:modId xmlns:p14="http://schemas.microsoft.com/office/powerpoint/2010/main" val="262708709"/>
              </p:ext>
            </p:extLst>
          </p:nvPr>
        </p:nvGraphicFramePr>
        <p:xfrm>
          <a:off x="456481" y="2781473"/>
          <a:ext cx="8884611" cy="5344765"/>
        </p:xfrm>
        <a:graphic>
          <a:graphicData uri="http://schemas.openxmlformats.org/drawingml/2006/table">
            <a:tbl>
              <a:tblPr>
                <a:tableStyleId>{5C22544A-7EE6-4342-B048-85BDC9FD1C3A}</a:tableStyleId>
              </a:tblPr>
              <a:tblGrid>
                <a:gridCol w="8884611">
                  <a:extLst>
                    <a:ext uri="{9D8B030D-6E8A-4147-A177-3AD203B41FA5}">
                      <a16:colId xmlns:a16="http://schemas.microsoft.com/office/drawing/2014/main" val="3993118359"/>
                    </a:ext>
                  </a:extLst>
                </a:gridCol>
              </a:tblGrid>
              <a:tr h="1068953">
                <a:tc>
                  <a:txBody>
                    <a:bodyPr/>
                    <a:lstStyle/>
                    <a:p>
                      <a:pPr algn="r" fontAlgn="ctr"/>
                      <a:r>
                        <a:rPr lang="it-IT" sz="2800" b="0" i="0" u="none" strike="noStrike" dirty="0">
                          <a:solidFill>
                            <a:schemeClr val="tx1">
                              <a:lumMod val="75000"/>
                              <a:lumOff val="25000"/>
                            </a:schemeClr>
                          </a:solidFill>
                          <a:effectLst/>
                          <a:latin typeface="Avenir Next LT Pro" panose="020B0504020202020204" pitchFamily="34" charset="0"/>
                        </a:rPr>
                        <a:t>Intelligenza Artificiale e Machine Learning</a:t>
                      </a:r>
                    </a:p>
                  </a:txBody>
                  <a:tcPr marL="72000" marR="25200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3004085"/>
                  </a:ext>
                </a:extLst>
              </a:tr>
              <a:tr h="1068953">
                <a:tc>
                  <a:txBody>
                    <a:bodyPr/>
                    <a:lstStyle/>
                    <a:p>
                      <a:pPr algn="r" fontAlgn="ctr"/>
                      <a:r>
                        <a:rPr lang="it-IT" sz="2800" b="0" i="0" u="none" strike="noStrike" dirty="0">
                          <a:solidFill>
                            <a:schemeClr val="tx1">
                              <a:lumMod val="75000"/>
                              <a:lumOff val="25000"/>
                            </a:schemeClr>
                          </a:solidFill>
                          <a:effectLst/>
                          <a:latin typeface="Avenir Next LT Pro" panose="020B0504020202020204" pitchFamily="34" charset="0"/>
                        </a:rPr>
                        <a:t>Cybersecurity e protezione dei dati</a:t>
                      </a:r>
                    </a:p>
                  </a:txBody>
                  <a:tcPr marL="72000" marR="25200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31828598"/>
                  </a:ext>
                </a:extLst>
              </a:tr>
              <a:tr h="1068953">
                <a:tc>
                  <a:txBody>
                    <a:bodyPr/>
                    <a:lstStyle/>
                    <a:p>
                      <a:pPr algn="r" fontAlgn="ctr"/>
                      <a:r>
                        <a:rPr lang="it-IT" sz="2800" b="0" i="0" u="none" strike="noStrike" dirty="0">
                          <a:solidFill>
                            <a:schemeClr val="tx1">
                              <a:lumMod val="75000"/>
                              <a:lumOff val="25000"/>
                            </a:schemeClr>
                          </a:solidFill>
                          <a:effectLst/>
                          <a:latin typeface="Avenir Next LT Pro" panose="020B0504020202020204" pitchFamily="34" charset="0"/>
                        </a:rPr>
                        <a:t>Analisi dei dati e Big Data</a:t>
                      </a:r>
                    </a:p>
                  </a:txBody>
                  <a:tcPr marL="72000" marR="25200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37531875"/>
                  </a:ext>
                </a:extLst>
              </a:tr>
              <a:tr h="1068953">
                <a:tc>
                  <a:txBody>
                    <a:bodyPr/>
                    <a:lstStyle/>
                    <a:p>
                      <a:pPr algn="r" fontAlgn="ctr"/>
                      <a:r>
                        <a:rPr lang="it-IT" sz="2800" b="0" i="0" u="none" strike="noStrike" dirty="0">
                          <a:solidFill>
                            <a:schemeClr val="tx1">
                              <a:lumMod val="75000"/>
                              <a:lumOff val="25000"/>
                            </a:schemeClr>
                          </a:solidFill>
                          <a:effectLst/>
                          <a:latin typeface="Avenir Next LT Pro" panose="020B0504020202020204" pitchFamily="34" charset="0"/>
                        </a:rPr>
                        <a:t>Cloud computing e infrastrutture digitali</a:t>
                      </a:r>
                    </a:p>
                  </a:txBody>
                  <a:tcPr marL="72000" marR="25200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72489781"/>
                  </a:ext>
                </a:extLst>
              </a:tr>
              <a:tr h="1068953">
                <a:tc>
                  <a:txBody>
                    <a:bodyPr/>
                    <a:lstStyle/>
                    <a:p>
                      <a:pPr algn="r" fontAlgn="ctr"/>
                      <a:r>
                        <a:rPr lang="it-IT" sz="2800" b="0" i="0" u="none" strike="noStrike" dirty="0">
                          <a:solidFill>
                            <a:schemeClr val="tx1">
                              <a:lumMod val="75000"/>
                              <a:lumOff val="25000"/>
                            </a:schemeClr>
                          </a:solidFill>
                          <a:effectLst/>
                          <a:latin typeface="Avenir Next LT Pro" panose="020B0504020202020204" pitchFamily="34" charset="0"/>
                        </a:rPr>
                        <a:t>Marketing digitale e gestione dei social media</a:t>
                      </a:r>
                    </a:p>
                  </a:txBody>
                  <a:tcPr marL="72000" marR="25200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28763805"/>
                  </a:ext>
                </a:extLst>
              </a:tr>
            </a:tbl>
          </a:graphicData>
        </a:graphic>
      </p:graphicFrame>
    </p:spTree>
    <p:extLst>
      <p:ext uri="{BB962C8B-B14F-4D97-AF65-F5344CB8AC3E}">
        <p14:creationId xmlns:p14="http://schemas.microsoft.com/office/powerpoint/2010/main" val="19702962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Graphic spid="8" grpId="0">
        <p:bldAsOne/>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708D7-12F3-72EF-7771-C263666DA50C}"/>
            </a:ext>
          </a:extLst>
        </p:cNvPr>
        <p:cNvGrpSpPr/>
        <p:nvPr/>
      </p:nvGrpSpPr>
      <p:grpSpPr>
        <a:xfrm>
          <a:off x="0" y="0"/>
          <a:ext cx="0" cy="0"/>
          <a:chOff x="0" y="0"/>
          <a:chExt cx="0" cy="0"/>
        </a:xfrm>
      </p:grpSpPr>
      <p:sp>
        <p:nvSpPr>
          <p:cNvPr id="7" name="Rettangolo 6">
            <a:extLst>
              <a:ext uri="{FF2B5EF4-FFF2-40B4-BE49-F238E27FC236}">
                <a16:creationId xmlns:a16="http://schemas.microsoft.com/office/drawing/2014/main" id="{BABAB8CB-3E31-B7BE-B5EA-92AC6EE9F706}"/>
              </a:ext>
            </a:extLst>
          </p:cNvPr>
          <p:cNvSpPr/>
          <p:nvPr/>
        </p:nvSpPr>
        <p:spPr>
          <a:xfrm>
            <a:off x="811046" y="2044143"/>
            <a:ext cx="17859600" cy="68194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extBox 4">
            <a:extLst>
              <a:ext uri="{FF2B5EF4-FFF2-40B4-BE49-F238E27FC236}">
                <a16:creationId xmlns:a16="http://schemas.microsoft.com/office/drawing/2014/main" id="{903FD09F-907C-5E2B-AFBB-FC44D736029B}"/>
              </a:ext>
            </a:extLst>
          </p:cNvPr>
          <p:cNvSpPr txBox="1">
            <a:spLocks noGrp="1" noRot="1" noMove="1" noResize="1" noEditPoints="1" noAdjustHandles="1" noChangeArrowheads="1" noChangeShapeType="1"/>
          </p:cNvSpPr>
          <p:nvPr/>
        </p:nvSpPr>
        <p:spPr>
          <a:xfrm>
            <a:off x="765857" y="676933"/>
            <a:ext cx="17856000" cy="707886"/>
          </a:xfrm>
          <a:prstGeom prst="rect">
            <a:avLst/>
          </a:prstGeom>
          <a:noFill/>
          <a:ln>
            <a:noFill/>
          </a:ln>
        </p:spPr>
        <p:txBody>
          <a:bodyPr wrap="square">
            <a:spAutoFit/>
          </a:bodyPr>
          <a:lstStyle>
            <a:defPPr>
              <a:defRPr lang="en-US"/>
            </a:defPPr>
            <a:lvl1pPr>
              <a:defRPr sz="1543" b="1">
                <a:solidFill>
                  <a:srgbClr val="6ADC7E"/>
                </a:solidFill>
                <a:latin typeface="Avenir Next LT Pro" panose="020B0504020202020204" pitchFamily="34" charset="0"/>
              </a:defRPr>
            </a:lvl1pPr>
          </a:lstStyle>
          <a:p>
            <a:r>
              <a:rPr lang="it-IT" sz="4000" dirty="0">
                <a:solidFill>
                  <a:srgbClr val="5879B5"/>
                </a:solidFill>
              </a:rPr>
              <a:t>Il gradimento per la formazione accademica</a:t>
            </a:r>
          </a:p>
        </p:txBody>
      </p:sp>
      <p:sp>
        <p:nvSpPr>
          <p:cNvPr id="29" name="TextBox 4">
            <a:extLst>
              <a:ext uri="{FF2B5EF4-FFF2-40B4-BE49-F238E27FC236}">
                <a16:creationId xmlns:a16="http://schemas.microsoft.com/office/drawing/2014/main" id="{12943D0C-0663-0652-46DB-FEC91B8172F3}"/>
              </a:ext>
            </a:extLst>
          </p:cNvPr>
          <p:cNvSpPr txBox="1">
            <a:spLocks noGrp="1" noRot="1" noMove="1" noResize="1" noEditPoints="1" noAdjustHandles="1" noChangeArrowheads="1" noChangeShapeType="1"/>
          </p:cNvSpPr>
          <p:nvPr/>
        </p:nvSpPr>
        <p:spPr>
          <a:xfrm>
            <a:off x="765857" y="1440713"/>
            <a:ext cx="17856000" cy="830997"/>
          </a:xfrm>
          <a:prstGeom prst="rect">
            <a:avLst/>
          </a:prstGeom>
          <a:noFill/>
          <a:ln>
            <a:noFill/>
          </a:ln>
        </p:spPr>
        <p:txBody>
          <a:bodyPr wrap="square">
            <a:spAutoFit/>
          </a:bodyPr>
          <a:lstStyle>
            <a:defPPr>
              <a:defRPr lang="en-US"/>
            </a:defPPr>
            <a:lvl1pPr>
              <a:defRPr sz="1543" b="1">
                <a:solidFill>
                  <a:srgbClr val="6ADC7E"/>
                </a:solidFill>
                <a:latin typeface="Avenir Next LT Pro" panose="020B0504020202020204" pitchFamily="34" charset="0"/>
              </a:defRPr>
            </a:lvl1pPr>
          </a:lstStyle>
          <a:p>
            <a:r>
              <a:rPr lang="it-IT" sz="2400" b="0" dirty="0">
                <a:solidFill>
                  <a:schemeClr val="tx1">
                    <a:lumMod val="75000"/>
                    <a:lumOff val="25000"/>
                  </a:schemeClr>
                </a:solidFill>
              </a:rPr>
              <a:t>Risposte alla domanda </a:t>
            </a:r>
            <a:r>
              <a:rPr lang="it-IT" sz="2400" dirty="0">
                <a:solidFill>
                  <a:schemeClr val="tx1">
                    <a:lumMod val="75000"/>
                    <a:lumOff val="25000"/>
                  </a:schemeClr>
                </a:solidFill>
              </a:rPr>
              <a:t>«Ritieni che la formazione offerta da […] sia in grado di soddisfare  le esigenze della tua azienda in termini di competenze digitali impartite ai laureati?»</a:t>
            </a:r>
          </a:p>
        </p:txBody>
      </p:sp>
      <p:sp>
        <p:nvSpPr>
          <p:cNvPr id="30" name="Rettangolo 29">
            <a:extLst>
              <a:ext uri="{FF2B5EF4-FFF2-40B4-BE49-F238E27FC236}">
                <a16:creationId xmlns:a16="http://schemas.microsoft.com/office/drawing/2014/main" id="{2797D26B-238A-9FE4-2CB9-B6042BC624DA}"/>
              </a:ext>
            </a:extLst>
          </p:cNvPr>
          <p:cNvSpPr>
            <a:spLocks noGrp="1" noRot="1" noMove="1" noResize="1" noEditPoints="1" noAdjustHandles="1" noChangeArrowheads="1" noChangeShapeType="1"/>
          </p:cNvSpPr>
          <p:nvPr/>
        </p:nvSpPr>
        <p:spPr>
          <a:xfrm>
            <a:off x="765857" y="8772372"/>
            <a:ext cx="17856000" cy="842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a:solidFill>
                  <a:schemeClr val="tx1">
                    <a:lumMod val="75000"/>
                    <a:lumOff val="25000"/>
                  </a:schemeClr>
                </a:solidFill>
                <a:latin typeface="Avenir Next LT Pro" panose="020B0504020202020204" pitchFamily="34" charset="0"/>
              </a:rPr>
              <a:t>Fonte: rielaborazione Talents Venture sui risultati emersi dalla survey presso i rappresentanti di imprese ICT.</a:t>
            </a:r>
          </a:p>
          <a:p>
            <a:r>
              <a:rPr lang="it-IT">
                <a:solidFill>
                  <a:schemeClr val="tx1">
                    <a:lumMod val="75000"/>
                    <a:lumOff val="25000"/>
                  </a:schemeClr>
                </a:solidFill>
                <a:latin typeface="Avenir Next LT Pro" panose="020B0504020202020204" pitchFamily="34" charset="0"/>
              </a:rPr>
              <a:t>Base del campione: 46 rispondenti. Risposte vuote: 3.</a:t>
            </a:r>
          </a:p>
        </p:txBody>
      </p:sp>
      <p:sp>
        <p:nvSpPr>
          <p:cNvPr id="3" name="Rettangolo 2">
            <a:extLst>
              <a:ext uri="{FF2B5EF4-FFF2-40B4-BE49-F238E27FC236}">
                <a16:creationId xmlns:a16="http://schemas.microsoft.com/office/drawing/2014/main" id="{4EDBDA72-411C-291F-4A30-DA9BD854F87F}"/>
              </a:ext>
            </a:extLst>
          </p:cNvPr>
          <p:cNvSpPr/>
          <p:nvPr/>
        </p:nvSpPr>
        <p:spPr>
          <a:xfrm>
            <a:off x="765856" y="2002206"/>
            <a:ext cx="11880000" cy="68194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2" name="Ovale 51">
            <a:extLst>
              <a:ext uri="{FF2B5EF4-FFF2-40B4-BE49-F238E27FC236}">
                <a16:creationId xmlns:a16="http://schemas.microsoft.com/office/drawing/2014/main" id="{D019A96D-E8BE-3950-5257-4BCED6B973B6}"/>
              </a:ext>
            </a:extLst>
          </p:cNvPr>
          <p:cNvSpPr/>
          <p:nvPr/>
        </p:nvSpPr>
        <p:spPr>
          <a:xfrm>
            <a:off x="6541242" y="3698525"/>
            <a:ext cx="776438" cy="77643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7" name="CasellaDiTesto 56">
            <a:extLst>
              <a:ext uri="{FF2B5EF4-FFF2-40B4-BE49-F238E27FC236}">
                <a16:creationId xmlns:a16="http://schemas.microsoft.com/office/drawing/2014/main" id="{E092CE7F-60B4-851E-9119-DCD461DA4A8F}"/>
              </a:ext>
            </a:extLst>
          </p:cNvPr>
          <p:cNvSpPr txBox="1"/>
          <p:nvPr/>
        </p:nvSpPr>
        <p:spPr>
          <a:xfrm>
            <a:off x="3691181" y="2710813"/>
            <a:ext cx="2035050" cy="523220"/>
          </a:xfrm>
          <a:prstGeom prst="rect">
            <a:avLst/>
          </a:prstGeom>
          <a:noFill/>
        </p:spPr>
        <p:txBody>
          <a:bodyPr wrap="square">
            <a:spAutoFit/>
          </a:bodyPr>
          <a:lstStyle/>
          <a:p>
            <a:pPr algn="ctr"/>
            <a:r>
              <a:rPr lang="it-IT" sz="2800" b="1" dirty="0">
                <a:solidFill>
                  <a:schemeClr val="tx1">
                    <a:lumMod val="75000"/>
                    <a:lumOff val="25000"/>
                  </a:schemeClr>
                </a:solidFill>
                <a:latin typeface="Avenir Next LT Pro" panose="020B0504020202020204" pitchFamily="34" charset="0"/>
              </a:rPr>
              <a:t>Università</a:t>
            </a:r>
          </a:p>
        </p:txBody>
      </p:sp>
      <p:graphicFrame>
        <p:nvGraphicFramePr>
          <p:cNvPr id="4" name="Grafico 3">
            <a:extLst>
              <a:ext uri="{FF2B5EF4-FFF2-40B4-BE49-F238E27FC236}">
                <a16:creationId xmlns:a16="http://schemas.microsoft.com/office/drawing/2014/main" id="{8EC6AAF5-C6B0-DE2D-5722-D7BF4210E1AF}"/>
              </a:ext>
            </a:extLst>
          </p:cNvPr>
          <p:cNvGraphicFramePr>
            <a:graphicFrameLocks/>
          </p:cNvGraphicFramePr>
          <p:nvPr>
            <p:extLst>
              <p:ext uri="{D42A27DB-BD31-4B8C-83A1-F6EECF244321}">
                <p14:modId xmlns:p14="http://schemas.microsoft.com/office/powerpoint/2010/main" val="3554718710"/>
              </p:ext>
            </p:extLst>
          </p:nvPr>
        </p:nvGraphicFramePr>
        <p:xfrm>
          <a:off x="2347199" y="3228756"/>
          <a:ext cx="4723015" cy="4172985"/>
        </p:xfrm>
        <a:graphic>
          <a:graphicData uri="http://schemas.openxmlformats.org/drawingml/2006/chart">
            <c:chart xmlns:c="http://schemas.openxmlformats.org/drawingml/2006/chart" xmlns:r="http://schemas.openxmlformats.org/officeDocument/2006/relationships" r:id="rId3"/>
          </a:graphicData>
        </a:graphic>
      </p:graphicFrame>
      <p:sp>
        <p:nvSpPr>
          <p:cNvPr id="6" name="Ovale 5">
            <a:extLst>
              <a:ext uri="{FF2B5EF4-FFF2-40B4-BE49-F238E27FC236}">
                <a16:creationId xmlns:a16="http://schemas.microsoft.com/office/drawing/2014/main" id="{49BFF1C5-BBFC-1D11-FBC5-3DAFC9811EAE}"/>
              </a:ext>
            </a:extLst>
          </p:cNvPr>
          <p:cNvSpPr/>
          <p:nvPr/>
        </p:nvSpPr>
        <p:spPr>
          <a:xfrm>
            <a:off x="3754706" y="4361248"/>
            <a:ext cx="1908000" cy="1908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0" name="Ovale 9">
            <a:extLst>
              <a:ext uri="{FF2B5EF4-FFF2-40B4-BE49-F238E27FC236}">
                <a16:creationId xmlns:a16="http://schemas.microsoft.com/office/drawing/2014/main" id="{DBDAE4D3-9E8D-60A2-66EF-F2AA1641852D}"/>
              </a:ext>
            </a:extLst>
          </p:cNvPr>
          <p:cNvSpPr/>
          <p:nvPr/>
        </p:nvSpPr>
        <p:spPr>
          <a:xfrm>
            <a:off x="8815551" y="4658007"/>
            <a:ext cx="1349844" cy="136944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aphicFrame>
        <p:nvGraphicFramePr>
          <p:cNvPr id="11" name="Grafico 10">
            <a:extLst>
              <a:ext uri="{FF2B5EF4-FFF2-40B4-BE49-F238E27FC236}">
                <a16:creationId xmlns:a16="http://schemas.microsoft.com/office/drawing/2014/main" id="{9CFC3A5D-1E36-4A4A-E941-92EC092FCD68}"/>
              </a:ext>
            </a:extLst>
          </p:cNvPr>
          <p:cNvGraphicFramePr>
            <a:graphicFrameLocks/>
          </p:cNvGraphicFramePr>
          <p:nvPr>
            <p:extLst>
              <p:ext uri="{D42A27DB-BD31-4B8C-83A1-F6EECF244321}">
                <p14:modId xmlns:p14="http://schemas.microsoft.com/office/powerpoint/2010/main" val="1345239295"/>
              </p:ext>
            </p:extLst>
          </p:nvPr>
        </p:nvGraphicFramePr>
        <p:xfrm>
          <a:off x="7334148" y="3228756"/>
          <a:ext cx="4723015" cy="417298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Grafico 12">
            <a:extLst>
              <a:ext uri="{FF2B5EF4-FFF2-40B4-BE49-F238E27FC236}">
                <a16:creationId xmlns:a16="http://schemas.microsoft.com/office/drawing/2014/main" id="{5D95985C-2643-93E7-C563-366C8C3A1B58}"/>
              </a:ext>
            </a:extLst>
          </p:cNvPr>
          <p:cNvGraphicFramePr>
            <a:graphicFrameLocks/>
          </p:cNvGraphicFramePr>
          <p:nvPr>
            <p:extLst>
              <p:ext uri="{D42A27DB-BD31-4B8C-83A1-F6EECF244321}">
                <p14:modId xmlns:p14="http://schemas.microsoft.com/office/powerpoint/2010/main" val="2382520263"/>
              </p:ext>
            </p:extLst>
          </p:nvPr>
        </p:nvGraphicFramePr>
        <p:xfrm>
          <a:off x="12412799" y="3241486"/>
          <a:ext cx="4723015" cy="4172985"/>
        </p:xfrm>
        <a:graphic>
          <a:graphicData uri="http://schemas.openxmlformats.org/drawingml/2006/chart">
            <c:chart xmlns:c="http://schemas.openxmlformats.org/drawingml/2006/chart" xmlns:r="http://schemas.openxmlformats.org/officeDocument/2006/relationships" r:id="rId5"/>
          </a:graphicData>
        </a:graphic>
      </p:graphicFrame>
      <p:sp>
        <p:nvSpPr>
          <p:cNvPr id="16" name="CasellaDiTesto 15">
            <a:extLst>
              <a:ext uri="{FF2B5EF4-FFF2-40B4-BE49-F238E27FC236}">
                <a16:creationId xmlns:a16="http://schemas.microsoft.com/office/drawing/2014/main" id="{1F0CFE49-3718-D336-31D2-D88F48B7AC09}"/>
              </a:ext>
            </a:extLst>
          </p:cNvPr>
          <p:cNvSpPr txBox="1"/>
          <p:nvPr/>
        </p:nvSpPr>
        <p:spPr>
          <a:xfrm>
            <a:off x="13756781" y="2708913"/>
            <a:ext cx="2035050" cy="523220"/>
          </a:xfrm>
          <a:prstGeom prst="rect">
            <a:avLst/>
          </a:prstGeom>
          <a:noFill/>
        </p:spPr>
        <p:txBody>
          <a:bodyPr wrap="square">
            <a:spAutoFit/>
          </a:bodyPr>
          <a:lstStyle/>
          <a:p>
            <a:pPr algn="ctr"/>
            <a:r>
              <a:rPr lang="it-IT" sz="2800" b="1" dirty="0" err="1">
                <a:solidFill>
                  <a:schemeClr val="tx1">
                    <a:lumMod val="75000"/>
                    <a:lumOff val="25000"/>
                  </a:schemeClr>
                </a:solidFill>
                <a:latin typeface="Avenir Next LT Pro" panose="020B0504020202020204" pitchFamily="34" charset="0"/>
              </a:rPr>
              <a:t>Bootcamp</a:t>
            </a:r>
            <a:endParaRPr lang="it-IT" sz="2800" b="1" dirty="0">
              <a:solidFill>
                <a:schemeClr val="tx1">
                  <a:lumMod val="75000"/>
                  <a:lumOff val="25000"/>
                </a:schemeClr>
              </a:solidFill>
              <a:latin typeface="Avenir Next LT Pro" panose="020B0504020202020204" pitchFamily="34" charset="0"/>
            </a:endParaRPr>
          </a:p>
        </p:txBody>
      </p:sp>
      <p:sp>
        <p:nvSpPr>
          <p:cNvPr id="17" name="CasellaDiTesto 16">
            <a:extLst>
              <a:ext uri="{FF2B5EF4-FFF2-40B4-BE49-F238E27FC236}">
                <a16:creationId xmlns:a16="http://schemas.microsoft.com/office/drawing/2014/main" id="{C55978E1-7E20-2563-B1C8-B72358CC626B}"/>
              </a:ext>
            </a:extLst>
          </p:cNvPr>
          <p:cNvSpPr txBox="1"/>
          <p:nvPr/>
        </p:nvSpPr>
        <p:spPr>
          <a:xfrm>
            <a:off x="8678130" y="2708931"/>
            <a:ext cx="2035050" cy="523220"/>
          </a:xfrm>
          <a:prstGeom prst="rect">
            <a:avLst/>
          </a:prstGeom>
          <a:noFill/>
        </p:spPr>
        <p:txBody>
          <a:bodyPr wrap="square">
            <a:spAutoFit/>
          </a:bodyPr>
          <a:lstStyle/>
          <a:p>
            <a:pPr algn="ctr"/>
            <a:r>
              <a:rPr lang="it-IT" sz="2800" b="1">
                <a:solidFill>
                  <a:schemeClr val="tx1">
                    <a:lumMod val="75000"/>
                    <a:lumOff val="25000"/>
                  </a:schemeClr>
                </a:solidFill>
                <a:latin typeface="Avenir Next LT Pro" panose="020B0504020202020204" pitchFamily="34" charset="0"/>
              </a:rPr>
              <a:t>ITS</a:t>
            </a:r>
          </a:p>
        </p:txBody>
      </p:sp>
      <p:sp>
        <p:nvSpPr>
          <p:cNvPr id="60" name="Rectangle 19">
            <a:extLst>
              <a:ext uri="{FF2B5EF4-FFF2-40B4-BE49-F238E27FC236}">
                <a16:creationId xmlns:a16="http://schemas.microsoft.com/office/drawing/2014/main" id="{41C7CF09-B0D0-B49F-1C63-A303418D22F3}"/>
              </a:ext>
            </a:extLst>
          </p:cNvPr>
          <p:cNvSpPr/>
          <p:nvPr/>
        </p:nvSpPr>
        <p:spPr>
          <a:xfrm>
            <a:off x="3551124" y="7610454"/>
            <a:ext cx="252001" cy="252000"/>
          </a:xfrm>
          <a:prstGeom prst="rect">
            <a:avLst/>
          </a:prstGeom>
          <a:solidFill>
            <a:srgbClr val="3E5A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2000"/>
          </a:p>
        </p:txBody>
      </p:sp>
      <p:sp>
        <p:nvSpPr>
          <p:cNvPr id="61" name="CasellaDiTesto 60">
            <a:extLst>
              <a:ext uri="{FF2B5EF4-FFF2-40B4-BE49-F238E27FC236}">
                <a16:creationId xmlns:a16="http://schemas.microsoft.com/office/drawing/2014/main" id="{80EB3C76-6C14-9698-2D09-AD5F3AD83E83}"/>
              </a:ext>
            </a:extLst>
          </p:cNvPr>
          <p:cNvSpPr txBox="1"/>
          <p:nvPr/>
        </p:nvSpPr>
        <p:spPr>
          <a:xfrm>
            <a:off x="3934012" y="7505622"/>
            <a:ext cx="2428438" cy="461665"/>
          </a:xfrm>
          <a:prstGeom prst="rect">
            <a:avLst/>
          </a:prstGeom>
          <a:noFill/>
        </p:spPr>
        <p:txBody>
          <a:bodyPr wrap="square">
            <a:spAutoFit/>
          </a:bodyPr>
          <a:lstStyle/>
          <a:p>
            <a:r>
              <a:rPr lang="it-IT" sz="2400" dirty="0">
                <a:solidFill>
                  <a:schemeClr val="tx1">
                    <a:lumMod val="75000"/>
                    <a:lumOff val="25000"/>
                  </a:schemeClr>
                </a:solidFill>
                <a:latin typeface="Avenir Next LT Pro" panose="020B0504020202020204" pitchFamily="34" charset="0"/>
              </a:rPr>
              <a:t>Decisamente sì</a:t>
            </a:r>
          </a:p>
        </p:txBody>
      </p:sp>
      <p:sp>
        <p:nvSpPr>
          <p:cNvPr id="33" name="Rectangle 19">
            <a:extLst>
              <a:ext uri="{FF2B5EF4-FFF2-40B4-BE49-F238E27FC236}">
                <a16:creationId xmlns:a16="http://schemas.microsoft.com/office/drawing/2014/main" id="{454EB64F-FB89-242F-70B1-EFE46FF70E87}"/>
              </a:ext>
            </a:extLst>
          </p:cNvPr>
          <p:cNvSpPr/>
          <p:nvPr/>
        </p:nvSpPr>
        <p:spPr>
          <a:xfrm>
            <a:off x="6390276" y="7610454"/>
            <a:ext cx="252001" cy="252000"/>
          </a:xfrm>
          <a:prstGeom prst="rect">
            <a:avLst/>
          </a:prstGeom>
          <a:solidFill>
            <a:srgbClr val="5879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2000"/>
          </a:p>
        </p:txBody>
      </p:sp>
      <p:sp>
        <p:nvSpPr>
          <p:cNvPr id="34" name="CasellaDiTesto 33">
            <a:extLst>
              <a:ext uri="{FF2B5EF4-FFF2-40B4-BE49-F238E27FC236}">
                <a16:creationId xmlns:a16="http://schemas.microsoft.com/office/drawing/2014/main" id="{C833628B-B2EF-0240-836F-41E95C185602}"/>
              </a:ext>
            </a:extLst>
          </p:cNvPr>
          <p:cNvSpPr txBox="1"/>
          <p:nvPr/>
        </p:nvSpPr>
        <p:spPr>
          <a:xfrm>
            <a:off x="6773163" y="7505622"/>
            <a:ext cx="2015999" cy="461665"/>
          </a:xfrm>
          <a:prstGeom prst="rect">
            <a:avLst/>
          </a:prstGeom>
          <a:noFill/>
        </p:spPr>
        <p:txBody>
          <a:bodyPr wrap="square">
            <a:spAutoFit/>
          </a:bodyPr>
          <a:lstStyle/>
          <a:p>
            <a:r>
              <a:rPr lang="it-IT" sz="2400" dirty="0">
                <a:solidFill>
                  <a:schemeClr val="tx1">
                    <a:lumMod val="75000"/>
                    <a:lumOff val="25000"/>
                  </a:schemeClr>
                </a:solidFill>
                <a:latin typeface="Avenir Next LT Pro" panose="020B0504020202020204" pitchFamily="34" charset="0"/>
              </a:rPr>
              <a:t>Più sì che no</a:t>
            </a:r>
          </a:p>
        </p:txBody>
      </p:sp>
      <p:sp>
        <p:nvSpPr>
          <p:cNvPr id="31" name="Rectangle 19">
            <a:extLst>
              <a:ext uri="{FF2B5EF4-FFF2-40B4-BE49-F238E27FC236}">
                <a16:creationId xmlns:a16="http://schemas.microsoft.com/office/drawing/2014/main" id="{9CC07B93-D963-B940-7191-A4793B86FE58}"/>
              </a:ext>
            </a:extLst>
          </p:cNvPr>
          <p:cNvSpPr/>
          <p:nvPr/>
        </p:nvSpPr>
        <p:spPr>
          <a:xfrm>
            <a:off x="8814007" y="7610454"/>
            <a:ext cx="252001" cy="252000"/>
          </a:xfrm>
          <a:prstGeom prst="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2000" dirty="0"/>
          </a:p>
        </p:txBody>
      </p:sp>
      <p:sp>
        <p:nvSpPr>
          <p:cNvPr id="32" name="CasellaDiTesto 31">
            <a:extLst>
              <a:ext uri="{FF2B5EF4-FFF2-40B4-BE49-F238E27FC236}">
                <a16:creationId xmlns:a16="http://schemas.microsoft.com/office/drawing/2014/main" id="{5BD80BC0-F34A-FD9B-7DA3-A0CF940151E4}"/>
              </a:ext>
            </a:extLst>
          </p:cNvPr>
          <p:cNvSpPr txBox="1"/>
          <p:nvPr/>
        </p:nvSpPr>
        <p:spPr>
          <a:xfrm>
            <a:off x="9196894" y="7505622"/>
            <a:ext cx="1818711" cy="461665"/>
          </a:xfrm>
          <a:prstGeom prst="rect">
            <a:avLst/>
          </a:prstGeom>
          <a:noFill/>
        </p:spPr>
        <p:txBody>
          <a:bodyPr wrap="square">
            <a:spAutoFit/>
          </a:bodyPr>
          <a:lstStyle/>
          <a:p>
            <a:r>
              <a:rPr lang="it-IT" sz="2400" dirty="0">
                <a:solidFill>
                  <a:schemeClr val="tx1">
                    <a:lumMod val="75000"/>
                    <a:lumOff val="25000"/>
                  </a:schemeClr>
                </a:solidFill>
                <a:latin typeface="Avenir Next LT Pro" panose="020B0504020202020204" pitchFamily="34" charset="0"/>
              </a:rPr>
              <a:t>Non so</a:t>
            </a:r>
          </a:p>
        </p:txBody>
      </p:sp>
      <p:sp>
        <p:nvSpPr>
          <p:cNvPr id="27" name="Rectangle 19">
            <a:extLst>
              <a:ext uri="{FF2B5EF4-FFF2-40B4-BE49-F238E27FC236}">
                <a16:creationId xmlns:a16="http://schemas.microsoft.com/office/drawing/2014/main" id="{CB022F29-A47E-C593-B051-2668FAD2FC8C}"/>
              </a:ext>
            </a:extLst>
          </p:cNvPr>
          <p:cNvSpPr/>
          <p:nvPr/>
        </p:nvSpPr>
        <p:spPr>
          <a:xfrm>
            <a:off x="10657683" y="7610454"/>
            <a:ext cx="252001" cy="252000"/>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2000" dirty="0"/>
          </a:p>
        </p:txBody>
      </p:sp>
      <p:sp>
        <p:nvSpPr>
          <p:cNvPr id="28" name="CasellaDiTesto 27">
            <a:extLst>
              <a:ext uri="{FF2B5EF4-FFF2-40B4-BE49-F238E27FC236}">
                <a16:creationId xmlns:a16="http://schemas.microsoft.com/office/drawing/2014/main" id="{4C361C16-BE94-53CE-B109-08BE206B3B88}"/>
              </a:ext>
            </a:extLst>
          </p:cNvPr>
          <p:cNvSpPr txBox="1"/>
          <p:nvPr/>
        </p:nvSpPr>
        <p:spPr>
          <a:xfrm>
            <a:off x="11040570" y="7505622"/>
            <a:ext cx="2015999" cy="461665"/>
          </a:xfrm>
          <a:prstGeom prst="rect">
            <a:avLst/>
          </a:prstGeom>
          <a:noFill/>
        </p:spPr>
        <p:txBody>
          <a:bodyPr wrap="square">
            <a:spAutoFit/>
          </a:bodyPr>
          <a:lstStyle/>
          <a:p>
            <a:r>
              <a:rPr lang="it-IT" sz="2400" dirty="0">
                <a:solidFill>
                  <a:schemeClr val="tx1">
                    <a:lumMod val="75000"/>
                    <a:lumOff val="25000"/>
                  </a:schemeClr>
                </a:solidFill>
                <a:latin typeface="Avenir Next LT Pro" panose="020B0504020202020204" pitchFamily="34" charset="0"/>
              </a:rPr>
              <a:t>Più no che sì</a:t>
            </a:r>
          </a:p>
        </p:txBody>
      </p:sp>
      <p:sp>
        <p:nvSpPr>
          <p:cNvPr id="25" name="Rectangle 19">
            <a:extLst>
              <a:ext uri="{FF2B5EF4-FFF2-40B4-BE49-F238E27FC236}">
                <a16:creationId xmlns:a16="http://schemas.microsoft.com/office/drawing/2014/main" id="{EA64B491-8CA1-BC74-7F44-8DFC6ED653DA}"/>
              </a:ext>
            </a:extLst>
          </p:cNvPr>
          <p:cNvSpPr/>
          <p:nvPr/>
        </p:nvSpPr>
        <p:spPr>
          <a:xfrm>
            <a:off x="13369302" y="7610454"/>
            <a:ext cx="252001" cy="2520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2000" dirty="0"/>
          </a:p>
        </p:txBody>
      </p:sp>
      <p:sp>
        <p:nvSpPr>
          <p:cNvPr id="26" name="CasellaDiTesto 25">
            <a:extLst>
              <a:ext uri="{FF2B5EF4-FFF2-40B4-BE49-F238E27FC236}">
                <a16:creationId xmlns:a16="http://schemas.microsoft.com/office/drawing/2014/main" id="{A5337DC8-67B9-8494-CDC1-C0830258E2A7}"/>
              </a:ext>
            </a:extLst>
          </p:cNvPr>
          <p:cNvSpPr txBox="1"/>
          <p:nvPr/>
        </p:nvSpPr>
        <p:spPr>
          <a:xfrm>
            <a:off x="13752189" y="7505622"/>
            <a:ext cx="2539062" cy="461665"/>
          </a:xfrm>
          <a:prstGeom prst="rect">
            <a:avLst/>
          </a:prstGeom>
          <a:noFill/>
        </p:spPr>
        <p:txBody>
          <a:bodyPr wrap="square">
            <a:spAutoFit/>
          </a:bodyPr>
          <a:lstStyle/>
          <a:p>
            <a:r>
              <a:rPr lang="it-IT" sz="2400" dirty="0">
                <a:solidFill>
                  <a:schemeClr val="tx1">
                    <a:lumMod val="75000"/>
                    <a:lumOff val="25000"/>
                  </a:schemeClr>
                </a:solidFill>
                <a:latin typeface="Avenir Next LT Pro" panose="020B0504020202020204" pitchFamily="34" charset="0"/>
              </a:rPr>
              <a:t>Decisamente no</a:t>
            </a:r>
          </a:p>
        </p:txBody>
      </p:sp>
      <p:sp>
        <p:nvSpPr>
          <p:cNvPr id="12" name="Ovale 11">
            <a:extLst>
              <a:ext uri="{FF2B5EF4-FFF2-40B4-BE49-F238E27FC236}">
                <a16:creationId xmlns:a16="http://schemas.microsoft.com/office/drawing/2014/main" id="{4A2DE4B9-21DD-1156-8EAC-A79B6E27CA37}"/>
              </a:ext>
            </a:extLst>
          </p:cNvPr>
          <p:cNvSpPr/>
          <p:nvPr/>
        </p:nvSpPr>
        <p:spPr>
          <a:xfrm>
            <a:off x="8741655" y="4361248"/>
            <a:ext cx="1908000" cy="1908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ndParaRPr>
          </a:p>
        </p:txBody>
      </p:sp>
      <p:sp>
        <p:nvSpPr>
          <p:cNvPr id="14" name="Ovale 13">
            <a:extLst>
              <a:ext uri="{FF2B5EF4-FFF2-40B4-BE49-F238E27FC236}">
                <a16:creationId xmlns:a16="http://schemas.microsoft.com/office/drawing/2014/main" id="{0C52289B-45E8-CF20-3FCD-DBDAF90EA0A8}"/>
              </a:ext>
            </a:extLst>
          </p:cNvPr>
          <p:cNvSpPr/>
          <p:nvPr/>
        </p:nvSpPr>
        <p:spPr>
          <a:xfrm>
            <a:off x="13820306" y="4373978"/>
            <a:ext cx="1908000" cy="1908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ndParaRPr>
          </a:p>
        </p:txBody>
      </p:sp>
    </p:spTree>
    <p:extLst>
      <p:ext uri="{BB962C8B-B14F-4D97-AF65-F5344CB8AC3E}">
        <p14:creationId xmlns:p14="http://schemas.microsoft.com/office/powerpoint/2010/main" val="16971062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57" grpId="0"/>
      <p:bldGraphic spid="4" grpId="0">
        <p:bldAsOne/>
      </p:bldGraphic>
      <p:bldP spid="6" grpId="0" animBg="1"/>
      <p:bldGraphic spid="11" grpId="0">
        <p:bldAsOne/>
      </p:bldGraphic>
      <p:bldGraphic spid="13" grpId="0">
        <p:bldAsOne/>
      </p:bldGraphic>
      <p:bldP spid="16" grpId="0"/>
      <p:bldP spid="17" grpId="0"/>
      <p:bldP spid="60" grpId="0" animBg="1"/>
      <p:bldP spid="61" grpId="0"/>
      <p:bldP spid="33" grpId="0" animBg="1"/>
      <p:bldP spid="34" grpId="0"/>
      <p:bldP spid="31" grpId="0" animBg="1"/>
      <p:bldP spid="32" grpId="0"/>
      <p:bldP spid="27" grpId="0" animBg="1"/>
      <p:bldP spid="28" grpId="0"/>
      <p:bldP spid="25" grpId="0" animBg="1"/>
      <p:bldP spid="26" grpId="0"/>
      <p:bldP spid="12" grpId="0" animBg="1"/>
      <p:bldP spid="1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708D7-12F3-72EF-7771-C263666DA50C}"/>
            </a:ext>
          </a:extLst>
        </p:cNvPr>
        <p:cNvGrpSpPr/>
        <p:nvPr/>
      </p:nvGrpSpPr>
      <p:grpSpPr>
        <a:xfrm>
          <a:off x="0" y="0"/>
          <a:ext cx="0" cy="0"/>
          <a:chOff x="0" y="0"/>
          <a:chExt cx="0" cy="0"/>
        </a:xfrm>
      </p:grpSpPr>
      <p:sp>
        <p:nvSpPr>
          <p:cNvPr id="7" name="Rettangolo 6">
            <a:extLst>
              <a:ext uri="{FF2B5EF4-FFF2-40B4-BE49-F238E27FC236}">
                <a16:creationId xmlns:a16="http://schemas.microsoft.com/office/drawing/2014/main" id="{BABAB8CB-3E31-B7BE-B5EA-92AC6EE9F706}"/>
              </a:ext>
            </a:extLst>
          </p:cNvPr>
          <p:cNvSpPr/>
          <p:nvPr/>
        </p:nvSpPr>
        <p:spPr>
          <a:xfrm>
            <a:off x="811046" y="2044143"/>
            <a:ext cx="17859600" cy="68194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extBox 4">
            <a:extLst>
              <a:ext uri="{FF2B5EF4-FFF2-40B4-BE49-F238E27FC236}">
                <a16:creationId xmlns:a16="http://schemas.microsoft.com/office/drawing/2014/main" id="{903FD09F-907C-5E2B-AFBB-FC44D736029B}"/>
              </a:ext>
            </a:extLst>
          </p:cNvPr>
          <p:cNvSpPr txBox="1">
            <a:spLocks noGrp="1" noRot="1" noMove="1" noResize="1" noEditPoints="1" noAdjustHandles="1" noChangeArrowheads="1" noChangeShapeType="1"/>
          </p:cNvSpPr>
          <p:nvPr/>
        </p:nvSpPr>
        <p:spPr>
          <a:xfrm>
            <a:off x="765857" y="676933"/>
            <a:ext cx="17856000" cy="1323439"/>
          </a:xfrm>
          <a:prstGeom prst="rect">
            <a:avLst/>
          </a:prstGeom>
          <a:noFill/>
          <a:ln>
            <a:noFill/>
          </a:ln>
        </p:spPr>
        <p:txBody>
          <a:bodyPr wrap="square">
            <a:spAutoFit/>
          </a:bodyPr>
          <a:lstStyle>
            <a:defPPr>
              <a:defRPr lang="en-US"/>
            </a:defPPr>
            <a:lvl1pPr>
              <a:defRPr sz="1543" b="1">
                <a:solidFill>
                  <a:srgbClr val="6ADC7E"/>
                </a:solidFill>
                <a:latin typeface="Avenir Next LT Pro" panose="020B0504020202020204" pitchFamily="34" charset="0"/>
              </a:defRPr>
            </a:lvl1pPr>
          </a:lstStyle>
          <a:p>
            <a:r>
              <a:rPr lang="it-IT" sz="4000" dirty="0">
                <a:solidFill>
                  <a:srgbClr val="5879B5"/>
                </a:solidFill>
              </a:rPr>
              <a:t>Tamponare le carenze formative: le soluzioni dichiarate dalle imprese</a:t>
            </a:r>
          </a:p>
          <a:p>
            <a:endParaRPr lang="it-IT" sz="4000" dirty="0">
              <a:solidFill>
                <a:srgbClr val="5879B5"/>
              </a:solidFill>
            </a:endParaRPr>
          </a:p>
        </p:txBody>
      </p:sp>
      <p:sp>
        <p:nvSpPr>
          <p:cNvPr id="29" name="TextBox 4">
            <a:extLst>
              <a:ext uri="{FF2B5EF4-FFF2-40B4-BE49-F238E27FC236}">
                <a16:creationId xmlns:a16="http://schemas.microsoft.com/office/drawing/2014/main" id="{12943D0C-0663-0652-46DB-FEC91B8172F3}"/>
              </a:ext>
            </a:extLst>
          </p:cNvPr>
          <p:cNvSpPr txBox="1">
            <a:spLocks noGrp="1" noRot="1" noMove="1" noResize="1" noEditPoints="1" noAdjustHandles="1" noChangeArrowheads="1" noChangeShapeType="1"/>
          </p:cNvSpPr>
          <p:nvPr/>
        </p:nvSpPr>
        <p:spPr>
          <a:xfrm>
            <a:off x="765857" y="1440713"/>
            <a:ext cx="17856000" cy="830997"/>
          </a:xfrm>
          <a:prstGeom prst="rect">
            <a:avLst/>
          </a:prstGeom>
          <a:noFill/>
          <a:ln>
            <a:noFill/>
          </a:ln>
        </p:spPr>
        <p:txBody>
          <a:bodyPr wrap="square">
            <a:spAutoFit/>
          </a:bodyPr>
          <a:lstStyle>
            <a:defPPr>
              <a:defRPr lang="en-US"/>
            </a:defPPr>
            <a:lvl1pPr>
              <a:defRPr sz="1543" b="1">
                <a:solidFill>
                  <a:srgbClr val="6ADC7E"/>
                </a:solidFill>
                <a:latin typeface="Avenir Next LT Pro" panose="020B0504020202020204" pitchFamily="34" charset="0"/>
              </a:defRPr>
            </a:lvl1pPr>
          </a:lstStyle>
          <a:p>
            <a:r>
              <a:rPr lang="it-IT" sz="2400" b="0" dirty="0">
                <a:solidFill>
                  <a:schemeClr val="tx1">
                    <a:lumMod val="75000"/>
                    <a:lumOff val="25000"/>
                  </a:schemeClr>
                </a:solidFill>
              </a:rPr>
              <a:t>Risposte alla domanda: </a:t>
            </a:r>
            <a:r>
              <a:rPr lang="it-IT" sz="2400" dirty="0">
                <a:solidFill>
                  <a:schemeClr val="tx1">
                    <a:lumMod val="75000"/>
                    <a:lumOff val="25000"/>
                  </a:schemeClr>
                </a:solidFill>
              </a:rPr>
              <a:t>«In che modo la tua azienda pianifica e implementa programmi di formazione interna per sviluppare competenze digitali?»</a:t>
            </a:r>
          </a:p>
        </p:txBody>
      </p:sp>
      <p:sp>
        <p:nvSpPr>
          <p:cNvPr id="30" name="Rettangolo 29">
            <a:extLst>
              <a:ext uri="{FF2B5EF4-FFF2-40B4-BE49-F238E27FC236}">
                <a16:creationId xmlns:a16="http://schemas.microsoft.com/office/drawing/2014/main" id="{2797D26B-238A-9FE4-2CB9-B6042BC624DA}"/>
              </a:ext>
            </a:extLst>
          </p:cNvPr>
          <p:cNvSpPr>
            <a:spLocks noGrp="1" noRot="1" noMove="1" noResize="1" noEditPoints="1" noAdjustHandles="1" noChangeArrowheads="1" noChangeShapeType="1"/>
          </p:cNvSpPr>
          <p:nvPr/>
        </p:nvSpPr>
        <p:spPr>
          <a:xfrm>
            <a:off x="765857" y="8772372"/>
            <a:ext cx="17856000" cy="842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a:solidFill>
                  <a:schemeClr val="tx1">
                    <a:lumMod val="75000"/>
                    <a:lumOff val="25000"/>
                  </a:schemeClr>
                </a:solidFill>
                <a:latin typeface="Avenir Next LT Pro" panose="020B0504020202020204" pitchFamily="34" charset="0"/>
              </a:rPr>
              <a:t>Fonte: rielaborazione Talents Venture sui risultati emersi dalla survey presso i rappresentanti di imprese ICT.</a:t>
            </a:r>
          </a:p>
          <a:p>
            <a:r>
              <a:rPr lang="it-IT">
                <a:solidFill>
                  <a:schemeClr val="tx1">
                    <a:lumMod val="75000"/>
                    <a:lumOff val="25000"/>
                  </a:schemeClr>
                </a:solidFill>
                <a:latin typeface="Avenir Next LT Pro" panose="020B0504020202020204" pitchFamily="34" charset="0"/>
              </a:rPr>
              <a:t>Base del campione: 45 rispondenti. Risposte vuote: 4. Nota: gli intervistati possono indicare più di una risposta.</a:t>
            </a:r>
          </a:p>
        </p:txBody>
      </p:sp>
      <p:sp>
        <p:nvSpPr>
          <p:cNvPr id="3" name="Rettangolo 2">
            <a:extLst>
              <a:ext uri="{FF2B5EF4-FFF2-40B4-BE49-F238E27FC236}">
                <a16:creationId xmlns:a16="http://schemas.microsoft.com/office/drawing/2014/main" id="{4EDBDA72-411C-291F-4A30-DA9BD854F87F}"/>
              </a:ext>
            </a:extLst>
          </p:cNvPr>
          <p:cNvSpPr/>
          <p:nvPr/>
        </p:nvSpPr>
        <p:spPr>
          <a:xfrm>
            <a:off x="765856" y="2002206"/>
            <a:ext cx="11880000" cy="68194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aphicFrame>
        <p:nvGraphicFramePr>
          <p:cNvPr id="4" name="Grafico 3">
            <a:extLst>
              <a:ext uri="{FF2B5EF4-FFF2-40B4-BE49-F238E27FC236}">
                <a16:creationId xmlns:a16="http://schemas.microsoft.com/office/drawing/2014/main" id="{5D818A16-F0D3-A87C-15CE-C8740E503D51}"/>
              </a:ext>
            </a:extLst>
          </p:cNvPr>
          <p:cNvGraphicFramePr>
            <a:graphicFrameLocks/>
          </p:cNvGraphicFramePr>
          <p:nvPr>
            <p:extLst>
              <p:ext uri="{D42A27DB-BD31-4B8C-83A1-F6EECF244321}">
                <p14:modId xmlns:p14="http://schemas.microsoft.com/office/powerpoint/2010/main" val="1613962354"/>
              </p:ext>
            </p:extLst>
          </p:nvPr>
        </p:nvGraphicFramePr>
        <p:xfrm>
          <a:off x="-1782865" y="2643790"/>
          <a:ext cx="19865591" cy="6086645"/>
        </p:xfrm>
        <a:graphic>
          <a:graphicData uri="http://schemas.openxmlformats.org/drawingml/2006/chart">
            <c:chart xmlns:c="http://schemas.openxmlformats.org/drawingml/2006/chart" xmlns:r="http://schemas.openxmlformats.org/officeDocument/2006/relationships" r:id="rId3"/>
          </a:graphicData>
        </a:graphic>
      </p:graphicFrame>
      <p:sp>
        <p:nvSpPr>
          <p:cNvPr id="5" name="Rettangolo 4">
            <a:extLst>
              <a:ext uri="{FF2B5EF4-FFF2-40B4-BE49-F238E27FC236}">
                <a16:creationId xmlns:a16="http://schemas.microsoft.com/office/drawing/2014/main" id="{E64BD6B0-C480-175E-51E5-1516D3DFA7E7}"/>
              </a:ext>
            </a:extLst>
          </p:cNvPr>
          <p:cNvSpPr/>
          <p:nvPr/>
        </p:nvSpPr>
        <p:spPr>
          <a:xfrm>
            <a:off x="2882050" y="5996331"/>
            <a:ext cx="11946074" cy="628404"/>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2400"/>
          </a:p>
        </p:txBody>
      </p:sp>
    </p:spTree>
    <p:extLst>
      <p:ext uri="{BB962C8B-B14F-4D97-AF65-F5344CB8AC3E}">
        <p14:creationId xmlns:p14="http://schemas.microsoft.com/office/powerpoint/2010/main" val="5237337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Graphic spid="4" grpId="0">
        <p:bldAsOne/>
      </p:bldGraphic>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708D7-12F3-72EF-7771-C263666DA50C}"/>
            </a:ext>
          </a:extLst>
        </p:cNvPr>
        <p:cNvGrpSpPr/>
        <p:nvPr/>
      </p:nvGrpSpPr>
      <p:grpSpPr>
        <a:xfrm>
          <a:off x="0" y="0"/>
          <a:ext cx="0" cy="0"/>
          <a:chOff x="0" y="0"/>
          <a:chExt cx="0" cy="0"/>
        </a:xfrm>
      </p:grpSpPr>
      <p:sp>
        <p:nvSpPr>
          <p:cNvPr id="7" name="Rettangolo 6">
            <a:extLst>
              <a:ext uri="{FF2B5EF4-FFF2-40B4-BE49-F238E27FC236}">
                <a16:creationId xmlns:a16="http://schemas.microsoft.com/office/drawing/2014/main" id="{BABAB8CB-3E31-B7BE-B5EA-92AC6EE9F706}"/>
              </a:ext>
            </a:extLst>
          </p:cNvPr>
          <p:cNvSpPr/>
          <p:nvPr/>
        </p:nvSpPr>
        <p:spPr>
          <a:xfrm>
            <a:off x="811046" y="2044143"/>
            <a:ext cx="17859600" cy="68194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extBox 4">
            <a:extLst>
              <a:ext uri="{FF2B5EF4-FFF2-40B4-BE49-F238E27FC236}">
                <a16:creationId xmlns:a16="http://schemas.microsoft.com/office/drawing/2014/main" id="{903FD09F-907C-5E2B-AFBB-FC44D736029B}"/>
              </a:ext>
            </a:extLst>
          </p:cNvPr>
          <p:cNvSpPr txBox="1">
            <a:spLocks noGrp="1" noRot="1" noMove="1" noResize="1" noEditPoints="1" noAdjustHandles="1" noChangeArrowheads="1" noChangeShapeType="1"/>
          </p:cNvSpPr>
          <p:nvPr/>
        </p:nvSpPr>
        <p:spPr>
          <a:xfrm>
            <a:off x="765857" y="676933"/>
            <a:ext cx="17856000" cy="707886"/>
          </a:xfrm>
          <a:prstGeom prst="rect">
            <a:avLst/>
          </a:prstGeom>
          <a:noFill/>
          <a:ln>
            <a:noFill/>
          </a:ln>
        </p:spPr>
        <p:txBody>
          <a:bodyPr wrap="square">
            <a:spAutoFit/>
          </a:bodyPr>
          <a:lstStyle>
            <a:defPPr>
              <a:defRPr lang="en-US"/>
            </a:defPPr>
            <a:lvl1pPr>
              <a:defRPr sz="1543" b="1">
                <a:solidFill>
                  <a:srgbClr val="6ADC7E"/>
                </a:solidFill>
                <a:latin typeface="Avenir Next LT Pro" panose="020B0504020202020204" pitchFamily="34" charset="0"/>
              </a:defRPr>
            </a:lvl1pPr>
          </a:lstStyle>
          <a:p>
            <a:r>
              <a:rPr lang="it-IT" sz="4000" dirty="0">
                <a:solidFill>
                  <a:srgbClr val="5879B5"/>
                </a:solidFill>
              </a:rPr>
              <a:t>Academy aziendale: elevata efficacia percepita</a:t>
            </a:r>
          </a:p>
        </p:txBody>
      </p:sp>
      <p:sp>
        <p:nvSpPr>
          <p:cNvPr id="29" name="TextBox 4">
            <a:extLst>
              <a:ext uri="{FF2B5EF4-FFF2-40B4-BE49-F238E27FC236}">
                <a16:creationId xmlns:a16="http://schemas.microsoft.com/office/drawing/2014/main" id="{12943D0C-0663-0652-46DB-FEC91B8172F3}"/>
              </a:ext>
            </a:extLst>
          </p:cNvPr>
          <p:cNvSpPr txBox="1">
            <a:spLocks noGrp="1" noRot="1" noMove="1" noResize="1" noEditPoints="1" noAdjustHandles="1" noChangeArrowheads="1" noChangeShapeType="1"/>
          </p:cNvSpPr>
          <p:nvPr/>
        </p:nvSpPr>
        <p:spPr>
          <a:xfrm>
            <a:off x="765857" y="1440713"/>
            <a:ext cx="17856000" cy="830997"/>
          </a:xfrm>
          <a:prstGeom prst="rect">
            <a:avLst/>
          </a:prstGeom>
          <a:noFill/>
          <a:ln>
            <a:noFill/>
          </a:ln>
        </p:spPr>
        <p:txBody>
          <a:bodyPr wrap="square">
            <a:spAutoFit/>
          </a:bodyPr>
          <a:lstStyle>
            <a:defPPr>
              <a:defRPr lang="en-US"/>
            </a:defPPr>
            <a:lvl1pPr>
              <a:defRPr sz="1543" b="1">
                <a:solidFill>
                  <a:srgbClr val="6ADC7E"/>
                </a:solidFill>
                <a:latin typeface="Avenir Next LT Pro" panose="020B0504020202020204" pitchFamily="34" charset="0"/>
              </a:defRPr>
            </a:lvl1pPr>
          </a:lstStyle>
          <a:p>
            <a:r>
              <a:rPr lang="it-IT" sz="2400" b="0" dirty="0">
                <a:solidFill>
                  <a:schemeClr val="tx1">
                    <a:lumMod val="75000"/>
                    <a:lumOff val="25000"/>
                  </a:schemeClr>
                </a:solidFill>
              </a:rPr>
              <a:t>Risposte alla domanda: </a:t>
            </a:r>
            <a:r>
              <a:rPr lang="it-IT" sz="2400" dirty="0">
                <a:solidFill>
                  <a:schemeClr val="tx1">
                    <a:lumMod val="75000"/>
                    <a:lumOff val="25000"/>
                  </a:schemeClr>
                </a:solidFill>
              </a:rPr>
              <a:t>«Ritieni che dotarsi di una academy interna sia una scelta efficace per consentire alla tua azienda </a:t>
            </a:r>
          </a:p>
          <a:p>
            <a:r>
              <a:rPr lang="it-IT" sz="2400" dirty="0">
                <a:solidFill>
                  <a:schemeClr val="tx1">
                    <a:lumMod val="75000"/>
                    <a:lumOff val="25000"/>
                  </a:schemeClr>
                </a:solidFill>
              </a:rPr>
              <a:t>di formare le competenze digitali di cui ha necessità?»</a:t>
            </a:r>
          </a:p>
        </p:txBody>
      </p:sp>
      <p:sp>
        <p:nvSpPr>
          <p:cNvPr id="30" name="Rettangolo 29">
            <a:extLst>
              <a:ext uri="{FF2B5EF4-FFF2-40B4-BE49-F238E27FC236}">
                <a16:creationId xmlns:a16="http://schemas.microsoft.com/office/drawing/2014/main" id="{2797D26B-238A-9FE4-2CB9-B6042BC624DA}"/>
              </a:ext>
            </a:extLst>
          </p:cNvPr>
          <p:cNvSpPr>
            <a:spLocks noGrp="1" noRot="1" noMove="1" noResize="1" noEditPoints="1" noAdjustHandles="1" noChangeArrowheads="1" noChangeShapeType="1"/>
          </p:cNvSpPr>
          <p:nvPr/>
        </p:nvSpPr>
        <p:spPr>
          <a:xfrm>
            <a:off x="765857" y="8772372"/>
            <a:ext cx="17856000" cy="842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Fonte: rielaborazione Talents Venture sui risultati emersi dalla survey presso i rappresentanti di imprese ICT.</a:t>
            </a:r>
          </a:p>
          <a:p>
            <a:r>
              <a:rPr lang="it-IT">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Base del campione: 45 rispondenti. Risposte vuote: 4.</a:t>
            </a:r>
          </a:p>
        </p:txBody>
      </p:sp>
      <p:sp>
        <p:nvSpPr>
          <p:cNvPr id="3" name="Rettangolo 2">
            <a:extLst>
              <a:ext uri="{FF2B5EF4-FFF2-40B4-BE49-F238E27FC236}">
                <a16:creationId xmlns:a16="http://schemas.microsoft.com/office/drawing/2014/main" id="{4EDBDA72-411C-291F-4A30-DA9BD854F87F}"/>
              </a:ext>
            </a:extLst>
          </p:cNvPr>
          <p:cNvSpPr/>
          <p:nvPr/>
        </p:nvSpPr>
        <p:spPr>
          <a:xfrm>
            <a:off x="765856" y="2002206"/>
            <a:ext cx="11880000" cy="68194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aphicFrame>
        <p:nvGraphicFramePr>
          <p:cNvPr id="5" name="Grafico 4">
            <a:extLst>
              <a:ext uri="{FF2B5EF4-FFF2-40B4-BE49-F238E27FC236}">
                <a16:creationId xmlns:a16="http://schemas.microsoft.com/office/drawing/2014/main" id="{389951EF-5D6C-AB47-A76B-1E972A9C644C}"/>
              </a:ext>
            </a:extLst>
          </p:cNvPr>
          <p:cNvGraphicFramePr>
            <a:graphicFrameLocks/>
          </p:cNvGraphicFramePr>
          <p:nvPr>
            <p:extLst>
              <p:ext uri="{D42A27DB-BD31-4B8C-83A1-F6EECF244321}">
                <p14:modId xmlns:p14="http://schemas.microsoft.com/office/powerpoint/2010/main" val="3469303579"/>
              </p:ext>
            </p:extLst>
          </p:nvPr>
        </p:nvGraphicFramePr>
        <p:xfrm>
          <a:off x="4008596" y="2875140"/>
          <a:ext cx="5314636" cy="5213287"/>
        </p:xfrm>
        <a:graphic>
          <a:graphicData uri="http://schemas.openxmlformats.org/drawingml/2006/chart">
            <c:chart xmlns:c="http://schemas.openxmlformats.org/drawingml/2006/chart" xmlns:r="http://schemas.openxmlformats.org/officeDocument/2006/relationships" r:id="rId3"/>
          </a:graphicData>
        </a:graphic>
      </p:graphicFrame>
      <p:grpSp>
        <p:nvGrpSpPr>
          <p:cNvPr id="8" name="Gruppo 7">
            <a:extLst>
              <a:ext uri="{FF2B5EF4-FFF2-40B4-BE49-F238E27FC236}">
                <a16:creationId xmlns:a16="http://schemas.microsoft.com/office/drawing/2014/main" id="{FA1E3FDD-601F-BE67-66C7-5B64F90B6C38}"/>
              </a:ext>
            </a:extLst>
          </p:cNvPr>
          <p:cNvGrpSpPr/>
          <p:nvPr/>
        </p:nvGrpSpPr>
        <p:grpSpPr>
          <a:xfrm>
            <a:off x="10229478" y="4059270"/>
            <a:ext cx="4737120" cy="2796513"/>
            <a:chOff x="4815644" y="2801163"/>
            <a:chExt cx="1944000" cy="1713292"/>
          </a:xfrm>
        </p:grpSpPr>
        <p:grpSp>
          <p:nvGrpSpPr>
            <p:cNvPr id="9" name="Gruppo 8">
              <a:extLst>
                <a:ext uri="{FF2B5EF4-FFF2-40B4-BE49-F238E27FC236}">
                  <a16:creationId xmlns:a16="http://schemas.microsoft.com/office/drawing/2014/main" id="{C45A5B0C-B193-E00D-B334-3A8A93EB9576}"/>
                </a:ext>
              </a:extLst>
            </p:cNvPr>
            <p:cNvGrpSpPr/>
            <p:nvPr/>
          </p:nvGrpSpPr>
          <p:grpSpPr>
            <a:xfrm>
              <a:off x="4815644" y="2801163"/>
              <a:ext cx="1944000" cy="320552"/>
              <a:chOff x="4448332" y="5093136"/>
              <a:chExt cx="1944000" cy="320552"/>
            </a:xfrm>
          </p:grpSpPr>
          <p:sp>
            <p:nvSpPr>
              <p:cNvPr id="23" name="Rectangle 19">
                <a:extLst>
                  <a:ext uri="{FF2B5EF4-FFF2-40B4-BE49-F238E27FC236}">
                    <a16:creationId xmlns:a16="http://schemas.microsoft.com/office/drawing/2014/main" id="{F9814BAA-7639-5535-27FF-3BCDFD515FDE}"/>
                  </a:ext>
                </a:extLst>
              </p:cNvPr>
              <p:cNvSpPr/>
              <p:nvPr/>
            </p:nvSpPr>
            <p:spPr>
              <a:xfrm>
                <a:off x="4448332" y="5159635"/>
                <a:ext cx="144000" cy="144000"/>
              </a:xfrm>
              <a:prstGeom prst="rect">
                <a:avLst/>
              </a:prstGeom>
              <a:solidFill>
                <a:srgbClr val="3E5A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08000" algn="ctr"/>
                <a:endParaRPr lang="it-IT" sz="2800"/>
              </a:p>
            </p:txBody>
          </p:sp>
          <p:sp>
            <p:nvSpPr>
              <p:cNvPr id="24" name="CasellaDiTesto 23">
                <a:extLst>
                  <a:ext uri="{FF2B5EF4-FFF2-40B4-BE49-F238E27FC236}">
                    <a16:creationId xmlns:a16="http://schemas.microsoft.com/office/drawing/2014/main" id="{6913A507-028D-3EB7-6AB3-C96CDAF8A7DB}"/>
                  </a:ext>
                </a:extLst>
              </p:cNvPr>
              <p:cNvSpPr txBox="1"/>
              <p:nvPr/>
            </p:nvSpPr>
            <p:spPr>
              <a:xfrm>
                <a:off x="4592332" y="5093136"/>
                <a:ext cx="1800000" cy="320552"/>
              </a:xfrm>
              <a:prstGeom prst="rect">
                <a:avLst/>
              </a:prstGeom>
              <a:noFill/>
            </p:spPr>
            <p:txBody>
              <a:bodyPr wrap="square">
                <a:spAutoFit/>
              </a:bodyPr>
              <a:lstStyle/>
              <a:p>
                <a:pPr marL="108000"/>
                <a:r>
                  <a:rPr lang="it-IT" sz="2800">
                    <a:solidFill>
                      <a:schemeClr val="tx1">
                        <a:lumMod val="75000"/>
                        <a:lumOff val="25000"/>
                      </a:schemeClr>
                    </a:solidFill>
                    <a:latin typeface="Avenir Next LT Pro" panose="020B0504020202020204" pitchFamily="34" charset="0"/>
                  </a:rPr>
                  <a:t>Decisamente sì</a:t>
                </a:r>
              </a:p>
            </p:txBody>
          </p:sp>
        </p:grpSp>
        <p:grpSp>
          <p:nvGrpSpPr>
            <p:cNvPr id="10" name="Gruppo 9">
              <a:extLst>
                <a:ext uri="{FF2B5EF4-FFF2-40B4-BE49-F238E27FC236}">
                  <a16:creationId xmlns:a16="http://schemas.microsoft.com/office/drawing/2014/main" id="{B0335DD0-7B27-D39D-6FFF-0D0355F7295C}"/>
                </a:ext>
              </a:extLst>
            </p:cNvPr>
            <p:cNvGrpSpPr/>
            <p:nvPr/>
          </p:nvGrpSpPr>
          <p:grpSpPr>
            <a:xfrm>
              <a:off x="4815644" y="3149348"/>
              <a:ext cx="1944000" cy="320552"/>
              <a:chOff x="4448332" y="5093136"/>
              <a:chExt cx="1944000" cy="320552"/>
            </a:xfrm>
          </p:grpSpPr>
          <p:sp>
            <p:nvSpPr>
              <p:cNvPr id="21" name="Rectangle 19">
                <a:extLst>
                  <a:ext uri="{FF2B5EF4-FFF2-40B4-BE49-F238E27FC236}">
                    <a16:creationId xmlns:a16="http://schemas.microsoft.com/office/drawing/2014/main" id="{D4A311DA-B374-6B0B-6D96-0E37421A11BD}"/>
                  </a:ext>
                </a:extLst>
              </p:cNvPr>
              <p:cNvSpPr/>
              <p:nvPr/>
            </p:nvSpPr>
            <p:spPr>
              <a:xfrm>
                <a:off x="4448332" y="5159635"/>
                <a:ext cx="144000" cy="144000"/>
              </a:xfrm>
              <a:prstGeom prst="rect">
                <a:avLst/>
              </a:prstGeom>
              <a:solidFill>
                <a:srgbClr val="5879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08000" algn="ctr"/>
                <a:endParaRPr lang="it-IT" sz="2800"/>
              </a:p>
            </p:txBody>
          </p:sp>
          <p:sp>
            <p:nvSpPr>
              <p:cNvPr id="22" name="CasellaDiTesto 21">
                <a:extLst>
                  <a:ext uri="{FF2B5EF4-FFF2-40B4-BE49-F238E27FC236}">
                    <a16:creationId xmlns:a16="http://schemas.microsoft.com/office/drawing/2014/main" id="{457DB72A-8274-BDE1-D188-3E4AE6BD09DA}"/>
                  </a:ext>
                </a:extLst>
              </p:cNvPr>
              <p:cNvSpPr txBox="1"/>
              <p:nvPr/>
            </p:nvSpPr>
            <p:spPr>
              <a:xfrm>
                <a:off x="4592332" y="5093136"/>
                <a:ext cx="1800000" cy="320552"/>
              </a:xfrm>
              <a:prstGeom prst="rect">
                <a:avLst/>
              </a:prstGeom>
              <a:noFill/>
            </p:spPr>
            <p:txBody>
              <a:bodyPr wrap="square">
                <a:spAutoFit/>
              </a:bodyPr>
              <a:lstStyle/>
              <a:p>
                <a:pPr marL="108000"/>
                <a:r>
                  <a:rPr lang="it-IT" sz="2800" dirty="0">
                    <a:solidFill>
                      <a:schemeClr val="tx1">
                        <a:lumMod val="75000"/>
                        <a:lumOff val="25000"/>
                      </a:schemeClr>
                    </a:solidFill>
                    <a:latin typeface="Avenir Next LT Pro" panose="020B0504020202020204" pitchFamily="34" charset="0"/>
                  </a:rPr>
                  <a:t>Più sì che no</a:t>
                </a:r>
              </a:p>
            </p:txBody>
          </p:sp>
        </p:grpSp>
        <p:grpSp>
          <p:nvGrpSpPr>
            <p:cNvPr id="11" name="Gruppo 10">
              <a:extLst>
                <a:ext uri="{FF2B5EF4-FFF2-40B4-BE49-F238E27FC236}">
                  <a16:creationId xmlns:a16="http://schemas.microsoft.com/office/drawing/2014/main" id="{F629D242-FA40-CB4F-A772-55599257DAC7}"/>
                </a:ext>
              </a:extLst>
            </p:cNvPr>
            <p:cNvGrpSpPr/>
            <p:nvPr/>
          </p:nvGrpSpPr>
          <p:grpSpPr>
            <a:xfrm>
              <a:off x="4815644" y="3497533"/>
              <a:ext cx="1944000" cy="320552"/>
              <a:chOff x="4448332" y="5093136"/>
              <a:chExt cx="1944000" cy="320552"/>
            </a:xfrm>
          </p:grpSpPr>
          <p:sp>
            <p:nvSpPr>
              <p:cNvPr id="19" name="Rectangle 19">
                <a:extLst>
                  <a:ext uri="{FF2B5EF4-FFF2-40B4-BE49-F238E27FC236}">
                    <a16:creationId xmlns:a16="http://schemas.microsoft.com/office/drawing/2014/main" id="{DEAED017-1DAA-5333-742B-7779376F5923}"/>
                  </a:ext>
                </a:extLst>
              </p:cNvPr>
              <p:cNvSpPr/>
              <p:nvPr/>
            </p:nvSpPr>
            <p:spPr>
              <a:xfrm>
                <a:off x="4448332" y="5159635"/>
                <a:ext cx="144000" cy="144000"/>
              </a:xfrm>
              <a:prstGeom prst="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08000" algn="ctr"/>
                <a:endParaRPr lang="it-IT" sz="2800"/>
              </a:p>
            </p:txBody>
          </p:sp>
          <p:sp>
            <p:nvSpPr>
              <p:cNvPr id="20" name="CasellaDiTesto 19">
                <a:extLst>
                  <a:ext uri="{FF2B5EF4-FFF2-40B4-BE49-F238E27FC236}">
                    <a16:creationId xmlns:a16="http://schemas.microsoft.com/office/drawing/2014/main" id="{BEEC6D53-9F1D-5876-9658-A1E19BA4815A}"/>
                  </a:ext>
                </a:extLst>
              </p:cNvPr>
              <p:cNvSpPr txBox="1"/>
              <p:nvPr/>
            </p:nvSpPr>
            <p:spPr>
              <a:xfrm>
                <a:off x="4592332" y="5093136"/>
                <a:ext cx="1800000" cy="320552"/>
              </a:xfrm>
              <a:prstGeom prst="rect">
                <a:avLst/>
              </a:prstGeom>
              <a:noFill/>
            </p:spPr>
            <p:txBody>
              <a:bodyPr wrap="square">
                <a:spAutoFit/>
              </a:bodyPr>
              <a:lstStyle/>
              <a:p>
                <a:pPr marL="108000"/>
                <a:r>
                  <a:rPr lang="it-IT" sz="2800">
                    <a:solidFill>
                      <a:schemeClr val="tx1">
                        <a:lumMod val="75000"/>
                        <a:lumOff val="25000"/>
                      </a:schemeClr>
                    </a:solidFill>
                    <a:latin typeface="Avenir Next LT Pro" panose="020B0504020202020204" pitchFamily="34" charset="0"/>
                  </a:rPr>
                  <a:t>Non so</a:t>
                </a:r>
              </a:p>
            </p:txBody>
          </p:sp>
        </p:grpSp>
        <p:grpSp>
          <p:nvGrpSpPr>
            <p:cNvPr id="12" name="Gruppo 11">
              <a:extLst>
                <a:ext uri="{FF2B5EF4-FFF2-40B4-BE49-F238E27FC236}">
                  <a16:creationId xmlns:a16="http://schemas.microsoft.com/office/drawing/2014/main" id="{F7B2D23E-BC07-C518-BD33-8197E128D46E}"/>
                </a:ext>
              </a:extLst>
            </p:cNvPr>
            <p:cNvGrpSpPr/>
            <p:nvPr/>
          </p:nvGrpSpPr>
          <p:grpSpPr>
            <a:xfrm>
              <a:off x="4815644" y="3845718"/>
              <a:ext cx="1944000" cy="320552"/>
              <a:chOff x="4448332" y="5093136"/>
              <a:chExt cx="1944000" cy="320552"/>
            </a:xfrm>
          </p:grpSpPr>
          <p:sp>
            <p:nvSpPr>
              <p:cNvPr id="17" name="Rectangle 19">
                <a:extLst>
                  <a:ext uri="{FF2B5EF4-FFF2-40B4-BE49-F238E27FC236}">
                    <a16:creationId xmlns:a16="http://schemas.microsoft.com/office/drawing/2014/main" id="{6FEFB468-0768-3E19-9A9C-28ED2A0B4C5E}"/>
                  </a:ext>
                </a:extLst>
              </p:cNvPr>
              <p:cNvSpPr/>
              <p:nvPr/>
            </p:nvSpPr>
            <p:spPr>
              <a:xfrm>
                <a:off x="4448332" y="5159635"/>
                <a:ext cx="144000" cy="144000"/>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08000" algn="ctr"/>
                <a:endParaRPr lang="it-IT" sz="2800"/>
              </a:p>
            </p:txBody>
          </p:sp>
          <p:sp>
            <p:nvSpPr>
              <p:cNvPr id="18" name="CasellaDiTesto 17">
                <a:extLst>
                  <a:ext uri="{FF2B5EF4-FFF2-40B4-BE49-F238E27FC236}">
                    <a16:creationId xmlns:a16="http://schemas.microsoft.com/office/drawing/2014/main" id="{9087B077-DC86-80C8-FF7A-D5F1DB5B4C79}"/>
                  </a:ext>
                </a:extLst>
              </p:cNvPr>
              <p:cNvSpPr txBox="1"/>
              <p:nvPr/>
            </p:nvSpPr>
            <p:spPr>
              <a:xfrm>
                <a:off x="4592332" y="5093136"/>
                <a:ext cx="1800000" cy="320552"/>
              </a:xfrm>
              <a:prstGeom prst="rect">
                <a:avLst/>
              </a:prstGeom>
              <a:noFill/>
            </p:spPr>
            <p:txBody>
              <a:bodyPr wrap="square">
                <a:spAutoFit/>
              </a:bodyPr>
              <a:lstStyle/>
              <a:p>
                <a:pPr marL="108000"/>
                <a:r>
                  <a:rPr lang="it-IT" sz="2800">
                    <a:solidFill>
                      <a:schemeClr val="tx1">
                        <a:lumMod val="75000"/>
                        <a:lumOff val="25000"/>
                      </a:schemeClr>
                    </a:solidFill>
                    <a:latin typeface="Avenir Next LT Pro" panose="020B0504020202020204" pitchFamily="34" charset="0"/>
                  </a:rPr>
                  <a:t>Più no che sì</a:t>
                </a:r>
              </a:p>
            </p:txBody>
          </p:sp>
        </p:grpSp>
        <p:grpSp>
          <p:nvGrpSpPr>
            <p:cNvPr id="14" name="Gruppo 13">
              <a:extLst>
                <a:ext uri="{FF2B5EF4-FFF2-40B4-BE49-F238E27FC236}">
                  <a16:creationId xmlns:a16="http://schemas.microsoft.com/office/drawing/2014/main" id="{988C6B44-14BE-E033-542F-3FC61A48AEBD}"/>
                </a:ext>
              </a:extLst>
            </p:cNvPr>
            <p:cNvGrpSpPr/>
            <p:nvPr/>
          </p:nvGrpSpPr>
          <p:grpSpPr>
            <a:xfrm>
              <a:off x="4815644" y="4193903"/>
              <a:ext cx="1944000" cy="320552"/>
              <a:chOff x="4448332" y="5093136"/>
              <a:chExt cx="1944000" cy="320552"/>
            </a:xfrm>
          </p:grpSpPr>
          <p:sp>
            <p:nvSpPr>
              <p:cNvPr id="15" name="Rectangle 19">
                <a:extLst>
                  <a:ext uri="{FF2B5EF4-FFF2-40B4-BE49-F238E27FC236}">
                    <a16:creationId xmlns:a16="http://schemas.microsoft.com/office/drawing/2014/main" id="{2DB2DE47-CF41-B9CF-02E8-64E7F0E26E35}"/>
                  </a:ext>
                </a:extLst>
              </p:cNvPr>
              <p:cNvSpPr/>
              <p:nvPr/>
            </p:nvSpPr>
            <p:spPr>
              <a:xfrm>
                <a:off x="4448332" y="5159635"/>
                <a:ext cx="144000" cy="1440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08000" algn="ctr"/>
                <a:endParaRPr lang="it-IT" sz="2800"/>
              </a:p>
            </p:txBody>
          </p:sp>
          <p:sp>
            <p:nvSpPr>
              <p:cNvPr id="16" name="CasellaDiTesto 15">
                <a:extLst>
                  <a:ext uri="{FF2B5EF4-FFF2-40B4-BE49-F238E27FC236}">
                    <a16:creationId xmlns:a16="http://schemas.microsoft.com/office/drawing/2014/main" id="{98E209CA-0C91-D92F-0EFA-E618597DD8DE}"/>
                  </a:ext>
                </a:extLst>
              </p:cNvPr>
              <p:cNvSpPr txBox="1"/>
              <p:nvPr/>
            </p:nvSpPr>
            <p:spPr>
              <a:xfrm>
                <a:off x="4592332" y="5093136"/>
                <a:ext cx="1800000" cy="320552"/>
              </a:xfrm>
              <a:prstGeom prst="rect">
                <a:avLst/>
              </a:prstGeom>
              <a:noFill/>
            </p:spPr>
            <p:txBody>
              <a:bodyPr wrap="square">
                <a:spAutoFit/>
              </a:bodyPr>
              <a:lstStyle/>
              <a:p>
                <a:pPr marL="108000"/>
                <a:r>
                  <a:rPr lang="it-IT" sz="2800">
                    <a:solidFill>
                      <a:schemeClr val="tx1">
                        <a:lumMod val="75000"/>
                        <a:lumOff val="25000"/>
                      </a:schemeClr>
                    </a:solidFill>
                    <a:latin typeface="Avenir Next LT Pro" panose="020B0504020202020204" pitchFamily="34" charset="0"/>
                  </a:rPr>
                  <a:t>Decisamente no</a:t>
                </a:r>
              </a:p>
            </p:txBody>
          </p:sp>
        </p:grpSp>
      </p:grpSp>
      <p:sp>
        <p:nvSpPr>
          <p:cNvPr id="13" name="Ovale 12">
            <a:extLst>
              <a:ext uri="{FF2B5EF4-FFF2-40B4-BE49-F238E27FC236}">
                <a16:creationId xmlns:a16="http://schemas.microsoft.com/office/drawing/2014/main" id="{988AACA5-2F18-1AF0-D1BC-30F9F22851BC}"/>
              </a:ext>
            </a:extLst>
          </p:cNvPr>
          <p:cNvSpPr/>
          <p:nvPr/>
        </p:nvSpPr>
        <p:spPr>
          <a:xfrm>
            <a:off x="5639914" y="4455783"/>
            <a:ext cx="2052000" cy="2052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Tree>
    <p:extLst>
      <p:ext uri="{BB962C8B-B14F-4D97-AF65-F5344CB8AC3E}">
        <p14:creationId xmlns:p14="http://schemas.microsoft.com/office/powerpoint/2010/main" val="31747090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Graphic spid="5" grpId="0">
        <p:bldAsOne/>
      </p:bldGraphic>
      <p:bldP spid="1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708D7-12F3-72EF-7771-C263666DA50C}"/>
            </a:ext>
          </a:extLst>
        </p:cNvPr>
        <p:cNvGrpSpPr/>
        <p:nvPr/>
      </p:nvGrpSpPr>
      <p:grpSpPr>
        <a:xfrm>
          <a:off x="0" y="0"/>
          <a:ext cx="0" cy="0"/>
          <a:chOff x="0" y="0"/>
          <a:chExt cx="0" cy="0"/>
        </a:xfrm>
      </p:grpSpPr>
      <p:sp>
        <p:nvSpPr>
          <p:cNvPr id="7" name="Rettangolo 6">
            <a:extLst>
              <a:ext uri="{FF2B5EF4-FFF2-40B4-BE49-F238E27FC236}">
                <a16:creationId xmlns:a16="http://schemas.microsoft.com/office/drawing/2014/main" id="{BABAB8CB-3E31-B7BE-B5EA-92AC6EE9F706}"/>
              </a:ext>
            </a:extLst>
          </p:cNvPr>
          <p:cNvSpPr/>
          <p:nvPr/>
        </p:nvSpPr>
        <p:spPr>
          <a:xfrm>
            <a:off x="717068" y="1652257"/>
            <a:ext cx="17859600" cy="68194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extBox 4">
            <a:extLst>
              <a:ext uri="{FF2B5EF4-FFF2-40B4-BE49-F238E27FC236}">
                <a16:creationId xmlns:a16="http://schemas.microsoft.com/office/drawing/2014/main" id="{903FD09F-907C-5E2B-AFBB-FC44D736029B}"/>
              </a:ext>
            </a:extLst>
          </p:cNvPr>
          <p:cNvSpPr txBox="1">
            <a:spLocks noGrp="1" noRot="1" noMove="1" noResize="1" noEditPoints="1" noAdjustHandles="1" noChangeArrowheads="1" noChangeShapeType="1"/>
          </p:cNvSpPr>
          <p:nvPr/>
        </p:nvSpPr>
        <p:spPr>
          <a:xfrm>
            <a:off x="765857" y="676933"/>
            <a:ext cx="17856000" cy="707886"/>
          </a:xfrm>
          <a:prstGeom prst="rect">
            <a:avLst/>
          </a:prstGeom>
          <a:noFill/>
          <a:ln>
            <a:noFill/>
          </a:ln>
        </p:spPr>
        <p:txBody>
          <a:bodyPr wrap="square">
            <a:spAutoFit/>
          </a:bodyPr>
          <a:lstStyle>
            <a:defPPr>
              <a:defRPr lang="en-US"/>
            </a:defPPr>
            <a:lvl1pPr>
              <a:defRPr sz="1543" b="1">
                <a:solidFill>
                  <a:srgbClr val="6ADC7E"/>
                </a:solidFill>
                <a:latin typeface="Avenir Next LT Pro" panose="020B0504020202020204" pitchFamily="34" charset="0"/>
              </a:defRPr>
            </a:lvl1pPr>
          </a:lstStyle>
          <a:p>
            <a:r>
              <a:rPr lang="it-IT" sz="4000" dirty="0">
                <a:solidFill>
                  <a:srgbClr val="5879B5"/>
                </a:solidFill>
              </a:rPr>
              <a:t>Le misure di policy suggerite dalle imprese</a:t>
            </a:r>
          </a:p>
        </p:txBody>
      </p:sp>
      <p:sp>
        <p:nvSpPr>
          <p:cNvPr id="29" name="TextBox 4">
            <a:extLst>
              <a:ext uri="{FF2B5EF4-FFF2-40B4-BE49-F238E27FC236}">
                <a16:creationId xmlns:a16="http://schemas.microsoft.com/office/drawing/2014/main" id="{12943D0C-0663-0652-46DB-FEC91B8172F3}"/>
              </a:ext>
            </a:extLst>
          </p:cNvPr>
          <p:cNvSpPr txBox="1">
            <a:spLocks noGrp="1" noRot="1" noMove="1" noResize="1" noEditPoints="1" noAdjustHandles="1" noChangeArrowheads="1" noChangeShapeType="1"/>
          </p:cNvSpPr>
          <p:nvPr/>
        </p:nvSpPr>
        <p:spPr>
          <a:xfrm>
            <a:off x="765857" y="1440713"/>
            <a:ext cx="17856000" cy="830997"/>
          </a:xfrm>
          <a:prstGeom prst="rect">
            <a:avLst/>
          </a:prstGeom>
          <a:noFill/>
          <a:ln>
            <a:noFill/>
          </a:ln>
        </p:spPr>
        <p:txBody>
          <a:bodyPr wrap="square">
            <a:spAutoFit/>
          </a:bodyPr>
          <a:lstStyle>
            <a:defPPr>
              <a:defRPr lang="en-US"/>
            </a:defPPr>
            <a:lvl1pPr>
              <a:defRPr sz="1543" b="1">
                <a:solidFill>
                  <a:srgbClr val="6ADC7E"/>
                </a:solidFill>
                <a:latin typeface="Avenir Next LT Pro" panose="020B0504020202020204" pitchFamily="34" charset="0"/>
              </a:defRPr>
            </a:lvl1pPr>
          </a:lstStyle>
          <a:p>
            <a:r>
              <a:rPr lang="it-IT" sz="2400" b="0" dirty="0">
                <a:solidFill>
                  <a:schemeClr val="tx1">
                    <a:lumMod val="75000"/>
                    <a:lumOff val="25000"/>
                  </a:schemeClr>
                </a:solidFill>
              </a:rPr>
              <a:t>Prime 5 risposte per numero di rispondenti alla domanda: </a:t>
            </a:r>
            <a:r>
              <a:rPr lang="it-IT" sz="2400" dirty="0">
                <a:solidFill>
                  <a:schemeClr val="tx1">
                    <a:lumMod val="75000"/>
                    <a:lumOff val="25000"/>
                  </a:schemeClr>
                </a:solidFill>
              </a:rPr>
              <a:t>«Secondo te, quali misure dovrebbe adottare il governo per rendere più facile l’acquisizione di competenze digitali da parte delle aziende?»</a:t>
            </a:r>
          </a:p>
        </p:txBody>
      </p:sp>
      <p:sp>
        <p:nvSpPr>
          <p:cNvPr id="30" name="Rettangolo 29">
            <a:extLst>
              <a:ext uri="{FF2B5EF4-FFF2-40B4-BE49-F238E27FC236}">
                <a16:creationId xmlns:a16="http://schemas.microsoft.com/office/drawing/2014/main" id="{2797D26B-238A-9FE4-2CB9-B6042BC624DA}"/>
              </a:ext>
            </a:extLst>
          </p:cNvPr>
          <p:cNvSpPr>
            <a:spLocks noGrp="1" noRot="1" noMove="1" noResize="1" noEditPoints="1" noAdjustHandles="1" noChangeArrowheads="1" noChangeShapeType="1"/>
          </p:cNvSpPr>
          <p:nvPr/>
        </p:nvSpPr>
        <p:spPr>
          <a:xfrm>
            <a:off x="765857" y="8772372"/>
            <a:ext cx="17856000" cy="842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Fonte: rielaborazione Talents Venture sui risultati emersi dalla survey presso i rappresentanti di imprese ICT.</a:t>
            </a:r>
          </a:p>
          <a:p>
            <a:r>
              <a:rPr lang="it-IT">
                <a:solidFill>
                  <a:srgbClr val="404040"/>
                </a:solidFill>
                <a:latin typeface="Avenir Next LT Pro" panose="020B0504020202020204" pitchFamily="34" charset="0"/>
                <a:ea typeface="Calibri" panose="020F0502020204030204" pitchFamily="34" charset="0"/>
                <a:cs typeface="Times New Roman" panose="02020603050405020304" pitchFamily="18" charset="0"/>
              </a:rPr>
              <a:t>Base del campione: 45 rispondenti. Risposte vuote: 4. Nota: gli intervistati possono indicare più di una risposta.</a:t>
            </a:r>
          </a:p>
        </p:txBody>
      </p:sp>
      <p:sp>
        <p:nvSpPr>
          <p:cNvPr id="3" name="Rettangolo 2">
            <a:extLst>
              <a:ext uri="{FF2B5EF4-FFF2-40B4-BE49-F238E27FC236}">
                <a16:creationId xmlns:a16="http://schemas.microsoft.com/office/drawing/2014/main" id="{4EDBDA72-411C-291F-4A30-DA9BD854F87F}"/>
              </a:ext>
            </a:extLst>
          </p:cNvPr>
          <p:cNvSpPr/>
          <p:nvPr/>
        </p:nvSpPr>
        <p:spPr>
          <a:xfrm>
            <a:off x="671878" y="1610320"/>
            <a:ext cx="11880000" cy="68194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Rettangolo 3">
            <a:extLst>
              <a:ext uri="{FF2B5EF4-FFF2-40B4-BE49-F238E27FC236}">
                <a16:creationId xmlns:a16="http://schemas.microsoft.com/office/drawing/2014/main" id="{29875B76-47CF-0D10-5A16-0196FB20E938}"/>
              </a:ext>
            </a:extLst>
          </p:cNvPr>
          <p:cNvSpPr/>
          <p:nvPr/>
        </p:nvSpPr>
        <p:spPr>
          <a:xfrm>
            <a:off x="717073" y="1933423"/>
            <a:ext cx="17769215" cy="5950011"/>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it-IT"/>
          </a:p>
        </p:txBody>
      </p:sp>
      <p:sp>
        <p:nvSpPr>
          <p:cNvPr id="5" name="Rettangolo 4">
            <a:extLst>
              <a:ext uri="{FF2B5EF4-FFF2-40B4-BE49-F238E27FC236}">
                <a16:creationId xmlns:a16="http://schemas.microsoft.com/office/drawing/2014/main" id="{80D70FDE-4295-F34E-DED2-C221A464367E}"/>
              </a:ext>
            </a:extLst>
          </p:cNvPr>
          <p:cNvSpPr/>
          <p:nvPr/>
        </p:nvSpPr>
        <p:spPr>
          <a:xfrm>
            <a:off x="717073" y="1933423"/>
            <a:ext cx="8873903" cy="59500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aphicFrame>
        <p:nvGraphicFramePr>
          <p:cNvPr id="10" name="Grafico 9">
            <a:extLst>
              <a:ext uri="{FF2B5EF4-FFF2-40B4-BE49-F238E27FC236}">
                <a16:creationId xmlns:a16="http://schemas.microsoft.com/office/drawing/2014/main" id="{910A0A98-6503-36F0-A024-393BB6069B23}"/>
              </a:ext>
            </a:extLst>
          </p:cNvPr>
          <p:cNvGraphicFramePr>
            <a:graphicFrameLocks/>
          </p:cNvGraphicFramePr>
          <p:nvPr>
            <p:extLst>
              <p:ext uri="{D42A27DB-BD31-4B8C-83A1-F6EECF244321}">
                <p14:modId xmlns:p14="http://schemas.microsoft.com/office/powerpoint/2010/main" val="3507696556"/>
              </p:ext>
            </p:extLst>
          </p:nvPr>
        </p:nvGraphicFramePr>
        <p:xfrm>
          <a:off x="9599877" y="2801063"/>
          <a:ext cx="8039194" cy="559070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Tabella 11">
            <a:extLst>
              <a:ext uri="{FF2B5EF4-FFF2-40B4-BE49-F238E27FC236}">
                <a16:creationId xmlns:a16="http://schemas.microsoft.com/office/drawing/2014/main" id="{FF1EED0F-96B8-0218-A194-0C50C32C75DE}"/>
              </a:ext>
            </a:extLst>
          </p:cNvPr>
          <p:cNvGraphicFramePr>
            <a:graphicFrameLocks noGrp="1"/>
          </p:cNvGraphicFramePr>
          <p:nvPr>
            <p:extLst>
              <p:ext uri="{D42A27DB-BD31-4B8C-83A1-F6EECF244321}">
                <p14:modId xmlns:p14="http://schemas.microsoft.com/office/powerpoint/2010/main" val="2406794941"/>
              </p:ext>
            </p:extLst>
          </p:nvPr>
        </p:nvGraphicFramePr>
        <p:xfrm>
          <a:off x="1176479" y="3133428"/>
          <a:ext cx="8333018" cy="4975505"/>
        </p:xfrm>
        <a:graphic>
          <a:graphicData uri="http://schemas.openxmlformats.org/drawingml/2006/table">
            <a:tbl>
              <a:tblPr>
                <a:tableStyleId>{5C22544A-7EE6-4342-B048-85BDC9FD1C3A}</a:tableStyleId>
              </a:tblPr>
              <a:tblGrid>
                <a:gridCol w="8333018">
                  <a:extLst>
                    <a:ext uri="{9D8B030D-6E8A-4147-A177-3AD203B41FA5}">
                      <a16:colId xmlns:a16="http://schemas.microsoft.com/office/drawing/2014/main" val="3993118359"/>
                    </a:ext>
                  </a:extLst>
                </a:gridCol>
              </a:tblGrid>
              <a:tr h="995101">
                <a:tc>
                  <a:txBody>
                    <a:bodyPr/>
                    <a:lstStyle/>
                    <a:p>
                      <a:pPr algn="r" fontAlgn="ctr"/>
                      <a:r>
                        <a:rPr lang="it-IT" sz="2400" b="1" i="0" u="none" strike="noStrike" dirty="0">
                          <a:solidFill>
                            <a:srgbClr val="404040"/>
                          </a:solidFill>
                          <a:effectLst/>
                          <a:latin typeface="Avenir Next LT Pro" panose="020B0504020202020204" pitchFamily="34" charset="0"/>
                        </a:rPr>
                        <a:t>Incentivare la collaborazione </a:t>
                      </a:r>
                      <a:r>
                        <a:rPr lang="it-IT" sz="2400" b="0" i="0" u="none" strike="noStrike" dirty="0">
                          <a:solidFill>
                            <a:srgbClr val="404040"/>
                          </a:solidFill>
                          <a:effectLst/>
                          <a:latin typeface="Avenir Next LT Pro" panose="020B0504020202020204" pitchFamily="34" charset="0"/>
                        </a:rPr>
                        <a:t>tra università, ITS e aziende per creare percorsi formativi mirati</a:t>
                      </a:r>
                    </a:p>
                  </a:txBody>
                  <a:tcPr marL="7620" marR="10800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3004085"/>
                  </a:ext>
                </a:extLst>
              </a:tr>
              <a:tr h="995101">
                <a:tc>
                  <a:txBody>
                    <a:bodyPr/>
                    <a:lstStyle/>
                    <a:p>
                      <a:pPr algn="r" fontAlgn="ctr"/>
                      <a:r>
                        <a:rPr lang="it-IT" sz="2400" b="1" i="0" u="none" strike="noStrike" dirty="0">
                          <a:solidFill>
                            <a:srgbClr val="404040"/>
                          </a:solidFill>
                          <a:effectLst/>
                          <a:latin typeface="Avenir Next LT Pro" panose="020B0504020202020204" pitchFamily="34" charset="0"/>
                        </a:rPr>
                        <a:t>Riformare i programmi </a:t>
                      </a:r>
                      <a:r>
                        <a:rPr lang="it-IT" sz="2400" b="0" i="0" u="none" strike="noStrike" dirty="0">
                          <a:solidFill>
                            <a:srgbClr val="404040"/>
                          </a:solidFill>
                          <a:effectLst/>
                          <a:latin typeface="Avenir Next LT Pro" panose="020B0504020202020204" pitchFamily="34" charset="0"/>
                        </a:rPr>
                        <a:t>di istruzione universitari e tecnici per includere maggiori competenze digitali</a:t>
                      </a:r>
                    </a:p>
                  </a:txBody>
                  <a:tcPr marL="7620" marR="10800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31828598"/>
                  </a:ext>
                </a:extLst>
              </a:tr>
              <a:tr h="995101">
                <a:tc>
                  <a:txBody>
                    <a:bodyPr/>
                    <a:lstStyle/>
                    <a:p>
                      <a:pPr algn="r" fontAlgn="ctr"/>
                      <a:r>
                        <a:rPr lang="it-IT" sz="2400" b="0" i="0" u="none" strike="noStrike" dirty="0">
                          <a:solidFill>
                            <a:srgbClr val="404040"/>
                          </a:solidFill>
                          <a:effectLst/>
                          <a:latin typeface="Avenir Next LT Pro" panose="020B0504020202020204" pitchFamily="34" charset="0"/>
                        </a:rPr>
                        <a:t>Introdurre </a:t>
                      </a:r>
                      <a:r>
                        <a:rPr lang="it-IT" sz="2400" b="1" i="0" u="none" strike="noStrike" dirty="0">
                          <a:solidFill>
                            <a:srgbClr val="404040"/>
                          </a:solidFill>
                          <a:effectLst/>
                          <a:latin typeface="Avenir Next LT Pro" panose="020B0504020202020204" pitchFamily="34" charset="0"/>
                        </a:rPr>
                        <a:t>corsi di formazione digitale obbligatori</a:t>
                      </a:r>
                      <a:r>
                        <a:rPr lang="it-IT" sz="2400" b="0" i="0" u="none" strike="noStrike" dirty="0">
                          <a:solidFill>
                            <a:srgbClr val="404040"/>
                          </a:solidFill>
                          <a:effectLst/>
                          <a:latin typeface="Avenir Next LT Pro" panose="020B0504020202020204" pitchFamily="34" charset="0"/>
                        </a:rPr>
                        <a:t> nelle scuole</a:t>
                      </a:r>
                    </a:p>
                  </a:txBody>
                  <a:tcPr marL="7620" marR="10800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37531875"/>
                  </a:ext>
                </a:extLst>
              </a:tr>
              <a:tr h="995101">
                <a:tc>
                  <a:txBody>
                    <a:bodyPr/>
                    <a:lstStyle/>
                    <a:p>
                      <a:pPr algn="r" fontAlgn="ctr"/>
                      <a:r>
                        <a:rPr lang="it-IT" sz="2400" b="0" i="0" u="none" strike="noStrike" dirty="0">
                          <a:solidFill>
                            <a:srgbClr val="404040"/>
                          </a:solidFill>
                          <a:effectLst/>
                          <a:latin typeface="Avenir Next LT Pro" panose="020B0504020202020204" pitchFamily="34" charset="0"/>
                        </a:rPr>
                        <a:t>Finanziare </a:t>
                      </a:r>
                      <a:r>
                        <a:rPr lang="it-IT" sz="2400" b="1" i="0" u="none" strike="noStrike" dirty="0">
                          <a:solidFill>
                            <a:srgbClr val="404040"/>
                          </a:solidFill>
                          <a:effectLst/>
                          <a:latin typeface="Avenir Next LT Pro" panose="020B0504020202020204" pitchFamily="34" charset="0"/>
                        </a:rPr>
                        <a:t>programmi di aggiornamento </a:t>
                      </a:r>
                      <a:r>
                        <a:rPr lang="it-IT" sz="2400" b="0" i="0" u="none" strike="noStrike" dirty="0">
                          <a:solidFill>
                            <a:srgbClr val="404040"/>
                          </a:solidFill>
                          <a:effectLst/>
                          <a:latin typeface="Avenir Next LT Pro" panose="020B0504020202020204" pitchFamily="34" charset="0"/>
                        </a:rPr>
                        <a:t>professionale per i lavoratori esistenti</a:t>
                      </a:r>
                    </a:p>
                  </a:txBody>
                  <a:tcPr marL="7620" marR="10800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72489781"/>
                  </a:ext>
                </a:extLst>
              </a:tr>
              <a:tr h="995101">
                <a:tc>
                  <a:txBody>
                    <a:bodyPr/>
                    <a:lstStyle/>
                    <a:p>
                      <a:pPr algn="r" fontAlgn="ctr"/>
                      <a:r>
                        <a:rPr lang="it-IT" sz="2400" b="0" i="0" u="none" strike="noStrike" dirty="0">
                          <a:solidFill>
                            <a:srgbClr val="404040"/>
                          </a:solidFill>
                          <a:effectLst/>
                          <a:latin typeface="Avenir Next LT Pro" panose="020B0504020202020204" pitchFamily="34" charset="0"/>
                        </a:rPr>
                        <a:t>Fornire </a:t>
                      </a:r>
                      <a:r>
                        <a:rPr lang="it-IT" sz="2400" b="1" i="0" u="none" strike="noStrike" dirty="0">
                          <a:solidFill>
                            <a:srgbClr val="404040"/>
                          </a:solidFill>
                          <a:effectLst/>
                          <a:latin typeface="Avenir Next LT Pro" panose="020B0504020202020204" pitchFamily="34" charset="0"/>
                        </a:rPr>
                        <a:t>agevolazioni fiscali</a:t>
                      </a:r>
                      <a:r>
                        <a:rPr lang="it-IT" sz="2400" b="0" i="0" u="none" strike="noStrike" dirty="0">
                          <a:solidFill>
                            <a:srgbClr val="404040"/>
                          </a:solidFill>
                          <a:effectLst/>
                          <a:latin typeface="Avenir Next LT Pro" panose="020B0504020202020204" pitchFamily="34" charset="0"/>
                        </a:rPr>
                        <a:t> alle aziende che assumono professionisti con competenze digitali</a:t>
                      </a:r>
                    </a:p>
                  </a:txBody>
                  <a:tcPr marL="7620" marR="10800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28763805"/>
                  </a:ext>
                </a:extLst>
              </a:tr>
            </a:tbl>
          </a:graphicData>
        </a:graphic>
      </p:graphicFrame>
    </p:spTree>
    <p:extLst>
      <p:ext uri="{BB962C8B-B14F-4D97-AF65-F5344CB8AC3E}">
        <p14:creationId xmlns:p14="http://schemas.microsoft.com/office/powerpoint/2010/main" val="18046313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Graphic spid="10" grpId="0">
        <p:bldAsOne/>
      </p:bldGraphic>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A0F1C-5069-8865-7239-F65765895C89}"/>
            </a:ext>
          </a:extLst>
        </p:cNvPr>
        <p:cNvGrpSpPr/>
        <p:nvPr/>
      </p:nvGrpSpPr>
      <p:grpSpPr>
        <a:xfrm>
          <a:off x="0" y="0"/>
          <a:ext cx="0" cy="0"/>
          <a:chOff x="0" y="0"/>
          <a:chExt cx="0" cy="0"/>
        </a:xfrm>
      </p:grpSpPr>
      <p:pic>
        <p:nvPicPr>
          <p:cNvPr id="2" name="Immagine 1">
            <a:extLst>
              <a:ext uri="{FF2B5EF4-FFF2-40B4-BE49-F238E27FC236}">
                <a16:creationId xmlns:a16="http://schemas.microsoft.com/office/drawing/2014/main" id="{B3BB753E-1460-41B1-407E-DCA146DF5D63}"/>
              </a:ext>
            </a:extLst>
          </p:cNvPr>
          <p:cNvPicPr>
            <a:picLocks noChangeAspect="1"/>
          </p:cNvPicPr>
          <p:nvPr/>
        </p:nvPicPr>
        <p:blipFill>
          <a:blip r:embed="rId3">
            <a:extLst>
              <a:ext uri="{28A0092B-C50C-407E-A947-70E740481C1C}">
                <a14:useLocalDpi xmlns:a14="http://schemas.microsoft.com/office/drawing/2010/main" val="0"/>
              </a:ext>
            </a:extLst>
          </a:blip>
          <a:srcRect l="14671" r="14671"/>
          <a:stretch/>
        </p:blipFill>
        <p:spPr>
          <a:xfrm>
            <a:off x="1" y="-66914"/>
            <a:ext cx="19391312" cy="13762375"/>
          </a:xfrm>
          <a:prstGeom prst="rect">
            <a:avLst/>
          </a:prstGeom>
        </p:spPr>
      </p:pic>
      <p:sp>
        <p:nvSpPr>
          <p:cNvPr id="3" name="Rettangolo 2">
            <a:extLst>
              <a:ext uri="{FF2B5EF4-FFF2-40B4-BE49-F238E27FC236}">
                <a16:creationId xmlns:a16="http://schemas.microsoft.com/office/drawing/2014/main" id="{5DA14A8B-944B-3086-4778-3EDAEF6D4583}"/>
              </a:ext>
            </a:extLst>
          </p:cNvPr>
          <p:cNvSpPr/>
          <p:nvPr/>
        </p:nvSpPr>
        <p:spPr>
          <a:xfrm>
            <a:off x="0" y="0"/>
            <a:ext cx="20575849" cy="12606510"/>
          </a:xfrm>
          <a:prstGeom prst="rect">
            <a:avLst/>
          </a:prstGeom>
          <a:solidFill>
            <a:schemeClr val="tx2">
              <a:lumMod val="75000"/>
              <a:alpha val="5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2863"/>
          </a:p>
        </p:txBody>
      </p:sp>
      <p:sp>
        <p:nvSpPr>
          <p:cNvPr id="4" name="TextBox 4">
            <a:extLst>
              <a:ext uri="{FF2B5EF4-FFF2-40B4-BE49-F238E27FC236}">
                <a16:creationId xmlns:a16="http://schemas.microsoft.com/office/drawing/2014/main" id="{1135A203-5DEB-8E9C-A632-87A567A072EF}"/>
              </a:ext>
            </a:extLst>
          </p:cNvPr>
          <p:cNvSpPr txBox="1"/>
          <p:nvPr/>
        </p:nvSpPr>
        <p:spPr>
          <a:xfrm>
            <a:off x="3441550" y="4476982"/>
            <a:ext cx="14132769" cy="3139321"/>
          </a:xfrm>
          <a:prstGeom prst="rect">
            <a:avLst/>
          </a:prstGeom>
          <a:noFill/>
          <a:ln>
            <a:noFill/>
          </a:ln>
        </p:spPr>
        <p:txBody>
          <a:bodyPr wrap="square" rtlCol="0">
            <a:spAutoFit/>
          </a:bodyPr>
          <a:lstStyle/>
          <a:p>
            <a:r>
              <a:rPr lang="it-IT" sz="6600" b="1" dirty="0">
                <a:solidFill>
                  <a:schemeClr val="bg1"/>
                </a:solidFill>
                <a:effectLst/>
                <a:latin typeface="Avenir Next LT Pro" panose="020B0504020202020204" pitchFamily="34" charset="0"/>
                <a:ea typeface="Abadi MT Condensed Extra Bold" charset="0"/>
                <a:cs typeface="Abadi MT Condensed Extra Bold" charset="0"/>
              </a:rPr>
              <a:t>Conclusioni e indicazioni</a:t>
            </a:r>
            <a:r>
              <a:rPr lang="it-IT" sz="6600" b="1" dirty="0">
                <a:solidFill>
                  <a:schemeClr val="bg1"/>
                </a:solidFill>
                <a:latin typeface="Avenir Next LT Pro" panose="020B0504020202020204" pitchFamily="34" charset="0"/>
                <a:ea typeface="Abadi MT Condensed Extra Bold" charset="0"/>
                <a:cs typeface="Abadi MT Condensed Extra Bold" charset="0"/>
              </a:rPr>
              <a:t> </a:t>
            </a:r>
          </a:p>
          <a:p>
            <a:r>
              <a:rPr lang="it-IT" sz="6600" b="1" dirty="0">
                <a:solidFill>
                  <a:schemeClr val="bg1"/>
                </a:solidFill>
                <a:latin typeface="Avenir Next LT Pro" panose="020B0504020202020204" pitchFamily="34" charset="0"/>
                <a:ea typeface="Abadi MT Condensed Extra Bold" charset="0"/>
                <a:cs typeface="Abadi MT Condensed Extra Bold" charset="0"/>
              </a:rPr>
              <a:t>di Policy</a:t>
            </a:r>
            <a:endParaRPr lang="it-IT" sz="6600" b="1" dirty="0">
              <a:solidFill>
                <a:schemeClr val="bg1"/>
              </a:solidFill>
              <a:effectLst/>
              <a:latin typeface="Avenir Next LT Pro" panose="020B0504020202020204" pitchFamily="34" charset="0"/>
              <a:ea typeface="Abadi MT Condensed Extra Bold" charset="0"/>
              <a:cs typeface="Abadi MT Condensed Extra Bold" charset="0"/>
            </a:endParaRPr>
          </a:p>
          <a:p>
            <a:endParaRPr lang="it-IT" sz="6600" b="1" dirty="0">
              <a:solidFill>
                <a:schemeClr val="bg1"/>
              </a:solidFill>
              <a:effectLst/>
              <a:latin typeface="Avenir Next LT Pro" panose="020B0504020202020204" pitchFamily="34" charset="0"/>
              <a:ea typeface="Abadi MT Condensed Extra Bold" charset="0"/>
              <a:cs typeface="Abadi MT Condensed Extra Bold" charset="0"/>
            </a:endParaRPr>
          </a:p>
        </p:txBody>
      </p:sp>
      <p:sp>
        <p:nvSpPr>
          <p:cNvPr id="9" name="CasellaDiTesto 8">
            <a:extLst>
              <a:ext uri="{FF2B5EF4-FFF2-40B4-BE49-F238E27FC236}">
                <a16:creationId xmlns:a16="http://schemas.microsoft.com/office/drawing/2014/main" id="{A3E38DA4-7146-1E25-A406-9F44E17820A0}"/>
              </a:ext>
            </a:extLst>
          </p:cNvPr>
          <p:cNvSpPr txBox="1"/>
          <p:nvPr/>
        </p:nvSpPr>
        <p:spPr>
          <a:xfrm>
            <a:off x="1312718" y="4352102"/>
            <a:ext cx="1122698" cy="2442079"/>
          </a:xfrm>
          <a:prstGeom prst="rect">
            <a:avLst/>
          </a:prstGeom>
          <a:noFill/>
        </p:spPr>
        <p:txBody>
          <a:bodyPr wrap="square">
            <a:spAutoFit/>
          </a:bodyPr>
          <a:lstStyle/>
          <a:p>
            <a:r>
              <a:rPr lang="it-IT" sz="15269" b="1" dirty="0">
                <a:solidFill>
                  <a:schemeClr val="bg1"/>
                </a:solidFill>
                <a:latin typeface="Avenir Next LT Pro" panose="020B0504020202020204" pitchFamily="34" charset="0"/>
              </a:rPr>
              <a:t>3</a:t>
            </a:r>
            <a:endParaRPr lang="it-IT" sz="15269" dirty="0"/>
          </a:p>
        </p:txBody>
      </p:sp>
      <p:cxnSp>
        <p:nvCxnSpPr>
          <p:cNvPr id="11" name="Connettore diritto 10">
            <a:extLst>
              <a:ext uri="{FF2B5EF4-FFF2-40B4-BE49-F238E27FC236}">
                <a16:creationId xmlns:a16="http://schemas.microsoft.com/office/drawing/2014/main" id="{118E9C40-F392-BC27-D11A-27257F52A845}"/>
              </a:ext>
            </a:extLst>
          </p:cNvPr>
          <p:cNvCxnSpPr>
            <a:cxnSpLocks/>
          </p:cNvCxnSpPr>
          <p:nvPr/>
        </p:nvCxnSpPr>
        <p:spPr>
          <a:xfrm>
            <a:off x="2938483" y="4290543"/>
            <a:ext cx="0" cy="2496536"/>
          </a:xfrm>
          <a:prstGeom prst="line">
            <a:avLst/>
          </a:prstGeom>
          <a:ln w="57150">
            <a:solidFill>
              <a:srgbClr val="5879B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43574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26B08D-B7E9-1E54-2D3F-84946F3E0AD6}"/>
            </a:ext>
          </a:extLst>
        </p:cNvPr>
        <p:cNvGrpSpPr/>
        <p:nvPr/>
      </p:nvGrpSpPr>
      <p:grpSpPr>
        <a:xfrm>
          <a:off x="0" y="0"/>
          <a:ext cx="0" cy="0"/>
          <a:chOff x="0" y="0"/>
          <a:chExt cx="0" cy="0"/>
        </a:xfrm>
      </p:grpSpPr>
      <p:sp>
        <p:nvSpPr>
          <p:cNvPr id="7" name="Rettangolo 6">
            <a:extLst>
              <a:ext uri="{FF2B5EF4-FFF2-40B4-BE49-F238E27FC236}">
                <a16:creationId xmlns:a16="http://schemas.microsoft.com/office/drawing/2014/main" id="{40D70678-90C7-1CC3-45E1-50568C948E33}"/>
              </a:ext>
            </a:extLst>
          </p:cNvPr>
          <p:cNvSpPr/>
          <p:nvPr/>
        </p:nvSpPr>
        <p:spPr>
          <a:xfrm>
            <a:off x="765856" y="2002207"/>
            <a:ext cx="17859600" cy="663764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extBox 4">
            <a:extLst>
              <a:ext uri="{FF2B5EF4-FFF2-40B4-BE49-F238E27FC236}">
                <a16:creationId xmlns:a16="http://schemas.microsoft.com/office/drawing/2014/main" id="{47030CD6-8904-5AF4-1D65-776674A7CFD6}"/>
              </a:ext>
            </a:extLst>
          </p:cNvPr>
          <p:cNvSpPr txBox="1"/>
          <p:nvPr/>
        </p:nvSpPr>
        <p:spPr>
          <a:xfrm>
            <a:off x="769400" y="676933"/>
            <a:ext cx="17859601" cy="707886"/>
          </a:xfrm>
          <a:prstGeom prst="rect">
            <a:avLst/>
          </a:prstGeom>
          <a:noFill/>
          <a:ln>
            <a:noFill/>
          </a:ln>
        </p:spPr>
        <p:txBody>
          <a:bodyPr wrap="square">
            <a:spAutoFit/>
          </a:bodyPr>
          <a:lstStyle>
            <a:defPPr>
              <a:defRPr lang="en-US"/>
            </a:defPPr>
            <a:lvl1pPr>
              <a:defRPr sz="1543" b="1">
                <a:solidFill>
                  <a:srgbClr val="6ADC7E"/>
                </a:solidFill>
                <a:latin typeface="Avenir Next LT Pro" panose="020B0504020202020204" pitchFamily="34" charset="0"/>
              </a:defRPr>
            </a:lvl1pPr>
          </a:lstStyle>
          <a:p>
            <a:r>
              <a:rPr lang="it-IT" sz="4000">
                <a:solidFill>
                  <a:srgbClr val="5879B5"/>
                </a:solidFill>
              </a:rPr>
              <a:t>Opzioni </a:t>
            </a:r>
            <a:r>
              <a:rPr lang="it-IT" sz="4000" dirty="0">
                <a:solidFill>
                  <a:srgbClr val="5879B5"/>
                </a:solidFill>
              </a:rPr>
              <a:t>di policy: sei strade da seguire</a:t>
            </a:r>
          </a:p>
        </p:txBody>
      </p:sp>
      <p:sp>
        <p:nvSpPr>
          <p:cNvPr id="29" name="TextBox 4">
            <a:extLst>
              <a:ext uri="{FF2B5EF4-FFF2-40B4-BE49-F238E27FC236}">
                <a16:creationId xmlns:a16="http://schemas.microsoft.com/office/drawing/2014/main" id="{D9F66706-F6A9-13C0-C628-04F16FC57F3A}"/>
              </a:ext>
            </a:extLst>
          </p:cNvPr>
          <p:cNvSpPr txBox="1"/>
          <p:nvPr/>
        </p:nvSpPr>
        <p:spPr>
          <a:xfrm>
            <a:off x="788451" y="1440713"/>
            <a:ext cx="17833462" cy="430887"/>
          </a:xfrm>
          <a:prstGeom prst="rect">
            <a:avLst/>
          </a:prstGeom>
          <a:noFill/>
          <a:ln>
            <a:noFill/>
          </a:ln>
        </p:spPr>
        <p:txBody>
          <a:bodyPr wrap="square">
            <a:spAutoFit/>
          </a:bodyPr>
          <a:lstStyle>
            <a:defPPr>
              <a:defRPr lang="en-US"/>
            </a:defPPr>
            <a:lvl1pPr>
              <a:defRPr sz="1543" b="1">
                <a:solidFill>
                  <a:srgbClr val="6ADC7E"/>
                </a:solidFill>
                <a:latin typeface="Avenir Next LT Pro" panose="020B0504020202020204" pitchFamily="34" charset="0"/>
              </a:defRPr>
            </a:lvl1pPr>
          </a:lstStyle>
          <a:p>
            <a:endParaRPr lang="it-IT" sz="2200" b="0">
              <a:solidFill>
                <a:schemeClr val="tx1">
                  <a:lumMod val="75000"/>
                  <a:lumOff val="25000"/>
                </a:schemeClr>
              </a:solidFill>
            </a:endParaRPr>
          </a:p>
        </p:txBody>
      </p:sp>
      <p:sp>
        <p:nvSpPr>
          <p:cNvPr id="30" name="Rettangolo 29">
            <a:extLst>
              <a:ext uri="{FF2B5EF4-FFF2-40B4-BE49-F238E27FC236}">
                <a16:creationId xmlns:a16="http://schemas.microsoft.com/office/drawing/2014/main" id="{515DB62A-3308-FA0E-5AB5-4276719DEB76}"/>
              </a:ext>
            </a:extLst>
          </p:cNvPr>
          <p:cNvSpPr/>
          <p:nvPr/>
        </p:nvSpPr>
        <p:spPr>
          <a:xfrm>
            <a:off x="765857" y="8772372"/>
            <a:ext cx="17861562" cy="842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it-IT">
              <a:solidFill>
                <a:schemeClr val="tx1">
                  <a:lumMod val="75000"/>
                  <a:lumOff val="25000"/>
                </a:schemeClr>
              </a:solidFill>
              <a:latin typeface="Avenir Next LT Pro" panose="020B0504020202020204" pitchFamily="34" charset="0"/>
            </a:endParaRPr>
          </a:p>
        </p:txBody>
      </p:sp>
      <p:sp>
        <p:nvSpPr>
          <p:cNvPr id="8" name="Rettangolo 7">
            <a:extLst>
              <a:ext uri="{FF2B5EF4-FFF2-40B4-BE49-F238E27FC236}">
                <a16:creationId xmlns:a16="http://schemas.microsoft.com/office/drawing/2014/main" id="{0D52C0AC-832C-1DAE-B82F-0D88B3B89F56}"/>
              </a:ext>
            </a:extLst>
          </p:cNvPr>
          <p:cNvSpPr/>
          <p:nvPr/>
        </p:nvSpPr>
        <p:spPr>
          <a:xfrm>
            <a:off x="765856" y="2002207"/>
            <a:ext cx="8881466" cy="663764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Rettangolo con angoli arrotondati 2">
            <a:extLst>
              <a:ext uri="{FF2B5EF4-FFF2-40B4-BE49-F238E27FC236}">
                <a16:creationId xmlns:a16="http://schemas.microsoft.com/office/drawing/2014/main" id="{93B2882C-D77E-F12A-C56D-4CD2C8C43F7D}"/>
              </a:ext>
            </a:extLst>
          </p:cNvPr>
          <p:cNvSpPr/>
          <p:nvPr/>
        </p:nvSpPr>
        <p:spPr>
          <a:xfrm>
            <a:off x="1019656" y="2002206"/>
            <a:ext cx="17352000" cy="3294000"/>
          </a:xfrm>
          <a:prstGeom prst="roundRect">
            <a:avLst>
              <a:gd name="adj" fmla="val 400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0" tIns="72000" rtlCol="0" anchor="ctr"/>
          <a:lstStyle/>
          <a:p>
            <a:r>
              <a:rPr lang="it-IT" sz="2800" b="1" dirty="0">
                <a:solidFill>
                  <a:schemeClr val="tx1">
                    <a:lumMod val="75000"/>
                    <a:lumOff val="25000"/>
                  </a:schemeClr>
                </a:solidFill>
                <a:latin typeface="Avenir Next LT Pro" panose="020B0504020202020204" pitchFamily="34" charset="0"/>
              </a:rPr>
              <a:t>Formazione</a:t>
            </a:r>
          </a:p>
        </p:txBody>
      </p:sp>
      <p:grpSp>
        <p:nvGrpSpPr>
          <p:cNvPr id="9" name="Gruppo 8">
            <a:extLst>
              <a:ext uri="{FF2B5EF4-FFF2-40B4-BE49-F238E27FC236}">
                <a16:creationId xmlns:a16="http://schemas.microsoft.com/office/drawing/2014/main" id="{9FF677B2-0F9C-1FAC-5E21-CF48DDD218D5}"/>
              </a:ext>
            </a:extLst>
          </p:cNvPr>
          <p:cNvGrpSpPr/>
          <p:nvPr/>
        </p:nvGrpSpPr>
        <p:grpSpPr>
          <a:xfrm>
            <a:off x="4319584" y="2101602"/>
            <a:ext cx="13971191" cy="900000"/>
            <a:chOff x="7267746" y="2254296"/>
            <a:chExt cx="13971191" cy="900000"/>
          </a:xfrm>
        </p:grpSpPr>
        <p:sp>
          <p:nvSpPr>
            <p:cNvPr id="5" name="Rettangolo con angoli arrotondati 4">
              <a:extLst>
                <a:ext uri="{FF2B5EF4-FFF2-40B4-BE49-F238E27FC236}">
                  <a16:creationId xmlns:a16="http://schemas.microsoft.com/office/drawing/2014/main" id="{4A8177D8-6DBB-3F18-A885-D16767056996}"/>
                </a:ext>
              </a:extLst>
            </p:cNvPr>
            <p:cNvSpPr/>
            <p:nvPr/>
          </p:nvSpPr>
          <p:spPr>
            <a:xfrm>
              <a:off x="7267746" y="2254296"/>
              <a:ext cx="13971191" cy="900000"/>
            </a:xfrm>
            <a:prstGeom prst="roundRect">
              <a:avLst>
                <a:gd name="adj" fmla="val 1653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00000" tIns="0" bIns="0" rtlCol="0" anchor="ctr"/>
            <a:lstStyle/>
            <a:p>
              <a:r>
                <a:rPr lang="it-IT" sz="2400" b="1" dirty="0">
                  <a:solidFill>
                    <a:schemeClr val="tx1">
                      <a:lumMod val="75000"/>
                      <a:lumOff val="25000"/>
                    </a:schemeClr>
                  </a:solidFill>
                  <a:latin typeface="Avenir Next LT Pro" panose="020B0504020202020204" pitchFamily="34" charset="0"/>
                </a:rPr>
                <a:t>Potenziare l’università per rispondere alle sfide digitali</a:t>
              </a:r>
            </a:p>
            <a:p>
              <a:r>
                <a:rPr lang="it-IT" sz="2000" dirty="0">
                  <a:solidFill>
                    <a:schemeClr val="tx1">
                      <a:lumMod val="75000"/>
                      <a:lumOff val="25000"/>
                    </a:schemeClr>
                  </a:solidFill>
                  <a:latin typeface="Avenir Next LT Pro" panose="020B0504020202020204" pitchFamily="34" charset="0"/>
                </a:rPr>
                <a:t>Riformare l’offerta formativa universitaria verso le competenze ICT e rafforzare il legame con le imprese</a:t>
              </a:r>
            </a:p>
          </p:txBody>
        </p:sp>
        <p:sp>
          <p:nvSpPr>
            <p:cNvPr id="6" name="Ovale 5">
              <a:extLst>
                <a:ext uri="{FF2B5EF4-FFF2-40B4-BE49-F238E27FC236}">
                  <a16:creationId xmlns:a16="http://schemas.microsoft.com/office/drawing/2014/main" id="{3EBBC644-6707-E6C6-05B4-211D10B68559}"/>
                </a:ext>
              </a:extLst>
            </p:cNvPr>
            <p:cNvSpPr>
              <a:spLocks noChangeAspect="1"/>
            </p:cNvSpPr>
            <p:nvPr/>
          </p:nvSpPr>
          <p:spPr>
            <a:xfrm>
              <a:off x="7479711" y="2470296"/>
              <a:ext cx="468000" cy="468000"/>
            </a:xfrm>
            <a:prstGeom prst="ellipse">
              <a:avLst/>
            </a:prstGeom>
            <a:solidFill>
              <a:srgbClr val="5879B5"/>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it-IT" sz="2400" b="1" dirty="0">
                  <a:latin typeface="Avenir Next LT Pro" panose="020B0504020202020204" pitchFamily="34" charset="0"/>
                </a:rPr>
                <a:t>1</a:t>
              </a:r>
            </a:p>
          </p:txBody>
        </p:sp>
      </p:grpSp>
      <p:grpSp>
        <p:nvGrpSpPr>
          <p:cNvPr id="10" name="Gruppo 9">
            <a:extLst>
              <a:ext uri="{FF2B5EF4-FFF2-40B4-BE49-F238E27FC236}">
                <a16:creationId xmlns:a16="http://schemas.microsoft.com/office/drawing/2014/main" id="{CC143D0F-D138-427B-1D42-3CC063583F74}"/>
              </a:ext>
            </a:extLst>
          </p:cNvPr>
          <p:cNvGrpSpPr/>
          <p:nvPr/>
        </p:nvGrpSpPr>
        <p:grpSpPr>
          <a:xfrm>
            <a:off x="4319584" y="3203751"/>
            <a:ext cx="13971191" cy="900000"/>
            <a:chOff x="7267746" y="2254296"/>
            <a:chExt cx="13971191" cy="900000"/>
          </a:xfrm>
        </p:grpSpPr>
        <p:sp>
          <p:nvSpPr>
            <p:cNvPr id="12" name="Rettangolo con angoli arrotondati 11">
              <a:extLst>
                <a:ext uri="{FF2B5EF4-FFF2-40B4-BE49-F238E27FC236}">
                  <a16:creationId xmlns:a16="http://schemas.microsoft.com/office/drawing/2014/main" id="{90D476F9-A05C-0116-609B-C163907979FD}"/>
                </a:ext>
              </a:extLst>
            </p:cNvPr>
            <p:cNvSpPr/>
            <p:nvPr/>
          </p:nvSpPr>
          <p:spPr>
            <a:xfrm>
              <a:off x="7267746" y="2254296"/>
              <a:ext cx="13971191" cy="900000"/>
            </a:xfrm>
            <a:prstGeom prst="roundRect">
              <a:avLst>
                <a:gd name="adj" fmla="val 1653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00000" tIns="0" bIns="0" rtlCol="0" anchor="ctr"/>
            <a:lstStyle/>
            <a:p>
              <a:r>
                <a:rPr lang="it-IT" sz="2400" b="1" dirty="0">
                  <a:solidFill>
                    <a:schemeClr val="tx1">
                      <a:lumMod val="75000"/>
                      <a:lumOff val="25000"/>
                    </a:schemeClr>
                  </a:solidFill>
                  <a:latin typeface="Avenir Next LT Pro" panose="020B0504020202020204" pitchFamily="34" charset="0"/>
                </a:rPr>
                <a:t>Promuovere i percorsi ITS per colmare il gap di competenze</a:t>
              </a:r>
            </a:p>
            <a:p>
              <a:r>
                <a:rPr lang="it-IT" sz="2000" dirty="0">
                  <a:solidFill>
                    <a:schemeClr val="tx1">
                      <a:lumMod val="75000"/>
                      <a:lumOff val="25000"/>
                    </a:schemeClr>
                  </a:solidFill>
                  <a:latin typeface="Avenir Next LT Pro" panose="020B0504020202020204" pitchFamily="34" charset="0"/>
                </a:rPr>
                <a:t>Rafforzare l’offerta e la visibilità degli ITS per formare specialisti nelle competenze digitali</a:t>
              </a:r>
            </a:p>
          </p:txBody>
        </p:sp>
        <p:sp>
          <p:nvSpPr>
            <p:cNvPr id="13" name="Ovale 12">
              <a:extLst>
                <a:ext uri="{FF2B5EF4-FFF2-40B4-BE49-F238E27FC236}">
                  <a16:creationId xmlns:a16="http://schemas.microsoft.com/office/drawing/2014/main" id="{D68A136B-4DFC-D328-4A22-807F1C828F6C}"/>
                </a:ext>
              </a:extLst>
            </p:cNvPr>
            <p:cNvSpPr>
              <a:spLocks noChangeAspect="1"/>
            </p:cNvSpPr>
            <p:nvPr/>
          </p:nvSpPr>
          <p:spPr>
            <a:xfrm>
              <a:off x="7479711" y="2470296"/>
              <a:ext cx="468000" cy="468000"/>
            </a:xfrm>
            <a:prstGeom prst="ellipse">
              <a:avLst/>
            </a:prstGeom>
            <a:solidFill>
              <a:srgbClr val="5879B5"/>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it-IT" sz="2400" b="1" dirty="0">
                  <a:latin typeface="Avenir Next LT Pro" panose="020B0504020202020204" pitchFamily="34" charset="0"/>
                </a:rPr>
                <a:t>2</a:t>
              </a:r>
            </a:p>
          </p:txBody>
        </p:sp>
      </p:grpSp>
      <p:grpSp>
        <p:nvGrpSpPr>
          <p:cNvPr id="14" name="Gruppo 13">
            <a:extLst>
              <a:ext uri="{FF2B5EF4-FFF2-40B4-BE49-F238E27FC236}">
                <a16:creationId xmlns:a16="http://schemas.microsoft.com/office/drawing/2014/main" id="{E12E7F3B-9D2D-A497-2E80-7CBC4C8A0853}"/>
              </a:ext>
            </a:extLst>
          </p:cNvPr>
          <p:cNvGrpSpPr/>
          <p:nvPr/>
        </p:nvGrpSpPr>
        <p:grpSpPr>
          <a:xfrm>
            <a:off x="4319584" y="4305899"/>
            <a:ext cx="13971191" cy="900000"/>
            <a:chOff x="7267746" y="2254296"/>
            <a:chExt cx="13971191" cy="900000"/>
          </a:xfrm>
        </p:grpSpPr>
        <p:sp>
          <p:nvSpPr>
            <p:cNvPr id="15" name="Rettangolo con angoli arrotondati 14">
              <a:extLst>
                <a:ext uri="{FF2B5EF4-FFF2-40B4-BE49-F238E27FC236}">
                  <a16:creationId xmlns:a16="http://schemas.microsoft.com/office/drawing/2014/main" id="{6954BC1A-A26D-FF4B-F197-4E2A6FB75BD4}"/>
                </a:ext>
              </a:extLst>
            </p:cNvPr>
            <p:cNvSpPr/>
            <p:nvPr/>
          </p:nvSpPr>
          <p:spPr>
            <a:xfrm>
              <a:off x="7267746" y="2254296"/>
              <a:ext cx="13971191" cy="900000"/>
            </a:xfrm>
            <a:prstGeom prst="roundRect">
              <a:avLst>
                <a:gd name="adj" fmla="val 1653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00000" tIns="0" bIns="0" rtlCol="0" anchor="ctr"/>
            <a:lstStyle/>
            <a:p>
              <a:r>
                <a:rPr lang="it-IT" sz="2400" b="1" dirty="0">
                  <a:solidFill>
                    <a:schemeClr val="tx1">
                      <a:lumMod val="75000"/>
                      <a:lumOff val="25000"/>
                    </a:schemeClr>
                  </a:solidFill>
                  <a:latin typeface="Avenir Next LT Pro" panose="020B0504020202020204" pitchFamily="34" charset="0"/>
                </a:rPr>
                <a:t>Costruire una scuola digitale inclusiva e orientata al futuro</a:t>
              </a:r>
            </a:p>
            <a:p>
              <a:r>
                <a:rPr lang="it-IT" sz="2000" dirty="0">
                  <a:solidFill>
                    <a:schemeClr val="tx1">
                      <a:lumMod val="75000"/>
                      <a:lumOff val="25000"/>
                    </a:schemeClr>
                  </a:solidFill>
                  <a:latin typeface="Avenir Next LT Pro" panose="020B0504020202020204" pitchFamily="34" charset="0"/>
                </a:rPr>
                <a:t>Integrare il digitale nella scuola primaria, promuovere l’accesso alle STEM e misurare l’impatto educativo</a:t>
              </a:r>
            </a:p>
          </p:txBody>
        </p:sp>
        <p:sp>
          <p:nvSpPr>
            <p:cNvPr id="18" name="Ovale 17">
              <a:extLst>
                <a:ext uri="{FF2B5EF4-FFF2-40B4-BE49-F238E27FC236}">
                  <a16:creationId xmlns:a16="http://schemas.microsoft.com/office/drawing/2014/main" id="{9687601B-5E7D-A86D-C836-491909253A11}"/>
                </a:ext>
              </a:extLst>
            </p:cNvPr>
            <p:cNvSpPr>
              <a:spLocks noChangeAspect="1"/>
            </p:cNvSpPr>
            <p:nvPr/>
          </p:nvSpPr>
          <p:spPr>
            <a:xfrm>
              <a:off x="7479711" y="2470296"/>
              <a:ext cx="468000" cy="468000"/>
            </a:xfrm>
            <a:prstGeom prst="ellipse">
              <a:avLst/>
            </a:prstGeom>
            <a:solidFill>
              <a:srgbClr val="5879B5"/>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it-IT" sz="2400" b="1" dirty="0">
                  <a:latin typeface="Avenir Next LT Pro" panose="020B0504020202020204" pitchFamily="34" charset="0"/>
                </a:rPr>
                <a:t>3</a:t>
              </a:r>
            </a:p>
          </p:txBody>
        </p:sp>
      </p:grpSp>
      <p:sp>
        <p:nvSpPr>
          <p:cNvPr id="20" name="Rettangolo con angoli arrotondati 19">
            <a:extLst>
              <a:ext uri="{FF2B5EF4-FFF2-40B4-BE49-F238E27FC236}">
                <a16:creationId xmlns:a16="http://schemas.microsoft.com/office/drawing/2014/main" id="{C38238AF-4B50-1588-278C-89E1D5997803}"/>
              </a:ext>
            </a:extLst>
          </p:cNvPr>
          <p:cNvSpPr/>
          <p:nvPr/>
        </p:nvSpPr>
        <p:spPr>
          <a:xfrm>
            <a:off x="1019656" y="5437385"/>
            <a:ext cx="17352000" cy="3294000"/>
          </a:xfrm>
          <a:prstGeom prst="roundRect">
            <a:avLst>
              <a:gd name="adj" fmla="val 400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0" tIns="72000" rtlCol="0" anchor="ctr"/>
          <a:lstStyle/>
          <a:p>
            <a:r>
              <a:rPr lang="it-IT" sz="2800" b="1" dirty="0">
                <a:solidFill>
                  <a:schemeClr val="tx1">
                    <a:lumMod val="75000"/>
                    <a:lumOff val="25000"/>
                  </a:schemeClr>
                </a:solidFill>
                <a:latin typeface="Avenir Next LT Pro" panose="020B0504020202020204" pitchFamily="34" charset="0"/>
              </a:rPr>
              <a:t>Mondo del </a:t>
            </a:r>
          </a:p>
          <a:p>
            <a:r>
              <a:rPr lang="it-IT" sz="2800" b="1" dirty="0">
                <a:solidFill>
                  <a:schemeClr val="tx1">
                    <a:lumMod val="75000"/>
                    <a:lumOff val="25000"/>
                  </a:schemeClr>
                </a:solidFill>
                <a:latin typeface="Avenir Next LT Pro" panose="020B0504020202020204" pitchFamily="34" charset="0"/>
              </a:rPr>
              <a:t>lavoro</a:t>
            </a:r>
          </a:p>
        </p:txBody>
      </p:sp>
      <p:grpSp>
        <p:nvGrpSpPr>
          <p:cNvPr id="21" name="Gruppo 20">
            <a:extLst>
              <a:ext uri="{FF2B5EF4-FFF2-40B4-BE49-F238E27FC236}">
                <a16:creationId xmlns:a16="http://schemas.microsoft.com/office/drawing/2014/main" id="{F7C38B5B-0EA2-8C3D-D31B-AA7F08A96043}"/>
              </a:ext>
            </a:extLst>
          </p:cNvPr>
          <p:cNvGrpSpPr/>
          <p:nvPr/>
        </p:nvGrpSpPr>
        <p:grpSpPr>
          <a:xfrm>
            <a:off x="4319584" y="5536781"/>
            <a:ext cx="13971191" cy="900000"/>
            <a:chOff x="7267746" y="2254296"/>
            <a:chExt cx="13971191" cy="900000"/>
          </a:xfrm>
        </p:grpSpPr>
        <p:sp>
          <p:nvSpPr>
            <p:cNvPr id="22" name="Rettangolo con angoli arrotondati 21">
              <a:extLst>
                <a:ext uri="{FF2B5EF4-FFF2-40B4-BE49-F238E27FC236}">
                  <a16:creationId xmlns:a16="http://schemas.microsoft.com/office/drawing/2014/main" id="{76D34582-6F5C-AD5F-D4B2-F1069F42F160}"/>
                </a:ext>
              </a:extLst>
            </p:cNvPr>
            <p:cNvSpPr/>
            <p:nvPr/>
          </p:nvSpPr>
          <p:spPr>
            <a:xfrm>
              <a:off x="7267746" y="2254296"/>
              <a:ext cx="13971191" cy="900000"/>
            </a:xfrm>
            <a:prstGeom prst="roundRect">
              <a:avLst>
                <a:gd name="adj" fmla="val 1653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00000" tIns="0" bIns="0" rtlCol="0" anchor="ctr"/>
            <a:lstStyle/>
            <a:p>
              <a:r>
                <a:rPr lang="it-IT" sz="2400" b="1" dirty="0">
                  <a:solidFill>
                    <a:schemeClr val="tx1">
                      <a:lumMod val="75000"/>
                      <a:lumOff val="25000"/>
                    </a:schemeClr>
                  </a:solidFill>
                  <a:latin typeface="Avenir Next LT Pro" panose="020B0504020202020204" pitchFamily="34" charset="0"/>
                </a:rPr>
                <a:t>Sbloccare il potenziale della forza lavoro con la formazione</a:t>
              </a:r>
            </a:p>
            <a:p>
              <a:r>
                <a:rPr lang="it-IT" sz="2000" dirty="0">
                  <a:solidFill>
                    <a:schemeClr val="tx1">
                      <a:lumMod val="75000"/>
                      <a:lumOff val="25000"/>
                    </a:schemeClr>
                  </a:solidFill>
                  <a:latin typeface="Avenir Next LT Pro" panose="020B0504020202020204" pitchFamily="34" charset="0"/>
                </a:rPr>
                <a:t>Promuovere </a:t>
              </a:r>
              <a:r>
                <a:rPr lang="it-IT" sz="2000" dirty="0" err="1">
                  <a:solidFill>
                    <a:schemeClr val="tx1">
                      <a:lumMod val="75000"/>
                      <a:lumOff val="25000"/>
                    </a:schemeClr>
                  </a:solidFill>
                  <a:latin typeface="Avenir Next LT Pro" panose="020B0504020202020204" pitchFamily="34" charset="0"/>
                </a:rPr>
                <a:t>reskilling</a:t>
              </a:r>
              <a:r>
                <a:rPr lang="it-IT" sz="2000" dirty="0">
                  <a:solidFill>
                    <a:schemeClr val="tx1">
                      <a:lumMod val="75000"/>
                      <a:lumOff val="25000"/>
                    </a:schemeClr>
                  </a:solidFill>
                  <a:latin typeface="Avenir Next LT Pro" panose="020B0504020202020204" pitchFamily="34" charset="0"/>
                </a:rPr>
                <a:t> e </a:t>
              </a:r>
              <a:r>
                <a:rPr lang="it-IT" sz="2000" dirty="0" err="1">
                  <a:solidFill>
                    <a:schemeClr val="tx1">
                      <a:lumMod val="75000"/>
                      <a:lumOff val="25000"/>
                    </a:schemeClr>
                  </a:solidFill>
                  <a:latin typeface="Avenir Next LT Pro" panose="020B0504020202020204" pitchFamily="34" charset="0"/>
                </a:rPr>
                <a:t>upskilling</a:t>
              </a:r>
              <a:r>
                <a:rPr lang="it-IT" sz="2000" dirty="0">
                  <a:solidFill>
                    <a:schemeClr val="tx1">
                      <a:lumMod val="75000"/>
                      <a:lumOff val="25000"/>
                    </a:schemeClr>
                  </a:solidFill>
                  <a:latin typeface="Avenir Next LT Pro" panose="020B0504020202020204" pitchFamily="34" charset="0"/>
                </a:rPr>
                <a:t> digitale con fondi mirati e incentivi per aziende e PA</a:t>
              </a:r>
            </a:p>
          </p:txBody>
        </p:sp>
        <p:sp>
          <p:nvSpPr>
            <p:cNvPr id="43" name="Ovale 42">
              <a:extLst>
                <a:ext uri="{FF2B5EF4-FFF2-40B4-BE49-F238E27FC236}">
                  <a16:creationId xmlns:a16="http://schemas.microsoft.com/office/drawing/2014/main" id="{07039170-B8FF-283B-1002-BEB826721DF3}"/>
                </a:ext>
              </a:extLst>
            </p:cNvPr>
            <p:cNvSpPr>
              <a:spLocks noChangeAspect="1"/>
            </p:cNvSpPr>
            <p:nvPr/>
          </p:nvSpPr>
          <p:spPr>
            <a:xfrm>
              <a:off x="7479711" y="2470296"/>
              <a:ext cx="468000" cy="468000"/>
            </a:xfrm>
            <a:prstGeom prst="ellipse">
              <a:avLst/>
            </a:prstGeom>
            <a:solidFill>
              <a:srgbClr val="5879B5"/>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it-IT" sz="2400" b="1" dirty="0">
                  <a:latin typeface="Avenir Next LT Pro" panose="020B0504020202020204" pitchFamily="34" charset="0"/>
                </a:rPr>
                <a:t>4</a:t>
              </a:r>
            </a:p>
          </p:txBody>
        </p:sp>
      </p:grpSp>
      <p:grpSp>
        <p:nvGrpSpPr>
          <p:cNvPr id="44" name="Gruppo 43">
            <a:extLst>
              <a:ext uri="{FF2B5EF4-FFF2-40B4-BE49-F238E27FC236}">
                <a16:creationId xmlns:a16="http://schemas.microsoft.com/office/drawing/2014/main" id="{8E0666A5-CF62-8E02-CB93-1C83D1907451}"/>
              </a:ext>
            </a:extLst>
          </p:cNvPr>
          <p:cNvGrpSpPr/>
          <p:nvPr/>
        </p:nvGrpSpPr>
        <p:grpSpPr>
          <a:xfrm>
            <a:off x="4319584" y="6638930"/>
            <a:ext cx="13971191" cy="900000"/>
            <a:chOff x="7267746" y="2254296"/>
            <a:chExt cx="13971191" cy="900000"/>
          </a:xfrm>
        </p:grpSpPr>
        <p:sp>
          <p:nvSpPr>
            <p:cNvPr id="45" name="Rettangolo con angoli arrotondati 44">
              <a:extLst>
                <a:ext uri="{FF2B5EF4-FFF2-40B4-BE49-F238E27FC236}">
                  <a16:creationId xmlns:a16="http://schemas.microsoft.com/office/drawing/2014/main" id="{8F2844CF-6D74-3F86-1826-1A991BF22CAD}"/>
                </a:ext>
              </a:extLst>
            </p:cNvPr>
            <p:cNvSpPr/>
            <p:nvPr/>
          </p:nvSpPr>
          <p:spPr>
            <a:xfrm>
              <a:off x="7267746" y="2254296"/>
              <a:ext cx="13971191" cy="900000"/>
            </a:xfrm>
            <a:prstGeom prst="roundRect">
              <a:avLst>
                <a:gd name="adj" fmla="val 1653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00000" tIns="0" bIns="0" rtlCol="0" anchor="ctr"/>
            <a:lstStyle/>
            <a:p>
              <a:r>
                <a:rPr lang="it-IT" sz="2400" b="1" dirty="0">
                  <a:solidFill>
                    <a:schemeClr val="tx1">
                      <a:lumMod val="75000"/>
                      <a:lumOff val="25000"/>
                    </a:schemeClr>
                  </a:solidFill>
                  <a:latin typeface="Avenir Next LT Pro" panose="020B0504020202020204" pitchFamily="34" charset="0"/>
                </a:rPr>
                <a:t>Trasformare le agevolazioni economiche nel futuro tecnologico</a:t>
              </a:r>
            </a:p>
            <a:p>
              <a:r>
                <a:rPr lang="it-IT" sz="2000" dirty="0">
                  <a:solidFill>
                    <a:schemeClr val="tx1">
                      <a:lumMod val="75000"/>
                      <a:lumOff val="25000"/>
                    </a:schemeClr>
                  </a:solidFill>
                  <a:latin typeface="Avenir Next LT Pro" panose="020B0504020202020204" pitchFamily="34" charset="0"/>
                </a:rPr>
                <a:t>Introdurre incentivi per assunzioni STEM e per progetti di ricerca ICT, leve strategiche per l’innovazione digitale</a:t>
              </a:r>
            </a:p>
          </p:txBody>
        </p:sp>
        <p:sp>
          <p:nvSpPr>
            <p:cNvPr id="46" name="Ovale 45">
              <a:extLst>
                <a:ext uri="{FF2B5EF4-FFF2-40B4-BE49-F238E27FC236}">
                  <a16:creationId xmlns:a16="http://schemas.microsoft.com/office/drawing/2014/main" id="{7FDF728F-3313-E314-063B-C1372FE57100}"/>
                </a:ext>
              </a:extLst>
            </p:cNvPr>
            <p:cNvSpPr>
              <a:spLocks noChangeAspect="1"/>
            </p:cNvSpPr>
            <p:nvPr/>
          </p:nvSpPr>
          <p:spPr>
            <a:xfrm>
              <a:off x="7479711" y="2470296"/>
              <a:ext cx="468000" cy="468000"/>
            </a:xfrm>
            <a:prstGeom prst="ellipse">
              <a:avLst/>
            </a:prstGeom>
            <a:solidFill>
              <a:srgbClr val="5879B5"/>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it-IT" sz="2400" b="1" dirty="0">
                  <a:latin typeface="Avenir Next LT Pro" panose="020B0504020202020204" pitchFamily="34" charset="0"/>
                </a:rPr>
                <a:t>5</a:t>
              </a:r>
            </a:p>
          </p:txBody>
        </p:sp>
      </p:grpSp>
      <p:grpSp>
        <p:nvGrpSpPr>
          <p:cNvPr id="47" name="Gruppo 46">
            <a:extLst>
              <a:ext uri="{FF2B5EF4-FFF2-40B4-BE49-F238E27FC236}">
                <a16:creationId xmlns:a16="http://schemas.microsoft.com/office/drawing/2014/main" id="{7BCE5373-2881-E122-A67E-F04C0C1A472F}"/>
              </a:ext>
            </a:extLst>
          </p:cNvPr>
          <p:cNvGrpSpPr/>
          <p:nvPr/>
        </p:nvGrpSpPr>
        <p:grpSpPr>
          <a:xfrm>
            <a:off x="4319584" y="7741078"/>
            <a:ext cx="13971191" cy="900000"/>
            <a:chOff x="7267746" y="2254296"/>
            <a:chExt cx="13971191" cy="900000"/>
          </a:xfrm>
        </p:grpSpPr>
        <p:sp>
          <p:nvSpPr>
            <p:cNvPr id="48" name="Rettangolo con angoli arrotondati 47">
              <a:extLst>
                <a:ext uri="{FF2B5EF4-FFF2-40B4-BE49-F238E27FC236}">
                  <a16:creationId xmlns:a16="http://schemas.microsoft.com/office/drawing/2014/main" id="{6263D2D2-31F0-3DCE-3F28-316433CB697A}"/>
                </a:ext>
              </a:extLst>
            </p:cNvPr>
            <p:cNvSpPr/>
            <p:nvPr/>
          </p:nvSpPr>
          <p:spPr>
            <a:xfrm>
              <a:off x="7267746" y="2254296"/>
              <a:ext cx="13971191" cy="900000"/>
            </a:xfrm>
            <a:prstGeom prst="roundRect">
              <a:avLst>
                <a:gd name="adj" fmla="val 1653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00000" tIns="0" bIns="0" rtlCol="0" anchor="ctr"/>
            <a:lstStyle/>
            <a:p>
              <a:r>
                <a:rPr lang="it-IT" sz="2400" b="1" dirty="0">
                  <a:solidFill>
                    <a:schemeClr val="tx1">
                      <a:lumMod val="75000"/>
                      <a:lumOff val="25000"/>
                    </a:schemeClr>
                  </a:solidFill>
                  <a:latin typeface="Avenir Next LT Pro" panose="020B0504020202020204" pitchFamily="34" charset="0"/>
                </a:rPr>
                <a:t>Aprire le porte delle </a:t>
              </a:r>
              <a:r>
                <a:rPr lang="it-IT" sz="2400" b="1" dirty="0" err="1">
                  <a:solidFill>
                    <a:schemeClr val="tx1">
                      <a:lumMod val="75000"/>
                      <a:lumOff val="25000"/>
                    </a:schemeClr>
                  </a:solidFill>
                  <a:latin typeface="Avenir Next LT Pro" panose="020B0504020202020204" pitchFamily="34" charset="0"/>
                </a:rPr>
                <a:t>academy</a:t>
              </a:r>
              <a:endParaRPr lang="it-IT" sz="2400" b="1" dirty="0">
                <a:solidFill>
                  <a:schemeClr val="tx1">
                    <a:lumMod val="75000"/>
                    <a:lumOff val="25000"/>
                  </a:schemeClr>
                </a:solidFill>
                <a:latin typeface="Avenir Next LT Pro" panose="020B0504020202020204" pitchFamily="34" charset="0"/>
              </a:endParaRPr>
            </a:p>
            <a:p>
              <a:r>
                <a:rPr lang="it-IT" sz="2000" dirty="0">
                  <a:solidFill>
                    <a:schemeClr val="tx1">
                      <a:lumMod val="75000"/>
                      <a:lumOff val="25000"/>
                    </a:schemeClr>
                  </a:solidFill>
                  <a:latin typeface="Avenir Next LT Pro" panose="020B0504020202020204" pitchFamily="34" charset="0"/>
                </a:rPr>
                <a:t>Rendere le </a:t>
              </a:r>
              <a:r>
                <a:rPr lang="it-IT" sz="2000" dirty="0" err="1">
                  <a:solidFill>
                    <a:schemeClr val="tx1">
                      <a:lumMod val="75000"/>
                      <a:lumOff val="25000"/>
                    </a:schemeClr>
                  </a:solidFill>
                  <a:latin typeface="Avenir Next LT Pro" panose="020B0504020202020204" pitchFamily="34" charset="0"/>
                </a:rPr>
                <a:t>academy</a:t>
              </a:r>
              <a:r>
                <a:rPr lang="it-IT" sz="2000" dirty="0">
                  <a:solidFill>
                    <a:schemeClr val="tx1">
                      <a:lumMod val="75000"/>
                      <a:lumOff val="25000"/>
                    </a:schemeClr>
                  </a:solidFill>
                  <a:latin typeface="Avenir Next LT Pro" panose="020B0504020202020204" pitchFamily="34" charset="0"/>
                </a:rPr>
                <a:t> aziendali accessibili anche a lavoratori esterni per diffondere competenze strategiche</a:t>
              </a:r>
            </a:p>
          </p:txBody>
        </p:sp>
        <p:sp>
          <p:nvSpPr>
            <p:cNvPr id="49" name="Ovale 48">
              <a:extLst>
                <a:ext uri="{FF2B5EF4-FFF2-40B4-BE49-F238E27FC236}">
                  <a16:creationId xmlns:a16="http://schemas.microsoft.com/office/drawing/2014/main" id="{A5F009B1-869E-A476-CA87-BEE43E4D98B4}"/>
                </a:ext>
              </a:extLst>
            </p:cNvPr>
            <p:cNvSpPr>
              <a:spLocks noChangeAspect="1"/>
            </p:cNvSpPr>
            <p:nvPr/>
          </p:nvSpPr>
          <p:spPr>
            <a:xfrm>
              <a:off x="7479711" y="2470296"/>
              <a:ext cx="468000" cy="468000"/>
            </a:xfrm>
            <a:prstGeom prst="ellipse">
              <a:avLst/>
            </a:prstGeom>
            <a:solidFill>
              <a:srgbClr val="5879B5"/>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it-IT" sz="2400" b="1" dirty="0">
                  <a:latin typeface="Avenir Next LT Pro" panose="020B0504020202020204" pitchFamily="34" charset="0"/>
                </a:rPr>
                <a:t>6</a:t>
              </a:r>
            </a:p>
          </p:txBody>
        </p:sp>
      </p:grpSp>
    </p:spTree>
    <p:extLst>
      <p:ext uri="{BB962C8B-B14F-4D97-AF65-F5344CB8AC3E}">
        <p14:creationId xmlns:p14="http://schemas.microsoft.com/office/powerpoint/2010/main" val="28868640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7" descr="Several blue books on a shelf&#10;&#10;Description automatically generated">
            <a:extLst>
              <a:ext uri="{FF2B5EF4-FFF2-40B4-BE49-F238E27FC236}">
                <a16:creationId xmlns:a16="http://schemas.microsoft.com/office/drawing/2014/main" id="{FD6CCC14-CC52-F2C2-FA48-D5B232A32496}"/>
              </a:ext>
            </a:extLst>
          </p:cNvPr>
          <p:cNvPicPr>
            <a:picLocks noChangeAspect="1"/>
          </p:cNvPicPr>
          <p:nvPr/>
        </p:nvPicPr>
        <p:blipFill>
          <a:blip r:embed="rId2">
            <a:alphaModFix amt="5000"/>
            <a:extLst>
              <a:ext uri="{28A0092B-C50C-407E-A947-70E740481C1C}">
                <a14:useLocalDpi xmlns:a14="http://schemas.microsoft.com/office/drawing/2010/main" val="0"/>
              </a:ext>
            </a:extLst>
          </a:blip>
          <a:srcRect t="7812" b="7812"/>
          <a:stretch/>
        </p:blipFill>
        <p:spPr>
          <a:xfrm>
            <a:off x="0" y="-1"/>
            <a:ext cx="19391490" cy="10907713"/>
          </a:xfrm>
          <a:prstGeom prst="rect">
            <a:avLst/>
          </a:prstGeom>
        </p:spPr>
      </p:pic>
      <p:sp>
        <p:nvSpPr>
          <p:cNvPr id="2" name="Rettangolo 1">
            <a:extLst>
              <a:ext uri="{FF2B5EF4-FFF2-40B4-BE49-F238E27FC236}">
                <a16:creationId xmlns:a16="http://schemas.microsoft.com/office/drawing/2014/main" id="{E801E836-C329-1F53-0159-2BF4E8F9C289}"/>
              </a:ext>
            </a:extLst>
          </p:cNvPr>
          <p:cNvSpPr/>
          <p:nvPr/>
        </p:nvSpPr>
        <p:spPr>
          <a:xfrm>
            <a:off x="765856" y="2002207"/>
            <a:ext cx="8881466" cy="663764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3" name="Gruppo 2">
            <a:extLst>
              <a:ext uri="{FF2B5EF4-FFF2-40B4-BE49-F238E27FC236}">
                <a16:creationId xmlns:a16="http://schemas.microsoft.com/office/drawing/2014/main" id="{F9A9B9AF-42AA-8AE0-23B4-0D835B380F17}"/>
              </a:ext>
            </a:extLst>
          </p:cNvPr>
          <p:cNvGrpSpPr/>
          <p:nvPr/>
        </p:nvGrpSpPr>
        <p:grpSpPr>
          <a:xfrm>
            <a:off x="935026" y="7060333"/>
            <a:ext cx="11908678" cy="1579522"/>
            <a:chOff x="935026" y="4636914"/>
            <a:chExt cx="11908678" cy="1579522"/>
          </a:xfrm>
        </p:grpSpPr>
        <p:pic>
          <p:nvPicPr>
            <p:cNvPr id="4" name="Graphic 12" descr="Internet outline">
              <a:extLst>
                <a:ext uri="{FF2B5EF4-FFF2-40B4-BE49-F238E27FC236}">
                  <a16:creationId xmlns:a16="http://schemas.microsoft.com/office/drawing/2014/main" id="{79ED771C-3485-5F71-F812-7A15C53E196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35026" y="5748436"/>
              <a:ext cx="468000" cy="468000"/>
            </a:xfrm>
            <a:prstGeom prst="rect">
              <a:avLst/>
            </a:prstGeom>
          </p:spPr>
        </p:pic>
        <p:pic>
          <p:nvPicPr>
            <p:cNvPr id="5" name="Graphic 14" descr="Envelope outline">
              <a:extLst>
                <a:ext uri="{FF2B5EF4-FFF2-40B4-BE49-F238E27FC236}">
                  <a16:creationId xmlns:a16="http://schemas.microsoft.com/office/drawing/2014/main" id="{806A28DA-02D7-B64D-4D44-D9D863D3709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35026" y="5180335"/>
              <a:ext cx="468000" cy="468000"/>
            </a:xfrm>
            <a:prstGeom prst="rect">
              <a:avLst/>
            </a:prstGeom>
          </p:spPr>
        </p:pic>
        <p:sp>
          <p:nvSpPr>
            <p:cNvPr id="6" name="Titolo 1">
              <a:extLst>
                <a:ext uri="{FF2B5EF4-FFF2-40B4-BE49-F238E27FC236}">
                  <a16:creationId xmlns:a16="http://schemas.microsoft.com/office/drawing/2014/main" id="{A12E1706-ADFB-0DB7-2558-83C111448E4E}"/>
                </a:ext>
              </a:extLst>
            </p:cNvPr>
            <p:cNvSpPr txBox="1">
              <a:spLocks/>
            </p:cNvSpPr>
            <p:nvPr/>
          </p:nvSpPr>
          <p:spPr>
            <a:xfrm>
              <a:off x="1561304" y="5189228"/>
              <a:ext cx="11282400" cy="450214"/>
            </a:xfrm>
            <a:prstGeom prst="rect">
              <a:avLst/>
            </a:prstGeom>
            <a:noFill/>
            <a:ln>
              <a:noFill/>
            </a:ln>
          </p:spPr>
          <p:txBody>
            <a:bodyPr vert="horz" lIns="0" tIns="10800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600"/>
                </a:spcAft>
              </a:pPr>
              <a:r>
                <a:rPr lang="it-IT" sz="2400" dirty="0">
                  <a:solidFill>
                    <a:srgbClr val="404040"/>
                  </a:solidFill>
                  <a:latin typeface="Avenir Next LT Pro" panose="020B0504020202020204" pitchFamily="34" charset="0"/>
                </a:rPr>
                <a:t>dati@talentsventure.com</a:t>
              </a:r>
            </a:p>
          </p:txBody>
        </p:sp>
        <p:sp>
          <p:nvSpPr>
            <p:cNvPr id="7" name="Titolo 1">
              <a:extLst>
                <a:ext uri="{FF2B5EF4-FFF2-40B4-BE49-F238E27FC236}">
                  <a16:creationId xmlns:a16="http://schemas.microsoft.com/office/drawing/2014/main" id="{22740E2E-2C3B-57DF-97AF-FE145D4F5FC5}"/>
                </a:ext>
              </a:extLst>
            </p:cNvPr>
            <p:cNvSpPr txBox="1">
              <a:spLocks/>
            </p:cNvSpPr>
            <p:nvPr/>
          </p:nvSpPr>
          <p:spPr>
            <a:xfrm>
              <a:off x="1561304" y="5757329"/>
              <a:ext cx="11282400" cy="450214"/>
            </a:xfrm>
            <a:prstGeom prst="rect">
              <a:avLst/>
            </a:prstGeom>
            <a:noFill/>
            <a:ln>
              <a:noFill/>
            </a:ln>
          </p:spPr>
          <p:txBody>
            <a:bodyPr vert="horz" lIns="0" tIns="10800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600"/>
                </a:spcAft>
              </a:pPr>
              <a:r>
                <a:rPr lang="it-IT" sz="2400" dirty="0">
                  <a:solidFill>
                    <a:srgbClr val="404040"/>
                  </a:solidFill>
                  <a:latin typeface="Avenir Next LT Pro" panose="020B0504020202020204" pitchFamily="34" charset="0"/>
                </a:rPr>
                <a:t>https://www.talentsventure.com/</a:t>
              </a:r>
            </a:p>
          </p:txBody>
        </p:sp>
        <p:sp>
          <p:nvSpPr>
            <p:cNvPr id="8" name="Titolo 1">
              <a:extLst>
                <a:ext uri="{FF2B5EF4-FFF2-40B4-BE49-F238E27FC236}">
                  <a16:creationId xmlns:a16="http://schemas.microsoft.com/office/drawing/2014/main" id="{DF49BC63-89AB-426C-B911-412EF62C8707}"/>
                </a:ext>
              </a:extLst>
            </p:cNvPr>
            <p:cNvSpPr txBox="1">
              <a:spLocks/>
            </p:cNvSpPr>
            <p:nvPr/>
          </p:nvSpPr>
          <p:spPr>
            <a:xfrm>
              <a:off x="935026" y="4636914"/>
              <a:ext cx="11282400" cy="450214"/>
            </a:xfrm>
            <a:prstGeom prst="rect">
              <a:avLst/>
            </a:prstGeom>
            <a:noFill/>
            <a:ln>
              <a:noFill/>
            </a:ln>
          </p:spPr>
          <p:txBody>
            <a:bodyPr vert="horz" lIns="0" tIns="10800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600"/>
                </a:spcAft>
              </a:pPr>
              <a:r>
                <a:rPr lang="it-IT" sz="2800" b="1" dirty="0">
                  <a:solidFill>
                    <a:srgbClr val="404040"/>
                  </a:solidFill>
                  <a:latin typeface="Avenir Next LT Pro" panose="020B0504020202020204" pitchFamily="34" charset="0"/>
                </a:rPr>
                <a:t>Contatti</a:t>
              </a:r>
            </a:p>
          </p:txBody>
        </p:sp>
      </p:grpSp>
      <p:sp>
        <p:nvSpPr>
          <p:cNvPr id="10" name="Rettangolo 9">
            <a:extLst>
              <a:ext uri="{FF2B5EF4-FFF2-40B4-BE49-F238E27FC236}">
                <a16:creationId xmlns:a16="http://schemas.microsoft.com/office/drawing/2014/main" id="{E17A5B04-5C7D-F775-395C-4120EBC29EB5}"/>
              </a:ext>
            </a:extLst>
          </p:cNvPr>
          <p:cNvSpPr/>
          <p:nvPr/>
        </p:nvSpPr>
        <p:spPr>
          <a:xfrm>
            <a:off x="765856" y="2002207"/>
            <a:ext cx="17859600" cy="663764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2" name="Picture 9" descr="A black background with blue text&#10;&#10;Description automatically generated">
            <a:extLst>
              <a:ext uri="{FF2B5EF4-FFF2-40B4-BE49-F238E27FC236}">
                <a16:creationId xmlns:a16="http://schemas.microsoft.com/office/drawing/2014/main" id="{3BFE4253-1ED5-2880-5B2B-C1CF6729DEE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5855" y="3685899"/>
            <a:ext cx="10051757" cy="2939639"/>
          </a:xfrm>
          <a:prstGeom prst="rect">
            <a:avLst/>
          </a:prstGeom>
        </p:spPr>
      </p:pic>
      <p:pic>
        <p:nvPicPr>
          <p:cNvPr id="19" name="Immagine 18">
            <a:extLst>
              <a:ext uri="{FF2B5EF4-FFF2-40B4-BE49-F238E27FC236}">
                <a16:creationId xmlns:a16="http://schemas.microsoft.com/office/drawing/2014/main" id="{B5E918A7-0DC0-69D6-DA79-330D75A18D8C}"/>
              </a:ext>
            </a:extLst>
          </p:cNvPr>
          <p:cNvPicPr>
            <a:picLocks noChangeAspect="1"/>
          </p:cNvPicPr>
          <p:nvPr/>
        </p:nvPicPr>
        <p:blipFill>
          <a:blip r:embed="rId8"/>
          <a:stretch>
            <a:fillRect/>
          </a:stretch>
        </p:blipFill>
        <p:spPr>
          <a:xfrm>
            <a:off x="10817613" y="1514707"/>
            <a:ext cx="5983218" cy="7612648"/>
          </a:xfrm>
          <a:prstGeom prst="rect">
            <a:avLst/>
          </a:prstGeom>
        </p:spPr>
      </p:pic>
      <p:sp>
        <p:nvSpPr>
          <p:cNvPr id="20" name="Rettangolo con angoli arrotondati 19">
            <a:extLst>
              <a:ext uri="{FF2B5EF4-FFF2-40B4-BE49-F238E27FC236}">
                <a16:creationId xmlns:a16="http://schemas.microsoft.com/office/drawing/2014/main" id="{72EF5A5C-88A0-30E8-095C-C62601B90320}"/>
              </a:ext>
            </a:extLst>
          </p:cNvPr>
          <p:cNvSpPr/>
          <p:nvPr/>
        </p:nvSpPr>
        <p:spPr>
          <a:xfrm>
            <a:off x="10817611" y="7251032"/>
            <a:ext cx="5983217" cy="1364169"/>
          </a:xfrm>
          <a:prstGeom prst="roundRect">
            <a:avLst>
              <a:gd name="adj" fmla="val 400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it-IT" sz="2800" b="1" dirty="0">
                <a:solidFill>
                  <a:schemeClr val="tx1">
                    <a:lumMod val="75000"/>
                    <a:lumOff val="25000"/>
                  </a:schemeClr>
                </a:solidFill>
                <a:latin typeface="Avenir Next LT Pro" panose="020B0504020202020204" pitchFamily="34" charset="0"/>
              </a:rPr>
              <a:t>Scansiona il QR code per unirti </a:t>
            </a:r>
          </a:p>
          <a:p>
            <a:pPr algn="ctr"/>
            <a:r>
              <a:rPr lang="it-IT" sz="2800" b="1" dirty="0">
                <a:solidFill>
                  <a:schemeClr val="tx1">
                    <a:lumMod val="75000"/>
                    <a:lumOff val="25000"/>
                  </a:schemeClr>
                </a:solidFill>
                <a:latin typeface="Avenir Next LT Pro" panose="020B0504020202020204" pitchFamily="34" charset="0"/>
              </a:rPr>
              <a:t>alla nostra newsletter!</a:t>
            </a:r>
          </a:p>
        </p:txBody>
      </p:sp>
    </p:spTree>
    <p:extLst>
      <p:ext uri="{BB962C8B-B14F-4D97-AF65-F5344CB8AC3E}">
        <p14:creationId xmlns:p14="http://schemas.microsoft.com/office/powerpoint/2010/main" val="171225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Tema di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i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2231</Words>
  <Application>Microsoft Office PowerPoint</Application>
  <PresentationFormat>Personalizzato</PresentationFormat>
  <Paragraphs>320</Paragraphs>
  <Slides>27</Slides>
  <Notes>26</Notes>
  <HiddenSlides>0</HiddenSlides>
  <MMClips>0</MMClips>
  <ScaleCrop>false</ScaleCrop>
  <HeadingPairs>
    <vt:vector size="6" baseType="variant">
      <vt:variant>
        <vt:lpstr>Caratteri utilizzati</vt:lpstr>
      </vt:variant>
      <vt:variant>
        <vt:i4>7</vt:i4>
      </vt:variant>
      <vt:variant>
        <vt:lpstr>Tema</vt:lpstr>
      </vt:variant>
      <vt:variant>
        <vt:i4>2</vt:i4>
      </vt:variant>
      <vt:variant>
        <vt:lpstr>Titoli diapositive</vt:lpstr>
      </vt:variant>
      <vt:variant>
        <vt:i4>27</vt:i4>
      </vt:variant>
    </vt:vector>
  </HeadingPairs>
  <TitlesOfParts>
    <vt:vector size="36" baseType="lpstr">
      <vt:lpstr>Apple Chancery</vt:lpstr>
      <vt:lpstr>Arial</vt:lpstr>
      <vt:lpstr>Avenir Next LT Pro</vt:lpstr>
      <vt:lpstr>Calibri</vt:lpstr>
      <vt:lpstr>Calibri Light</vt:lpstr>
      <vt:lpstr>Lato Light</vt:lpstr>
      <vt:lpstr>Wingdings</vt:lpstr>
      <vt:lpstr>Tema di Office</vt: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OCD 2024</dc:title>
  <dc:subject/>
  <dc:creator/>
  <cp:keywords/>
  <dc:description/>
  <cp:revision>1</cp:revision>
  <dcterms:created xsi:type="dcterms:W3CDTF">2022-01-20T09:14:16Z</dcterms:created>
  <dcterms:modified xsi:type="dcterms:W3CDTF">2024-12-11T11:40:46Z</dcterms:modified>
  <cp:category>Talent Services S.R.L.</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a03c14-1435-4ef5-bb92-af8fb4129243_Enabled">
    <vt:lpwstr>true</vt:lpwstr>
  </property>
  <property fmtid="{D5CDD505-2E9C-101B-9397-08002B2CF9AE}" pid="3" name="MSIP_Label_dea03c14-1435-4ef5-bb92-af8fb4129243_SetDate">
    <vt:lpwstr>2022-01-28T07:03:41Z</vt:lpwstr>
  </property>
  <property fmtid="{D5CDD505-2E9C-101B-9397-08002B2CF9AE}" pid="4" name="MSIP_Label_dea03c14-1435-4ef5-bb92-af8fb4129243_Method">
    <vt:lpwstr>Privileged</vt:lpwstr>
  </property>
  <property fmtid="{D5CDD505-2E9C-101B-9397-08002B2CF9AE}" pid="5" name="MSIP_Label_dea03c14-1435-4ef5-bb92-af8fb4129243_Name">
    <vt:lpwstr>dea03c14-1435-4ef5-bb92-af8fb4129243</vt:lpwstr>
  </property>
  <property fmtid="{D5CDD505-2E9C-101B-9397-08002B2CF9AE}" pid="6" name="MSIP_Label_dea03c14-1435-4ef5-bb92-af8fb4129243_SiteId">
    <vt:lpwstr>8c4b47b5-ea35-4370-817f-95066d4f8467</vt:lpwstr>
  </property>
  <property fmtid="{D5CDD505-2E9C-101B-9397-08002B2CF9AE}" pid="7" name="MSIP_Label_dea03c14-1435-4ef5-bb92-af8fb4129243_ActionId">
    <vt:lpwstr>44962d90-c3f9-46b8-90aa-bcc5f08798a7</vt:lpwstr>
  </property>
  <property fmtid="{D5CDD505-2E9C-101B-9397-08002B2CF9AE}" pid="8" name="MSIP_Label_dea03c14-1435-4ef5-bb92-af8fb4129243_ContentBits">
    <vt:lpwstr>0</vt:lpwstr>
  </property>
</Properties>
</file>